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8"/>
  </p:notesMasterIdLst>
  <p:sldIdLst>
    <p:sldId id="263" r:id="rId3"/>
    <p:sldId id="264" r:id="rId4"/>
    <p:sldId id="259" r:id="rId5"/>
    <p:sldId id="260" r:id="rId6"/>
    <p:sldId id="262" r:id="rId7"/>
  </p:sldIdLst>
  <p:sldSz cx="12192000" cy="6858000" type="screen16x9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FC000"/>
    <a:srgbClr val="A22628"/>
    <a:srgbClr val="EFE8E7"/>
    <a:srgbClr val="DECDCC"/>
    <a:srgbClr val="DFBA70"/>
    <a:srgbClr val="731E00"/>
    <a:srgbClr val="9A1F2C"/>
    <a:srgbClr val="052569"/>
    <a:srgbClr val="991E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0" autoAdjust="0"/>
    <p:restoredTop sz="95755"/>
  </p:normalViewPr>
  <p:slideViewPr>
    <p:cSldViewPr snapToGrid="0">
      <p:cViewPr varScale="1">
        <p:scale>
          <a:sx n="82" d="100"/>
          <a:sy n="82" d="100"/>
        </p:scale>
        <p:origin x="6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2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705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E42295-681B-4E26-BA69-480DDBEC64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06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p>
            <a:endParaRPr lang="zh-CN" altLang="en-US"/>
          </a:p>
        </p:txBody>
      </p:sp>
      <p:sp>
        <p:nvSpPr>
          <p:cNvPr id="1048707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708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709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EB853D-D61B-4063-A37D-912DE7DF87A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48582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04858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35C29DF-03A5-407C-9729-76C1FF9FB44C}" type="datetime1">
              <a:rPr lang="zh-CN" altLang="en-US" smtClean="0"/>
            </a:fld>
            <a:endParaRPr lang="zh-CN" altLang="en-US"/>
          </a:p>
        </p:txBody>
      </p:sp>
      <p:sp>
        <p:nvSpPr>
          <p:cNvPr id="104858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5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18858F7-4EE7-4CC5-B1EF-1154CF27D8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672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67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1B6311F-8AAE-423F-B986-76E70EBF0A82}" type="datetime1">
              <a:rPr lang="zh-CN" altLang="en-US" smtClean="0"/>
            </a:fld>
            <a:endParaRPr lang="zh-CN" altLang="en-US"/>
          </a:p>
        </p:txBody>
      </p:sp>
      <p:sp>
        <p:nvSpPr>
          <p:cNvPr id="104867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7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18858F7-4EE7-4CC5-B1EF-1154CF27D8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661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66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037BDAC-71EC-461C-AB13-7C14324DF739}" type="datetime1">
              <a:rPr lang="zh-CN" altLang="en-US" smtClean="0"/>
            </a:fld>
            <a:endParaRPr lang="zh-CN" altLang="en-US"/>
          </a:p>
        </p:txBody>
      </p:sp>
      <p:sp>
        <p:nvSpPr>
          <p:cNvPr id="104866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6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18858F7-4EE7-4CC5-B1EF-1154CF27D8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B92CE78-5F0E-461E-AC7D-A1145CE5D324}" type="datetime1">
              <a:rPr lang="zh-CN" altLang="en-US" smtClean="0"/>
            </a:fld>
            <a:endParaRPr lang="zh-CN" altLang="en-US"/>
          </a:p>
        </p:txBody>
      </p:sp>
      <p:sp>
        <p:nvSpPr>
          <p:cNvPr id="1048590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59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18858F7-4EE7-4CC5-B1EF-1154CF27D88D}" type="slidenum">
              <a:rPr lang="zh-CN" altLang="en-US" smtClean="0"/>
            </a:fld>
            <a:endParaRPr lang="zh-CN" altLang="en-US"/>
          </a:p>
        </p:txBody>
      </p:sp>
      <p:grpSp>
        <p:nvGrpSpPr>
          <p:cNvPr id="25" name="组合 8"/>
          <p:cNvGrpSpPr/>
          <p:nvPr userDrawn="1"/>
        </p:nvGrpSpPr>
        <p:grpSpPr>
          <a:xfrm>
            <a:off x="374740" y="6328194"/>
            <a:ext cx="1848765" cy="421438"/>
            <a:chOff x="1029765" y="388347"/>
            <a:chExt cx="3219985" cy="734016"/>
          </a:xfrm>
        </p:grpSpPr>
        <p:pic>
          <p:nvPicPr>
            <p:cNvPr id="2097154" name="图片 9"/>
            <p:cNvPicPr>
              <a:picLocks noChangeAspect="1"/>
            </p:cNvPicPr>
            <p:nvPr/>
          </p:nvPicPr>
          <p:blipFill rotWithShape="1">
            <a:blip r:embed="rId2" cstate="print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</a:blip>
            <a:srcRect t="57856"/>
            <a:stretch>
              <a:fillRect/>
            </a:stretch>
          </p:blipFill>
          <p:spPr>
            <a:xfrm>
              <a:off x="1804467" y="388347"/>
              <a:ext cx="2445283" cy="681740"/>
            </a:xfrm>
            <a:prstGeom prst="rect">
              <a:avLst/>
            </a:prstGeom>
          </p:spPr>
        </p:pic>
        <p:pic>
          <p:nvPicPr>
            <p:cNvPr id="2097155" name="图片 10"/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</a:blip>
            <a:srcRect l="31400" r="28637" b="42144"/>
            <a:stretch>
              <a:fillRect/>
            </a:stretch>
          </p:blipFill>
          <p:spPr>
            <a:xfrm>
              <a:off x="1029765" y="440623"/>
              <a:ext cx="711833" cy="68174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F20ECAD-0472-4133-8A9D-4B2F6237AC58}" type="datetime1">
              <a:rPr lang="zh-CN" altLang="en-US" smtClean="0"/>
            </a:fld>
            <a:endParaRPr lang="zh-CN" altLang="en-US"/>
          </a:p>
        </p:txBody>
      </p:sp>
      <p:sp>
        <p:nvSpPr>
          <p:cNvPr id="10486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18858F7-4EE7-4CC5-B1EF-1154CF27D88D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48612" name="矩形 6"/>
          <p:cNvSpPr/>
          <p:nvPr userDrawn="1"/>
        </p:nvSpPr>
        <p:spPr>
          <a:xfrm>
            <a:off x="0" y="779714"/>
            <a:ext cx="12192000" cy="52627"/>
          </a:xfrm>
          <a:prstGeom prst="rect">
            <a:avLst/>
          </a:prstGeom>
          <a:solidFill>
            <a:srgbClr val="9A1F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800"/>
          </a:p>
        </p:txBody>
      </p:sp>
      <p:sp>
        <p:nvSpPr>
          <p:cNvPr id="1048613" name="标题 1"/>
          <p:cNvSpPr>
            <a:spLocks noGrp="1"/>
          </p:cNvSpPr>
          <p:nvPr>
            <p:ph type="title" hasCustomPrompt="1"/>
          </p:nvPr>
        </p:nvSpPr>
        <p:spPr>
          <a:xfrm>
            <a:off x="382239" y="357693"/>
            <a:ext cx="10515600" cy="365126"/>
          </a:xfrm>
        </p:spPr>
        <p:txBody>
          <a:bodyPr>
            <a:normAutofit/>
          </a:bodyPr>
          <a:lstStyle>
            <a:lvl1pPr>
              <a:defRPr sz="2600" b="1" baseline="0">
                <a:latin typeface="Arial" panose="020B0604020202020204" pitchFamily="34" charset="0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单击此处标题样式</a:t>
            </a:r>
            <a:endParaRPr lang="zh-CN" altLang="en-US" dirty="0"/>
          </a:p>
        </p:txBody>
      </p:sp>
      <p:grpSp>
        <p:nvGrpSpPr>
          <p:cNvPr id="30" name="组合 10"/>
          <p:cNvGrpSpPr/>
          <p:nvPr userDrawn="1"/>
        </p:nvGrpSpPr>
        <p:grpSpPr>
          <a:xfrm>
            <a:off x="374740" y="6328194"/>
            <a:ext cx="1848765" cy="421438"/>
            <a:chOff x="1029765" y="388347"/>
            <a:chExt cx="3219985" cy="734016"/>
          </a:xfrm>
        </p:grpSpPr>
        <p:pic>
          <p:nvPicPr>
            <p:cNvPr id="2097156" name="图片 11"/>
            <p:cNvPicPr>
              <a:picLocks noChangeAspect="1"/>
            </p:cNvPicPr>
            <p:nvPr/>
          </p:nvPicPr>
          <p:blipFill rotWithShape="1">
            <a:blip r:embed="rId2" cstate="print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</a:blip>
            <a:srcRect t="57856"/>
            <a:stretch>
              <a:fillRect/>
            </a:stretch>
          </p:blipFill>
          <p:spPr>
            <a:xfrm>
              <a:off x="1804467" y="388347"/>
              <a:ext cx="2445283" cy="681740"/>
            </a:xfrm>
            <a:prstGeom prst="rect">
              <a:avLst/>
            </a:prstGeom>
          </p:spPr>
        </p:pic>
        <p:pic>
          <p:nvPicPr>
            <p:cNvPr id="2097157" name="图片 12"/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</a:blip>
            <a:srcRect l="31400" r="28637" b="42144"/>
            <a:stretch>
              <a:fillRect/>
            </a:stretch>
          </p:blipFill>
          <p:spPr>
            <a:xfrm>
              <a:off x="1029765" y="440623"/>
              <a:ext cx="711833" cy="68174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标题 1"/>
          <p:cNvSpPr>
            <a:spLocks noGrp="1"/>
          </p:cNvSpPr>
          <p:nvPr>
            <p:ph type="title" hasCustomPrompt="1"/>
          </p:nvPr>
        </p:nvSpPr>
        <p:spPr>
          <a:xfrm>
            <a:off x="831851" y="656837"/>
            <a:ext cx="10515600" cy="453597"/>
          </a:xfrm>
        </p:spPr>
        <p:txBody>
          <a:bodyPr anchor="ctr">
            <a:normAutofit/>
          </a:bodyPr>
          <a:lstStyle>
            <a:lvl1pPr>
              <a:defRPr sz="2000" baseline="0">
                <a:latin typeface="Arial" panose="020B0604020202020204" pitchFamily="34" charset="0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单击此处添加正文</a:t>
            </a:r>
            <a:endParaRPr lang="zh-CN" altLang="en-US" dirty="0"/>
          </a:p>
        </p:txBody>
      </p:sp>
      <p:sp>
        <p:nvSpPr>
          <p:cNvPr id="1048677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867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58A653E-0E76-45E8-AC51-561DC4160245}" type="datetime1">
              <a:rPr lang="zh-CN" altLang="en-US" smtClean="0"/>
            </a:fld>
            <a:endParaRPr lang="zh-CN" altLang="en-US"/>
          </a:p>
        </p:txBody>
      </p:sp>
      <p:sp>
        <p:nvSpPr>
          <p:cNvPr id="104867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8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18858F7-4EE7-4CC5-B1EF-1154CF27D8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682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683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68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18D2FF4-E3C9-4FED-A074-F6108E0BE98A}" type="datetime1">
              <a:rPr lang="zh-CN" altLang="en-US" smtClean="0"/>
            </a:fld>
            <a:endParaRPr lang="zh-CN" altLang="en-US"/>
          </a:p>
        </p:txBody>
      </p:sp>
      <p:sp>
        <p:nvSpPr>
          <p:cNvPr id="104868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8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18858F7-4EE7-4CC5-B1EF-1154CF27D8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48688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8689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690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8691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692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8F62296-8D74-4941-AB42-AF46D431AF0E}" type="datetime1">
              <a:rPr lang="zh-CN" altLang="en-US" smtClean="0"/>
            </a:fld>
            <a:endParaRPr lang="zh-CN" altLang="en-US"/>
          </a:p>
        </p:txBody>
      </p:sp>
      <p:sp>
        <p:nvSpPr>
          <p:cNvPr id="1048693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94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18858F7-4EE7-4CC5-B1EF-1154CF27D8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标题 1"/>
          <p:cNvSpPr>
            <a:spLocks noGrp="1"/>
          </p:cNvSpPr>
          <p:nvPr>
            <p:ph type="title" hasCustomPrompt="1"/>
          </p:nvPr>
        </p:nvSpPr>
        <p:spPr>
          <a:xfrm>
            <a:off x="382239" y="357693"/>
            <a:ext cx="10515600" cy="365126"/>
          </a:xfrm>
        </p:spPr>
        <p:txBody>
          <a:bodyPr>
            <a:normAutofit/>
          </a:bodyPr>
          <a:lstStyle>
            <a:lvl1pPr>
              <a:defRPr sz="2600" b="1" baseline="0">
                <a:latin typeface="Arial" panose="020B0604020202020204" pitchFamily="34" charset="0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单击此处标题样式</a:t>
            </a:r>
            <a:endParaRPr lang="zh-CN" altLang="en-US" dirty="0"/>
          </a:p>
        </p:txBody>
      </p:sp>
      <p:sp>
        <p:nvSpPr>
          <p:cNvPr id="1048657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E6266D2-0067-43FC-9A74-550BFB2F7B58}" type="datetime1">
              <a:rPr lang="zh-CN" altLang="en-US" smtClean="0"/>
            </a:fld>
            <a:endParaRPr lang="zh-CN" altLang="en-US"/>
          </a:p>
        </p:txBody>
      </p:sp>
      <p:sp>
        <p:nvSpPr>
          <p:cNvPr id="1048658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5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18858F7-4EE7-4CC5-B1EF-1154CF27D8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40BB480-D82D-495A-B952-1CFC82EC6661}" type="datetime1">
              <a:rPr lang="zh-CN" altLang="en-US" smtClean="0"/>
            </a:fld>
            <a:endParaRPr lang="zh-CN" altLang="en-US"/>
          </a:p>
        </p:txBody>
      </p:sp>
      <p:sp>
        <p:nvSpPr>
          <p:cNvPr id="104869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9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18858F7-4EE7-4CC5-B1EF-1154CF27D8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699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700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870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AD11108-36D2-4557-BA39-961837054A5B}" type="datetime1">
              <a:rPr lang="zh-CN" altLang="en-US" smtClean="0"/>
            </a:fld>
            <a:endParaRPr lang="zh-CN" altLang="en-US"/>
          </a:p>
        </p:txBody>
      </p:sp>
      <p:sp>
        <p:nvSpPr>
          <p:cNvPr id="104870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70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18858F7-4EE7-4CC5-B1EF-1154CF27D8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666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1048667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866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F93C538-F123-4B43-87C2-556BD6C65E41}" type="datetime1">
              <a:rPr lang="zh-CN" altLang="en-US" smtClean="0"/>
            </a:fld>
            <a:endParaRPr lang="zh-CN" altLang="en-US"/>
          </a:p>
        </p:txBody>
      </p:sp>
      <p:sp>
        <p:nvSpPr>
          <p:cNvPr id="104866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7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18858F7-4EE7-4CC5-B1EF-1154CF27D8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2CE78-5F0E-461E-AC7D-A1145CE5D324}" type="datetime1">
              <a:rPr lang="zh-CN" altLang="en-US" smtClean="0"/>
            </a:fld>
            <a:endParaRPr lang="zh-CN" altLang="en-US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858F7-4EE7-4CC5-B1EF-1154CF27D88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.xml"/><Relationship Id="rId3" Type="http://schemas.openxmlformats.org/officeDocument/2006/relationships/oleObject" Target="../embeddings/oleObject2.bin"/><Relationship Id="rId2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10.xml"/><Relationship Id="rId7" Type="http://schemas.openxmlformats.org/officeDocument/2006/relationships/tags" Target="../tags/tag9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0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8"/>
          <p:cNvGrpSpPr/>
          <p:nvPr/>
        </p:nvGrpSpPr>
        <p:grpSpPr>
          <a:xfrm>
            <a:off x="229789" y="397456"/>
            <a:ext cx="3219985" cy="734016"/>
            <a:chOff x="1029765" y="388347"/>
            <a:chExt cx="3219985" cy="734016"/>
          </a:xfrm>
        </p:grpSpPr>
        <p:pic>
          <p:nvPicPr>
            <p:cNvPr id="2097152" name="图片 6"/>
            <p:cNvPicPr>
              <a:picLocks noChangeAspect="1"/>
            </p:cNvPicPr>
            <p:nvPr/>
          </p:nvPicPr>
          <p:blipFill rotWithShape="1">
            <a:blip r:embed="rId1" cstate="print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</a:blip>
            <a:srcRect t="57856"/>
            <a:stretch>
              <a:fillRect/>
            </a:stretch>
          </p:blipFill>
          <p:spPr>
            <a:xfrm>
              <a:off x="1804467" y="388347"/>
              <a:ext cx="2445283" cy="681740"/>
            </a:xfrm>
            <a:prstGeom prst="rect">
              <a:avLst/>
            </a:prstGeom>
          </p:spPr>
        </p:pic>
        <p:pic>
          <p:nvPicPr>
            <p:cNvPr id="2097153" name="图片 7"/>
            <p:cNvPicPr>
              <a:picLocks noChangeAspect="1"/>
            </p:cNvPicPr>
            <p:nvPr/>
          </p:nvPicPr>
          <p:blipFill rotWithShape="1">
            <a:blip r:embed="rId2" cstate="print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</a:blip>
            <a:srcRect l="31400" r="28637" b="42144"/>
            <a:stretch>
              <a:fillRect/>
            </a:stretch>
          </p:blipFill>
          <p:spPr>
            <a:xfrm>
              <a:off x="1029765" y="440623"/>
              <a:ext cx="711833" cy="681740"/>
            </a:xfrm>
            <a:prstGeom prst="rect">
              <a:avLst/>
            </a:prstGeom>
          </p:spPr>
        </p:pic>
      </p:grpSp>
      <p:sp>
        <p:nvSpPr>
          <p:cNvPr id="1048586" name="矩形 9"/>
          <p:cNvSpPr/>
          <p:nvPr/>
        </p:nvSpPr>
        <p:spPr>
          <a:xfrm>
            <a:off x="0" y="2492671"/>
            <a:ext cx="12192000" cy="133546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房价预测结果展示</a:t>
            </a:r>
            <a:endParaRPr lang="zh-CN" altLang="en-US" sz="4000" b="1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8587" name="文本框 11"/>
          <p:cNvSpPr txBox="1"/>
          <p:nvPr/>
        </p:nvSpPr>
        <p:spPr>
          <a:xfrm>
            <a:off x="2941091" y="4383606"/>
            <a:ext cx="6309217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马瑜梓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8588" name="文本框 12"/>
          <p:cNvSpPr txBox="1"/>
          <p:nvPr/>
        </p:nvSpPr>
        <p:spPr>
          <a:xfrm>
            <a:off x="5285105" y="5702300"/>
            <a:ext cx="20650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2025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月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12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日</a:t>
            </a:r>
            <a:endParaRPr lang="zh-CN" altLang="en-US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矩形 9"/>
          <p:cNvSpPr/>
          <p:nvPr/>
        </p:nvSpPr>
        <p:spPr>
          <a:xfrm>
            <a:off x="763397" y="3733475"/>
            <a:ext cx="10486238" cy="2550064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8648" name="矩形 5"/>
          <p:cNvSpPr/>
          <p:nvPr/>
        </p:nvSpPr>
        <p:spPr>
          <a:xfrm>
            <a:off x="782698" y="1137680"/>
            <a:ext cx="10966322" cy="5071228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8649" name="矩形 18"/>
          <p:cNvSpPr/>
          <p:nvPr/>
        </p:nvSpPr>
        <p:spPr>
          <a:xfrm>
            <a:off x="763398" y="828134"/>
            <a:ext cx="10966322" cy="365126"/>
          </a:xfrm>
          <a:prstGeom prst="rect">
            <a:avLst/>
          </a:prstGeom>
          <a:solidFill>
            <a:srgbClr val="A226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sym typeface="+mn-ea"/>
              </a:rPr>
              <a:t>表现最佳的模型是随机森林模型</a:t>
            </a:r>
            <a:endParaRPr kumimoji="0" lang="zh-C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8650" name="矩形 68"/>
          <p:cNvSpPr/>
          <p:nvPr/>
        </p:nvSpPr>
        <p:spPr>
          <a:xfrm>
            <a:off x="5743574" y="1221835"/>
            <a:ext cx="4772026" cy="2550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8651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0897838" y="6360926"/>
            <a:ext cx="455961" cy="360551"/>
          </a:xfrm>
        </p:spPr>
        <p:txBody>
          <a:bodyPr/>
          <a:p>
            <a:fld id="{F18858F7-4EE7-4CC5-B1EF-1154CF27D88D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194304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对象 4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05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" name="" r:id="rId3" imgW="914400" imgH="215900" progId="Equation.KSEE3">
                  <p:embed/>
                </p:oleObj>
              </mc:Choice>
              <mc:Fallback>
                <p:oleObj name="" r:id="rId3" imgW="914400" imgH="215900" progId="Equation.KSEE3">
                  <p:embed/>
                  <p:pic>
                    <p:nvPicPr>
                      <p:cNvPr id="0" name="对象 6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653" name="标题 4"/>
          <p:cNvSpPr>
            <a:spLocks noGrp="1"/>
          </p:cNvSpPr>
          <p:nvPr>
            <p:ph type="title"/>
          </p:nvPr>
        </p:nvSpPr>
        <p:spPr>
          <a:xfrm>
            <a:off x="524044" y="351297"/>
            <a:ext cx="10515600" cy="365126"/>
          </a:xfrm>
        </p:spPr>
        <p:txBody>
          <a:bodyPr>
            <a:noAutofit/>
          </a:bodyPr>
          <a:p>
            <a:r>
              <a:rPr lang="zh-CN" altLang="en-US" sz="4000" dirty="0">
                <a:solidFill>
                  <a:srgbClr val="A2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结果</a:t>
            </a:r>
            <a:r>
              <a:rPr lang="zh-CN" altLang="en-US" sz="4000" dirty="0">
                <a:solidFill>
                  <a:srgbClr val="A2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展示</a:t>
            </a:r>
            <a:endParaRPr lang="zh-CN" altLang="en-US" sz="4000" dirty="0">
              <a:solidFill>
                <a:srgbClr val="A2262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4"/>
            </p:custDataLst>
          </p:nvPr>
        </p:nvGraphicFramePr>
        <p:xfrm>
          <a:off x="1906270" y="1405255"/>
          <a:ext cx="8454390" cy="3817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3598"/>
                <a:gridCol w="2113597"/>
                <a:gridCol w="2113598"/>
                <a:gridCol w="2113597"/>
              </a:tblGrid>
              <a:tr h="611505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RMSE</a:t>
                      </a:r>
                      <a:r>
                        <a:rPr lang="zh-CN" alt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zh-CN" alt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总价）</a:t>
                      </a:r>
                      <a:endParaRPr lang="zh-CN" alt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RMSE</a:t>
                      </a:r>
                      <a:r>
                        <a:rPr lang="zh-CN" alt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（</a:t>
                      </a:r>
                      <a:r>
                        <a:rPr lang="en-US" altLang="zh-C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log</a:t>
                      </a:r>
                      <a:r>
                        <a:rPr lang="zh-CN" alt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单价）</a:t>
                      </a:r>
                      <a:endParaRPr lang="zh-CN" alt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Datahub score</a:t>
                      </a:r>
                      <a:endParaRPr lang="en-US" altLang="zh-C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705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lasso</a:t>
                      </a:r>
                      <a:endParaRPr lang="en-US" altLang="zh-C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zh-CN" altLang="en-US" sz="1800"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线性最优）</a:t>
                      </a:r>
                      <a:endParaRPr lang="en-US" altLang="zh-CN" sz="1800"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1036909.44</a:t>
                      </a:r>
                      <a:endParaRPr lang="zh-CN" altLang="en-US" sz="18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—</a:t>
                      </a:r>
                      <a:endParaRPr lang="en-US" altLang="zh-CN" sz="18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70.924</a:t>
                      </a:r>
                      <a:endParaRPr lang="zh-CN" altLang="en-US" sz="18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6115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  <a:endParaRPr lang="en-US" altLang="zh-C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zh-CN" altLang="en-US" sz="1800"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综合最优）</a:t>
                      </a:r>
                      <a:endParaRPr lang="zh-CN" altLang="en-US" sz="1800"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1202400.78</a:t>
                      </a:r>
                      <a:endParaRPr lang="zh-CN" altLang="en-US" sz="18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0.1569</a:t>
                      </a:r>
                      <a:endParaRPr lang="en-US" altLang="zh-CN" sz="18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81.655</a:t>
                      </a:r>
                      <a:endParaRPr lang="en-US" altLang="zh-CN" sz="18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6115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xgboost</a:t>
                      </a:r>
                      <a:endParaRPr lang="en-US" altLang="zh-C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871301.97</a:t>
                      </a:r>
                      <a:endParaRPr lang="zh-CN" altLang="en-US" sz="18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0.1653</a:t>
                      </a:r>
                      <a:endParaRPr lang="en-US" altLang="zh-CN" sz="18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78.054</a:t>
                      </a:r>
                      <a:endParaRPr lang="en-US" altLang="zh-CN" sz="18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6115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ANN</a:t>
                      </a:r>
                      <a:endParaRPr lang="en-US" altLang="zh-C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—</a:t>
                      </a:r>
                      <a:endParaRPr lang="en-US" altLang="zh-CN" sz="18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0.1981</a:t>
                      </a:r>
                      <a:endParaRPr lang="zh-CN" altLang="en-US" sz="18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52.278</a:t>
                      </a:r>
                      <a:endParaRPr lang="en-US" altLang="zh-CN" sz="18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701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best model</a:t>
                      </a:r>
                      <a:r>
                        <a:rPr lang="zh-CN" alt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Random Forest</a:t>
                      </a:r>
                      <a:r>
                        <a:rPr lang="zh-CN" alt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）</a:t>
                      </a:r>
                      <a:endParaRPr lang="zh-CN" alt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1202400.78</a:t>
                      </a:r>
                      <a:endParaRPr lang="zh-CN" altLang="en-US" sz="18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0.1569</a:t>
                      </a:r>
                      <a:endParaRPr lang="en-US" altLang="zh-CN" sz="18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81.655</a:t>
                      </a:r>
                      <a:endParaRPr lang="en-US" altLang="zh-CN" sz="18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509520" y="5911850"/>
            <a:ext cx="78511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dirty="0">
                <a:latin typeface="Arial" panose="020B0604020202020204" pitchFamily="34" charset="0"/>
                <a:ea typeface="楷体" panose="02010609060101010101" pitchFamily="49" charset="-122"/>
              </a:rPr>
              <a:t>去除异常值前的数据量: 84124；去除异常值后: 74588</a:t>
            </a:r>
            <a:endParaRPr lang="zh-CN" altLang="en-US" sz="2000" dirty="0"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zh-CN" altLang="en-US" sz="2800" dirty="0">
                <a:solidFill>
                  <a:srgbClr val="A2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特征重要性选择结果</a:t>
            </a:r>
            <a:endParaRPr lang="zh-CN" altLang="en-US" sz="2800" dirty="0">
              <a:solidFill>
                <a:srgbClr val="A2262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5" name="矩形 13"/>
          <p:cNvSpPr/>
          <p:nvPr/>
        </p:nvSpPr>
        <p:spPr>
          <a:xfrm>
            <a:off x="382239" y="883703"/>
            <a:ext cx="11374331" cy="5837773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>
              <a:lnSpc>
                <a:spcPct val="125000"/>
              </a:lnSpc>
            </a:pPr>
            <a:endParaRPr kumimoji="0" lang="zh-CN" altLang="en-US" sz="1600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8616" name="矩形 17"/>
          <p:cNvSpPr/>
          <p:nvPr/>
        </p:nvSpPr>
        <p:spPr>
          <a:xfrm>
            <a:off x="382270" y="829310"/>
            <a:ext cx="11373485" cy="365125"/>
          </a:xfrm>
          <a:prstGeom prst="rect">
            <a:avLst/>
          </a:prstGeom>
          <a:solidFill>
            <a:srgbClr val="A226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8617" name="矩形 14"/>
          <p:cNvSpPr/>
          <p:nvPr/>
        </p:nvSpPr>
        <p:spPr>
          <a:xfrm>
            <a:off x="5743574" y="1221835"/>
            <a:ext cx="4772026" cy="2550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endParaRPr lang="zh-CN" altLang="en-US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8618" name="燕尾形 15"/>
          <p:cNvSpPr/>
          <p:nvPr>
            <p:custDataLst>
              <p:tags r:id="rId1"/>
            </p:custDataLst>
          </p:nvPr>
        </p:nvSpPr>
        <p:spPr>
          <a:xfrm>
            <a:off x="1867535" y="1301115"/>
            <a:ext cx="3487420" cy="1174115"/>
          </a:xfrm>
          <a:prstGeom prst="chevron">
            <a:avLst/>
          </a:prstGeom>
          <a:solidFill>
            <a:srgbClr val="A2262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8621" name="文本框 19"/>
          <p:cNvSpPr txBox="1"/>
          <p:nvPr>
            <p:custDataLst>
              <p:tags r:id="rId2"/>
            </p:custDataLst>
          </p:nvPr>
        </p:nvSpPr>
        <p:spPr>
          <a:xfrm>
            <a:off x="2335530" y="1643697"/>
            <a:ext cx="284734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Random Forest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 dirty="0">
              <a:solidFill>
                <a:schemeClr val="bg1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  <p:sp>
        <p:nvSpPr>
          <p:cNvPr id="1048624" name="圆角矩形 23"/>
          <p:cNvSpPr/>
          <p:nvPr>
            <p:custDataLst>
              <p:tags r:id="rId3"/>
            </p:custDataLst>
          </p:nvPr>
        </p:nvSpPr>
        <p:spPr>
          <a:xfrm>
            <a:off x="1664335" y="2596515"/>
            <a:ext cx="3897630" cy="3604260"/>
          </a:xfrm>
          <a:prstGeom prst="roundRect">
            <a:avLst>
              <a:gd name="adj" fmla="val 911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8627" name="文本框 26"/>
          <p:cNvSpPr txBox="1"/>
          <p:nvPr>
            <p:custDataLst>
              <p:tags r:id="rId4"/>
            </p:custDataLst>
          </p:nvPr>
        </p:nvSpPr>
        <p:spPr>
          <a:xfrm>
            <a:off x="1940560" y="2799080"/>
            <a:ext cx="3345180" cy="37045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140335" indent="-140335" algn="just" fontAlgn="auto">
              <a:buFont typeface="Wingdings" panose="05000000000000000000" charset="0"/>
              <a:buChar char="Ø"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区域_encoded    0.858781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40335" indent="-140335" algn="just" fontAlgn="auto">
              <a:buFont typeface="Wingdings" panose="05000000000000000000" charset="0"/>
              <a:buChar char="Ø"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log_面积    0.034364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40335" indent="-140335" algn="just" fontAlgn="auto">
              <a:buFont typeface="Wingdings" panose="05000000000000000000" charset="0"/>
              <a:buChar char="Ø"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房屋用途_1    0.011147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40335" indent="-140335" algn="just" fontAlgn="auto">
              <a:buFont typeface="Wingdings" panose="05000000000000000000" charset="0"/>
              <a:buChar char="Ø"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环线_4    0.003927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40335" indent="-140335" algn="just" fontAlgn="auto">
              <a:buFont typeface="Wingdings" panose="05000000000000000000" charset="0"/>
              <a:buChar char="Ø"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环线_3    0.003335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40335" indent="-140335" algn="just" fontAlgn="auto">
              <a:buFont typeface="Wingdings" panose="05000000000000000000" charset="0"/>
              <a:buChar char="Ø"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区域    0.002837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40335" indent="-140335" algn="just" fontAlgn="auto">
              <a:buFont typeface="Wingdings" panose="05000000000000000000" charset="0"/>
              <a:buChar char="Ø"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环线_2    0.002824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40335" indent="-140335" algn="just" fontAlgn="auto">
              <a:buFont typeface="Wingdings" panose="05000000000000000000" charset="0"/>
              <a:buChar char="Ø"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装修情况_2    0.002793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40335" indent="-140335" algn="just" fontAlgn="auto">
              <a:buFont typeface="Wingdings" panose="05000000000000000000" charset="0"/>
              <a:buChar char="Ø"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板块_247    0.002365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40335" indent="-140335" algn="just" fontAlgn="auto">
              <a:buFont typeface="Wingdings" panose="05000000000000000000" charset="0"/>
              <a:buChar char="Ø"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交通出行_1    0.001916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燕尾形 15"/>
          <p:cNvSpPr/>
          <p:nvPr>
            <p:custDataLst>
              <p:tags r:id="rId5"/>
            </p:custDataLst>
          </p:nvPr>
        </p:nvSpPr>
        <p:spPr>
          <a:xfrm>
            <a:off x="7203440" y="1301115"/>
            <a:ext cx="3487420" cy="1174115"/>
          </a:xfrm>
          <a:prstGeom prst="chevron">
            <a:avLst/>
          </a:prstGeom>
          <a:solidFill>
            <a:srgbClr val="A2262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9"/>
          <p:cNvSpPr txBox="1"/>
          <p:nvPr>
            <p:custDataLst>
              <p:tags r:id="rId6"/>
            </p:custDataLst>
          </p:nvPr>
        </p:nvSpPr>
        <p:spPr>
          <a:xfrm>
            <a:off x="7671435" y="1643697"/>
            <a:ext cx="2847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xgboost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  <p:sp>
        <p:nvSpPr>
          <p:cNvPr id="3" name="圆角矩形 23"/>
          <p:cNvSpPr/>
          <p:nvPr>
            <p:custDataLst>
              <p:tags r:id="rId7"/>
            </p:custDataLst>
          </p:nvPr>
        </p:nvSpPr>
        <p:spPr>
          <a:xfrm>
            <a:off x="7000240" y="2596515"/>
            <a:ext cx="3897630" cy="3604260"/>
          </a:xfrm>
          <a:prstGeom prst="roundRect">
            <a:avLst>
              <a:gd name="adj" fmla="val 911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26"/>
          <p:cNvSpPr txBox="1"/>
          <p:nvPr>
            <p:custDataLst>
              <p:tags r:id="rId8"/>
            </p:custDataLst>
          </p:nvPr>
        </p:nvSpPr>
        <p:spPr>
          <a:xfrm>
            <a:off x="7276465" y="2799080"/>
            <a:ext cx="3345180" cy="37045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140335" indent="-140335" algn="just" fontAlgn="auto">
              <a:buFont typeface="Wingdings" panose="05000000000000000000" charset="0"/>
              <a:buChar char="Ø"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城市_5 496.892426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40335" indent="-140335" algn="just" fontAlgn="auto">
              <a:buFont typeface="Wingdings" panose="05000000000000000000" charset="0"/>
              <a:buChar char="Ø"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区域_encoded 301.748352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40335" indent="-140335" algn="just" fontAlgn="auto">
              <a:buFont typeface="Wingdings" panose="05000000000000000000" charset="0"/>
              <a:buChar char="Ø"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城市_2 241.247055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40335" indent="-140335" algn="just" fontAlgn="auto">
              <a:buFont typeface="Wingdings" panose="05000000000000000000" charset="0"/>
              <a:buChar char="Ø"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城市_6 228.770386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40335" indent="-140335" algn="just" fontAlgn="auto">
              <a:buFont typeface="Wingdings" panose="05000000000000000000" charset="0"/>
              <a:buChar char="Ø"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城市_4 206.385193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40335" indent="-140335" algn="just" fontAlgn="auto">
              <a:buFont typeface="Wingdings" panose="05000000000000000000" charset="0"/>
              <a:buChar char="Ø"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环线 124.613396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40335" indent="-140335" algn="just" fontAlgn="auto">
              <a:buFont typeface="Wingdings" panose="05000000000000000000" charset="0"/>
              <a:buChar char="Ø"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城市_3 109.377701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40335" indent="-140335" algn="just" fontAlgn="auto">
              <a:buFont typeface="Wingdings" panose="05000000000000000000" charset="0"/>
              <a:buChar char="Ø"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板块_759  90.529060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40335" indent="-140335" algn="just" fontAlgn="auto">
              <a:buFont typeface="Wingdings" panose="05000000000000000000" charset="0"/>
              <a:buChar char="Ø"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城市_1  63.970016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40335" indent="-140335" algn="just" fontAlgn="auto">
              <a:buFont typeface="Wingdings" panose="05000000000000000000" charset="0"/>
              <a:buChar char="Ø"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板块_806  60.254776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zh-CN" altLang="en-US" sz="2800" dirty="0">
                <a:solidFill>
                  <a:srgbClr val="A2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主要</a:t>
            </a:r>
            <a:r>
              <a:rPr lang="zh-CN" altLang="en-US" sz="2800" dirty="0">
                <a:solidFill>
                  <a:srgbClr val="A2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创新工作</a:t>
            </a:r>
            <a:endParaRPr lang="zh-CN" altLang="en-US" sz="2800" dirty="0">
              <a:solidFill>
                <a:srgbClr val="A2262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33" name="矩形 68"/>
          <p:cNvSpPr/>
          <p:nvPr/>
        </p:nvSpPr>
        <p:spPr>
          <a:xfrm>
            <a:off x="5743574" y="1221835"/>
            <a:ext cx="4772026" cy="2550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8634" name="矩形 13"/>
          <p:cNvSpPr/>
          <p:nvPr/>
        </p:nvSpPr>
        <p:spPr>
          <a:xfrm>
            <a:off x="205740" y="1005840"/>
            <a:ext cx="11734800" cy="5715635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just">
              <a:lnSpc>
                <a:spcPct val="125000"/>
              </a:lnSpc>
            </a:pPr>
            <a:endParaRPr kumimoji="0" lang="zh-CN" altLang="en-US" sz="1600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4" name="组合 27"/>
          <p:cNvGrpSpPr/>
          <p:nvPr>
            <p:custDataLst>
              <p:tags r:id="rId1"/>
            </p:custDataLst>
          </p:nvPr>
        </p:nvGrpSpPr>
        <p:grpSpPr>
          <a:xfrm>
            <a:off x="205105" y="1003941"/>
            <a:ext cx="11341100" cy="1668144"/>
            <a:chOff x="772225" y="2284536"/>
            <a:chExt cx="10741812" cy="1182517"/>
          </a:xfrm>
        </p:grpSpPr>
        <p:sp>
          <p:nvSpPr>
            <p:cNvPr id="1048639" name="矩形 29"/>
            <p:cNvSpPr/>
            <p:nvPr>
              <p:custDataLst>
                <p:tags r:id="rId2"/>
              </p:custDataLst>
            </p:nvPr>
          </p:nvSpPr>
          <p:spPr>
            <a:xfrm>
              <a:off x="1968500" y="2392119"/>
              <a:ext cx="9545537" cy="1074934"/>
            </a:xfrm>
            <a:prstGeom prst="rect">
              <a:avLst/>
            </a:prstGeom>
            <a:solidFill>
              <a:srgbClr val="AB8A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lvl="0" algn="just" fontAlgn="auto"/>
              <a:r>
                <a:rPr lang="zh-CN" alt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在随机森林里采用了网格搜索进行参数选择</a:t>
              </a:r>
              <a:endPara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endParaRPr>
            </a:p>
            <a:p>
              <a:pPr lvl="0" algn="just" fontAlgn="auto"/>
              <a:endPara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endParaRPr>
            </a:p>
            <a:p>
              <a:pPr lvl="0" algn="just" fontAlgn="auto"/>
              <a:r>
                <a:rPr lang="zh-CN" alt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在</a:t>
              </a: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xgboost</a:t>
              </a:r>
              <a:r>
                <a:rPr lang="zh-CN" alt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里结合了</a:t>
              </a: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optuna</a:t>
              </a:r>
              <a:r>
                <a:rPr lang="zh-CN" alt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进行最优参数选择</a:t>
              </a:r>
              <a:endPara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1048640" name="圆角矩形 28"/>
            <p:cNvSpPr/>
            <p:nvPr>
              <p:custDataLst>
                <p:tags r:id="rId3"/>
              </p:custDataLst>
            </p:nvPr>
          </p:nvSpPr>
          <p:spPr>
            <a:xfrm>
              <a:off x="772225" y="2284536"/>
              <a:ext cx="1256419" cy="562675"/>
            </a:xfrm>
            <a:prstGeom prst="roundRect">
              <a:avLst/>
            </a:prstGeom>
            <a:solidFill>
              <a:srgbClr val="9A1F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参数调整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endParaRPr>
            </a:p>
          </p:txBody>
        </p:sp>
      </p:grpSp>
      <p:grpSp>
        <p:nvGrpSpPr>
          <p:cNvPr id="4" name="组合 27"/>
          <p:cNvGrpSpPr/>
          <p:nvPr>
            <p:custDataLst>
              <p:tags r:id="rId4"/>
            </p:custDataLst>
          </p:nvPr>
        </p:nvGrpSpPr>
        <p:grpSpPr>
          <a:xfrm>
            <a:off x="205740" y="2799086"/>
            <a:ext cx="11341100" cy="1668144"/>
            <a:chOff x="772225" y="2284536"/>
            <a:chExt cx="10741812" cy="1182517"/>
          </a:xfrm>
        </p:grpSpPr>
        <p:sp>
          <p:nvSpPr>
            <p:cNvPr id="5" name="矩形 29"/>
            <p:cNvSpPr/>
            <p:nvPr>
              <p:custDataLst>
                <p:tags r:id="rId5"/>
              </p:custDataLst>
            </p:nvPr>
          </p:nvSpPr>
          <p:spPr>
            <a:xfrm>
              <a:off x="1968500" y="2392119"/>
              <a:ext cx="9545537" cy="1074934"/>
            </a:xfrm>
            <a:prstGeom prst="rect">
              <a:avLst/>
            </a:prstGeom>
            <a:solidFill>
              <a:srgbClr val="AB8A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lvl="0" algn="just" fontAlgn="auto"/>
              <a:r>
                <a:rPr lang="zh-CN" alt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在随机森林里采用了基于 Gini 减少的特征重要性筛选</a:t>
              </a:r>
              <a:endPara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endParaRPr>
            </a:p>
            <a:p>
              <a:pPr lvl="0" algn="just" fontAlgn="auto"/>
              <a:endPara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endParaRPr>
            </a:p>
            <a:p>
              <a:pPr lvl="0" algn="just" fontAlgn="auto"/>
              <a:r>
                <a:rPr lang="zh-CN" alt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在</a:t>
              </a: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xgboost</a:t>
              </a:r>
              <a:r>
                <a:rPr lang="zh-CN" alt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里采用了</a:t>
              </a:r>
              <a:r>
                <a:rPr sz="2000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基于 XGBoost 的 Gain 特征重要性</a:t>
              </a:r>
              <a:r>
                <a:rPr lang="zh-CN" sz="2000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筛选</a:t>
              </a:r>
              <a:endParaRPr 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6" name="圆角矩形 28"/>
            <p:cNvSpPr/>
            <p:nvPr>
              <p:custDataLst>
                <p:tags r:id="rId6"/>
              </p:custDataLst>
            </p:nvPr>
          </p:nvSpPr>
          <p:spPr>
            <a:xfrm>
              <a:off x="772225" y="2284536"/>
              <a:ext cx="1256419" cy="562675"/>
            </a:xfrm>
            <a:prstGeom prst="roundRect">
              <a:avLst/>
            </a:prstGeom>
            <a:solidFill>
              <a:srgbClr val="9A1F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特征</a:t>
              </a:r>
              <a:r>
                <a: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选择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endParaRPr>
            </a:p>
          </p:txBody>
        </p:sp>
      </p:grpSp>
      <p:grpSp>
        <p:nvGrpSpPr>
          <p:cNvPr id="7" name="组合 27"/>
          <p:cNvGrpSpPr/>
          <p:nvPr>
            <p:custDataLst>
              <p:tags r:id="rId7"/>
            </p:custDataLst>
          </p:nvPr>
        </p:nvGrpSpPr>
        <p:grpSpPr>
          <a:xfrm>
            <a:off x="269875" y="4661541"/>
            <a:ext cx="11341100" cy="1668144"/>
            <a:chOff x="772225" y="2284536"/>
            <a:chExt cx="10741812" cy="1182517"/>
          </a:xfrm>
        </p:grpSpPr>
        <p:sp>
          <p:nvSpPr>
            <p:cNvPr id="8" name="矩形 29"/>
            <p:cNvSpPr/>
            <p:nvPr>
              <p:custDataLst>
                <p:tags r:id="rId8"/>
              </p:custDataLst>
            </p:nvPr>
          </p:nvSpPr>
          <p:spPr>
            <a:xfrm>
              <a:off x="1968500" y="2392119"/>
              <a:ext cx="9545537" cy="1074934"/>
            </a:xfrm>
            <a:prstGeom prst="rect">
              <a:avLst/>
            </a:prstGeom>
            <a:solidFill>
              <a:srgbClr val="AB8A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lvl="0" algn="just" fontAlgn="auto"/>
              <a:r>
                <a:rPr lang="zh-CN" alt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在</a:t>
              </a: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ANN</a:t>
              </a:r>
              <a:r>
                <a:rPr lang="zh-CN" alt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尝试时：</a:t>
              </a:r>
              <a:endPara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endParaRPr>
            </a:p>
            <a:p>
              <a:pPr lvl="0" algn="just" fontAlgn="auto"/>
              <a:endPara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endParaRPr>
            </a:p>
            <a:p>
              <a:pPr lvl="0" algn="just" fontAlgn="auto"/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1.</a:t>
              </a:r>
              <a:r>
                <a:rPr lang="zh-CN" alt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对“板块”做了 4 维 Embedding编码，将高维的离散数据进行降维处理</a:t>
              </a:r>
              <a:endPara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endParaRPr>
            </a:p>
            <a:p>
              <a:pPr lvl="0" algn="just" fontAlgn="auto"/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2.通过autoencoder压缩输入数据为低维潜在向量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9" name="圆角矩形 28"/>
            <p:cNvSpPr/>
            <p:nvPr>
              <p:custDataLst>
                <p:tags r:id="rId9"/>
              </p:custDataLst>
            </p:nvPr>
          </p:nvSpPr>
          <p:spPr>
            <a:xfrm>
              <a:off x="772225" y="2284536"/>
              <a:ext cx="1256419" cy="562675"/>
            </a:xfrm>
            <a:prstGeom prst="roundRect">
              <a:avLst/>
            </a:prstGeom>
            <a:solidFill>
              <a:srgbClr val="9A1F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降维</a:t>
              </a:r>
              <a:r>
                <a: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尝试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8"/>
          <p:cNvGrpSpPr/>
          <p:nvPr/>
        </p:nvGrpSpPr>
        <p:grpSpPr>
          <a:xfrm>
            <a:off x="262469" y="330275"/>
            <a:ext cx="3219985" cy="734016"/>
            <a:chOff x="1029765" y="388347"/>
            <a:chExt cx="3219985" cy="734016"/>
          </a:xfrm>
        </p:grpSpPr>
        <p:pic>
          <p:nvPicPr>
            <p:cNvPr id="2097162" name="图片 6"/>
            <p:cNvPicPr>
              <a:picLocks noChangeAspect="1"/>
            </p:cNvPicPr>
            <p:nvPr/>
          </p:nvPicPr>
          <p:blipFill rotWithShape="1">
            <a:blip r:embed="rId1" cstate="print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</a:blip>
            <a:srcRect t="57856"/>
            <a:stretch>
              <a:fillRect/>
            </a:stretch>
          </p:blipFill>
          <p:spPr>
            <a:xfrm>
              <a:off x="1804467" y="388347"/>
              <a:ext cx="2445283" cy="681740"/>
            </a:xfrm>
            <a:prstGeom prst="rect">
              <a:avLst/>
            </a:prstGeom>
          </p:spPr>
        </p:pic>
        <p:pic>
          <p:nvPicPr>
            <p:cNvPr id="2097163" name="图片 7"/>
            <p:cNvPicPr>
              <a:picLocks noChangeAspect="1"/>
            </p:cNvPicPr>
            <p:nvPr/>
          </p:nvPicPr>
          <p:blipFill rotWithShape="1">
            <a:blip r:embed="rId2" cstate="print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</a:blip>
            <a:srcRect l="31400" r="28637" b="42144"/>
            <a:stretch>
              <a:fillRect/>
            </a:stretch>
          </p:blipFill>
          <p:spPr>
            <a:xfrm>
              <a:off x="1029765" y="440623"/>
              <a:ext cx="711833" cy="681740"/>
            </a:xfrm>
            <a:prstGeom prst="rect">
              <a:avLst/>
            </a:prstGeom>
          </p:spPr>
        </p:pic>
      </p:grpSp>
      <p:sp>
        <p:nvSpPr>
          <p:cNvPr id="1048654" name="矩形 9"/>
          <p:cNvSpPr/>
          <p:nvPr/>
        </p:nvSpPr>
        <p:spPr>
          <a:xfrm>
            <a:off x="0" y="2492671"/>
            <a:ext cx="12192000" cy="133546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谢谢大家！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ISLIDE.ICON" val="#158695;#71243;"/>
</p:tagLst>
</file>

<file path=ppt/tags/tag10.xml><?xml version="1.0" encoding="utf-8"?>
<p:tagLst xmlns:p="http://schemas.openxmlformats.org/presentationml/2006/main">
  <p:tag name="KSO_WM_DIAGRAM_VIRTUALLY_FRAME" val="{&quot;height&quot;:409.65,&quot;left&quot;:108.05,&quot;top&quot;:102.45,&quot;width&quot;:750.05}"/>
</p:tagLst>
</file>

<file path=ppt/tags/tag11.xml><?xml version="1.0" encoding="utf-8"?>
<p:tagLst xmlns:p="http://schemas.openxmlformats.org/presentationml/2006/main">
  <p:tag name="KSO_WM_DIAGRAM_VIRTUALLY_FRAME" val="{&quot;height&quot;:432.97564593855566,&quot;left&quot;:16.14997289557632,&quot;top&quot;:79.05049579372806,&quot;width&quot;:893.0000031678189}"/>
</p:tagLst>
</file>

<file path=ppt/tags/tag12.xml><?xml version="1.0" encoding="utf-8"?>
<p:tagLst xmlns:p="http://schemas.openxmlformats.org/presentationml/2006/main">
  <p:tag name="KSO_WM_DIAGRAM_VIRTUALLY_FRAME" val="{&quot;height&quot;:432.97564593855566,&quot;left&quot;:16.14997289557632,&quot;top&quot;:79.05049579372806,&quot;width&quot;:893.0000031678189}"/>
</p:tagLst>
</file>

<file path=ppt/tags/tag13.xml><?xml version="1.0" encoding="utf-8"?>
<p:tagLst xmlns:p="http://schemas.openxmlformats.org/presentationml/2006/main">
  <p:tag name="KSO_WM_DIAGRAM_VIRTUALLY_FRAME" val="{&quot;height&quot;:432.97564593855566,&quot;left&quot;:16.14997289557632,&quot;top&quot;:79.05049579372806,&quot;width&quot;:893.0000031678189}"/>
</p:tagLst>
</file>

<file path=ppt/tags/tag14.xml><?xml version="1.0" encoding="utf-8"?>
<p:tagLst xmlns:p="http://schemas.openxmlformats.org/presentationml/2006/main">
  <p:tag name="KSO_WM_DIAGRAM_VIRTUALLY_FRAME" val="{&quot;height&quot;:432.97564593855566,&quot;left&quot;:16.14997289557632,&quot;top&quot;:79.05049579372806,&quot;width&quot;:893.0000031678189}"/>
</p:tagLst>
</file>

<file path=ppt/tags/tag15.xml><?xml version="1.0" encoding="utf-8"?>
<p:tagLst xmlns:p="http://schemas.openxmlformats.org/presentationml/2006/main">
  <p:tag name="KSO_WM_DIAGRAM_VIRTUALLY_FRAME" val="{&quot;height&quot;:432.97564593855566,&quot;left&quot;:16.14997289557632,&quot;top&quot;:79.05049579372806,&quot;width&quot;:893.0000031678189}"/>
</p:tagLst>
</file>

<file path=ppt/tags/tag16.xml><?xml version="1.0" encoding="utf-8"?>
<p:tagLst xmlns:p="http://schemas.openxmlformats.org/presentationml/2006/main">
  <p:tag name="KSO_WM_DIAGRAM_VIRTUALLY_FRAME" val="{&quot;height&quot;:432.97564593855566,&quot;left&quot;:16.14997289557632,&quot;top&quot;:79.05049579372806,&quot;width&quot;:893.0000031678189}"/>
</p:tagLst>
</file>

<file path=ppt/tags/tag17.xml><?xml version="1.0" encoding="utf-8"?>
<p:tagLst xmlns:p="http://schemas.openxmlformats.org/presentationml/2006/main">
  <p:tag name="KSO_WM_DIAGRAM_VIRTUALLY_FRAME" val="{&quot;height&quot;:432.97564593855566,&quot;left&quot;:16.14997289557632,&quot;top&quot;:79.05049579372806,&quot;width&quot;:893.0000031678189}"/>
</p:tagLst>
</file>

<file path=ppt/tags/tag18.xml><?xml version="1.0" encoding="utf-8"?>
<p:tagLst xmlns:p="http://schemas.openxmlformats.org/presentationml/2006/main">
  <p:tag name="KSO_WM_DIAGRAM_VIRTUALLY_FRAME" val="{&quot;height&quot;:432.97564593855566,&quot;left&quot;:16.14997289557632,&quot;top&quot;:79.05049579372806,&quot;width&quot;:893.0000031678189}"/>
</p:tagLst>
</file>

<file path=ppt/tags/tag19.xml><?xml version="1.0" encoding="utf-8"?>
<p:tagLst xmlns:p="http://schemas.openxmlformats.org/presentationml/2006/main">
  <p:tag name="KSO_WM_DIAGRAM_VIRTUALLY_FRAME" val="{&quot;height&quot;:432.97564593855566,&quot;left&quot;:16.14997289557632,&quot;top&quot;:79.05049579372806,&quot;width&quot;:893.0000031678189}"/>
</p:tagLst>
</file>

<file path=ppt/tags/tag2.xml><?xml version="1.0" encoding="utf-8"?>
<p:tagLst xmlns:p="http://schemas.openxmlformats.org/presentationml/2006/main">
  <p:tag name="TABLE_ENDDRAG_ORIGIN_RECT" val="665*299"/>
  <p:tag name="TABLE_ENDDRAG_RECT" val="105*114*665*299"/>
</p:tagLst>
</file>

<file path=ppt/tags/tag20.xml><?xml version="1.0" encoding="utf-8"?>
<p:tagLst xmlns:p="http://schemas.openxmlformats.org/presentationml/2006/main">
  <p:tag name="ISLIDE.ICON" val="#158695;#71243;"/>
</p:tagLst>
</file>

<file path=ppt/tags/tag21.xml><?xml version="1.0" encoding="utf-8"?>
<p:tagLst xmlns:p="http://schemas.openxmlformats.org/presentationml/2006/main">
  <p:tag name="commondata" val="eyJoZGlkIjoiMDc3YWVmM2U3M2IyM2JjZWI0M2JhZGE0ZDFiOGZjMzUifQ=="/>
</p:tagLst>
</file>

<file path=ppt/tags/tag3.xml><?xml version="1.0" encoding="utf-8"?>
<p:tagLst xmlns:p="http://schemas.openxmlformats.org/presentationml/2006/main">
  <p:tag name="KSO_WM_DIAGRAM_VIRTUALLY_FRAME" val="{&quot;height&quot;:409.65,&quot;left&quot;:108.05,&quot;top&quot;:102.45,&quot;width&quot;:750.05}"/>
</p:tagLst>
</file>

<file path=ppt/tags/tag4.xml><?xml version="1.0" encoding="utf-8"?>
<p:tagLst xmlns:p="http://schemas.openxmlformats.org/presentationml/2006/main">
  <p:tag name="KSO_WM_DIAGRAM_VIRTUALLY_FRAME" val="{&quot;height&quot;:409.65,&quot;left&quot;:108.05,&quot;top&quot;:102.45,&quot;width&quot;:750.05}"/>
</p:tagLst>
</file>

<file path=ppt/tags/tag5.xml><?xml version="1.0" encoding="utf-8"?>
<p:tagLst xmlns:p="http://schemas.openxmlformats.org/presentationml/2006/main">
  <p:tag name="KSO_WM_DIAGRAM_VIRTUALLY_FRAME" val="{&quot;height&quot;:409.65,&quot;left&quot;:108.05,&quot;top&quot;:102.45,&quot;width&quot;:750.05}"/>
</p:tagLst>
</file>

<file path=ppt/tags/tag6.xml><?xml version="1.0" encoding="utf-8"?>
<p:tagLst xmlns:p="http://schemas.openxmlformats.org/presentationml/2006/main">
  <p:tag name="KSO_WM_DIAGRAM_VIRTUALLY_FRAME" val="{&quot;height&quot;:409.65,&quot;left&quot;:108.05,&quot;top&quot;:102.45,&quot;width&quot;:750.05}"/>
</p:tagLst>
</file>

<file path=ppt/tags/tag7.xml><?xml version="1.0" encoding="utf-8"?>
<p:tagLst xmlns:p="http://schemas.openxmlformats.org/presentationml/2006/main">
  <p:tag name="KSO_WM_DIAGRAM_VIRTUALLY_FRAME" val="{&quot;height&quot;:409.65,&quot;left&quot;:108.05,&quot;top&quot;:102.45,&quot;width&quot;:750.05}"/>
</p:tagLst>
</file>

<file path=ppt/tags/tag8.xml><?xml version="1.0" encoding="utf-8"?>
<p:tagLst xmlns:p="http://schemas.openxmlformats.org/presentationml/2006/main">
  <p:tag name="KSO_WM_DIAGRAM_VIRTUALLY_FRAME" val="{&quot;height&quot;:409.65,&quot;left&quot;:108.05,&quot;top&quot;:102.45,&quot;width&quot;:750.05}"/>
</p:tagLst>
</file>

<file path=ppt/tags/tag9.xml><?xml version="1.0" encoding="utf-8"?>
<p:tagLst xmlns:p="http://schemas.openxmlformats.org/presentationml/2006/main">
  <p:tag name="KSO_WM_DIAGRAM_VIRTUALLY_FRAME" val="{&quot;height&quot;:409.65,&quot;left&quot;:108.05,&quot;top&quot;:102.45,&quot;width&quot;:750.05}"/>
</p:tagLst>
</file>

<file path=ppt/theme/theme1.xml><?xml version="1.0" encoding="utf-8"?>
<a:theme xmlns:a="http://schemas.openxmlformats.org/drawingml/2006/main" name="Office 主题​​">
  <a:themeElements>
    <a:clrScheme name="橙红色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000" dirty="0">
            <a:latin typeface="Arial" panose="020B0604020202020204" pitchFamily="34" charset="0"/>
            <a:ea typeface="楷体" panose="02010609060101010101" pitchFamily="49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843</Words>
  <Application>WPS 演示</Application>
  <PresentationFormat/>
  <Paragraphs>115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9" baseType="lpstr">
      <vt:lpstr>Arial</vt:lpstr>
      <vt:lpstr>宋体</vt:lpstr>
      <vt:lpstr>Wingdings</vt:lpstr>
      <vt:lpstr>楷体</vt:lpstr>
      <vt:lpstr>Times New Roman</vt:lpstr>
      <vt:lpstr>Wingdings</vt:lpstr>
      <vt:lpstr>微软雅黑</vt:lpstr>
      <vt:lpstr>Arial Unicode MS</vt:lpstr>
      <vt:lpstr>等线 Light</vt:lpstr>
      <vt:lpstr>等线</vt:lpstr>
      <vt:lpstr>Calibri</vt:lpstr>
      <vt:lpstr>Office 主题​​</vt:lpstr>
      <vt:lpstr>Equation.KSEE3</vt:lpstr>
      <vt:lpstr>Equation.KSEE3</vt:lpstr>
      <vt:lpstr>PowerPoint 演示文稿</vt:lpstr>
      <vt:lpstr>结果展示</vt:lpstr>
      <vt:lpstr>特征重要性选择结果</vt:lpstr>
      <vt:lpstr>主要创新工作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Angelica_zzy@126.com</dc:creator>
  <cp:lastModifiedBy>Possible</cp:lastModifiedBy>
  <cp:revision>5</cp:revision>
  <dcterms:created xsi:type="dcterms:W3CDTF">2025-06-04T12:36:00Z</dcterms:created>
  <dcterms:modified xsi:type="dcterms:W3CDTF">2025-06-04T13:27:03Z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A65B8AD42842408D900EA9182EC4BD6D</vt:lpwstr>
  </property>
  <property fmtid="{D5CDD505-2E9C-101B-9397-08002B2CF9AE}" pid="3" name="KSOProductBuildVer">
    <vt:lpwstr>2052-12.1.0.16412</vt:lpwstr>
  </property>
</Properties>
</file>