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558C0-5C9E-6D73-9B62-321467F0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4D832C-86CF-0C48-7CCE-D7D079CFD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66FA-0146-5F97-1F16-A1596451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3716E-4F00-6BC5-510A-F3B92864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5E068-5EA7-249F-E6D7-51A47249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3811-7772-4D4D-6CC1-2661F84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15DCC-70F5-0ADB-EB0D-5D7614BD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BFD9F-CBE8-2CB7-944E-37704C7A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F1D84-E48F-FE55-6548-6B626D9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8D3FF-6065-9E2B-2367-6C119181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1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4DB7CA-02D1-BCE3-C58C-B00F5EA6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C3465-926C-558D-4E64-06E500EC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3A99A-B809-AC85-7D86-718AA7D7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FEB2F-45C0-FB61-A0DA-76FEF43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34409-729A-47F3-DFA0-7A26649E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A5B2B-00CE-20BF-E753-9F30C6FD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FEC64-D78B-6F8D-C467-D1E7F7BC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F2969-C0AD-792E-5A1E-7754A428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FCBA4-7F88-75B7-5AA0-AC81469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A3FC2-1B93-0D82-2B32-5C88F95E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28B12-7500-9C0D-8F54-61E0E6F1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3E9ED-AA6D-09B8-D2D2-04703FB0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CAA1-BE1B-FAC2-68F8-A756184E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60A3A-0ABB-BB31-099F-149896B2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6512-F9C9-3D4F-E6A8-4476CF9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4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F74B-E45B-29E3-3C7A-ACD01D81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207B-91D1-18BA-A09D-1AAE1B106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F4EEB-EBC1-5C3B-9AF5-101AEBBC5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26523-4072-E3B9-08B7-E44BEDD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209CE-C775-30B0-575F-621EACB6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15483-0B8B-2A1C-FF3D-BEFD328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3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9D16-111C-0A83-275C-2A62AE0F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FDB16-30CB-65FC-73AE-56517563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43527-F566-9539-9FAE-E57C8A6D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B2311-FFCB-4D8F-5C8F-C2FC49B0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2C347-1D4E-09A8-4DFE-1A1098BCB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28D132-3245-D6BB-F61C-88CB834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6CC2A-5FE6-E1D1-3387-053096EE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9DD55-DE05-1EF3-2596-30A16AC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7D63F-AAD2-5FE8-819F-E82A9B85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6DF57-885D-B99B-8784-9058214B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88075-AA0E-6622-D5A6-BA5CECEE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8D1534-5A9D-222F-02F7-B9E1952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1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B361E-7ACF-7FAA-D785-30EF1D8E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DFF6E-8013-5C96-CB92-F32FED85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0CB06-C3FF-B89F-CEF0-A08991C6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7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24A0-F6C8-5D72-E516-64F4691B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23811-96A6-64C0-BCB2-4F212A4E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BE3F1-B7E1-C316-6A6B-72B8B7B0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1EB30-407B-F185-5833-04D3850F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DBAB1-60E1-D259-5A4A-F88ADE2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85936-E741-D338-AD1C-6D59DF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582A3-1D77-C1C1-D368-8E8A7587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716C33-6DB9-AA11-5B3F-41394C4AC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C43C9-109F-B096-547B-1474DDA0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0258-B46C-BEEF-87BA-45B6F815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441D1-44B4-AE20-A8C2-662726E5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409C4-D9A7-7101-A6E1-15C46AAD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952AA1-E060-85ED-AA96-2D0308C6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DB684-334E-1F7D-066C-00F3DF44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5DF4D-106B-AB1B-2A49-EE358498B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E4EA-F143-4AD3-83AB-783D15C2B88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6267D-2E24-3F55-FC91-2261E69A8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A8553-CE0E-C1D0-2E75-C4711D50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F231-C051-4967-A735-A9B8424C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FB9C7-9606-BEA1-BFAD-DED2B54A034C}"/>
              </a:ext>
            </a:extLst>
          </p:cNvPr>
          <p:cNvSpPr txBox="1"/>
          <p:nvPr/>
        </p:nvSpPr>
        <p:spPr>
          <a:xfrm>
            <a:off x="3454399" y="2078892"/>
            <a:ext cx="500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Mid-term presentation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93AAC9-31CE-FBD5-CDF6-D9851EBAA56A}"/>
              </a:ext>
            </a:extLst>
          </p:cNvPr>
          <p:cNvSpPr txBox="1"/>
          <p:nvPr/>
        </p:nvSpPr>
        <p:spPr>
          <a:xfrm>
            <a:off x="4283953" y="3609558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钱彦均 </a:t>
            </a:r>
            <a:r>
              <a:rPr lang="en-US" altLang="zh-CN" sz="2800" b="1" dirty="0"/>
              <a:t>2023200773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263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A04C3CF-170B-1D18-336A-47A9C7FA2B43}"/>
              </a:ext>
            </a:extLst>
          </p:cNvPr>
          <p:cNvSpPr txBox="1"/>
          <p:nvPr/>
        </p:nvSpPr>
        <p:spPr>
          <a:xfrm>
            <a:off x="96382" y="88031"/>
            <a:ext cx="3473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F4C84F-23F2-5921-260A-E48915A53672}"/>
              </a:ext>
            </a:extLst>
          </p:cNvPr>
          <p:cNvSpPr txBox="1"/>
          <p:nvPr/>
        </p:nvSpPr>
        <p:spPr>
          <a:xfrm>
            <a:off x="8849613" y="88031"/>
            <a:ext cx="1683281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独热编码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6115365-55CD-8AEF-C00B-29DA06EDE256}"/>
              </a:ext>
            </a:extLst>
          </p:cNvPr>
          <p:cNvSpPr txBox="1"/>
          <p:nvPr/>
        </p:nvSpPr>
        <p:spPr>
          <a:xfrm>
            <a:off x="6786351" y="720177"/>
            <a:ext cx="1683281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数值变量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F7FAEAE-05C6-50F7-5E7A-078E1223129A}"/>
              </a:ext>
            </a:extLst>
          </p:cNvPr>
          <p:cNvSpPr txBox="1"/>
          <p:nvPr/>
        </p:nvSpPr>
        <p:spPr>
          <a:xfrm>
            <a:off x="6786350" y="88031"/>
            <a:ext cx="1683281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类别变量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904426-03A5-3835-B994-40E43688D516}"/>
              </a:ext>
            </a:extLst>
          </p:cNvPr>
          <p:cNvSpPr txBox="1"/>
          <p:nvPr/>
        </p:nvSpPr>
        <p:spPr>
          <a:xfrm>
            <a:off x="8849613" y="720177"/>
            <a:ext cx="1683281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正态化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F612DBE-13F4-BC73-2FE9-FC44ACF51BA8}"/>
              </a:ext>
            </a:extLst>
          </p:cNvPr>
          <p:cNvSpPr txBox="1"/>
          <p:nvPr/>
        </p:nvSpPr>
        <p:spPr>
          <a:xfrm>
            <a:off x="10785232" y="457363"/>
            <a:ext cx="1162248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取对数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13FB702-4FCC-CB2C-D2B4-5A02A8937464}"/>
              </a:ext>
            </a:extLst>
          </p:cNvPr>
          <p:cNvSpPr txBox="1"/>
          <p:nvPr/>
        </p:nvSpPr>
        <p:spPr>
          <a:xfrm>
            <a:off x="10785232" y="1012564"/>
            <a:ext cx="1162248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boxcox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9AAC20-0A3D-6E54-B334-D6BF1EB15CF9}"/>
              </a:ext>
            </a:extLst>
          </p:cNvPr>
          <p:cNvSpPr txBox="1"/>
          <p:nvPr/>
        </p:nvSpPr>
        <p:spPr>
          <a:xfrm>
            <a:off x="3944522" y="288086"/>
            <a:ext cx="2461846" cy="12618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异常值处理：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1.IQR-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四分位数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核密度函数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4707ADE-9CBB-46EA-3096-32214298AB0B}"/>
              </a:ext>
            </a:extLst>
          </p:cNvPr>
          <p:cNvCxnSpPr>
            <a:stCxn id="61" idx="3"/>
            <a:endCxn id="37" idx="1"/>
          </p:cNvCxnSpPr>
          <p:nvPr/>
        </p:nvCxnSpPr>
        <p:spPr>
          <a:xfrm>
            <a:off x="8469631" y="349641"/>
            <a:ext cx="3799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2D39EA-44EC-EB26-5DA4-130C10591E49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8469632" y="981787"/>
            <a:ext cx="3799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F5B32F3-012C-7997-8AA4-D8F4C36C1568}"/>
              </a:ext>
            </a:extLst>
          </p:cNvPr>
          <p:cNvCxnSpPr/>
          <p:nvPr/>
        </p:nvCxnSpPr>
        <p:spPr>
          <a:xfrm>
            <a:off x="6150708" y="1672492"/>
            <a:ext cx="0" cy="506046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45C1EA-E5CD-C95D-ECA6-B54006E8E1CB}"/>
              </a:ext>
            </a:extLst>
          </p:cNvPr>
          <p:cNvSpPr txBox="1"/>
          <p:nvPr/>
        </p:nvSpPr>
        <p:spPr>
          <a:xfrm>
            <a:off x="4374954" y="1692236"/>
            <a:ext cx="16832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类别变量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76B3D4D-6F40-F4A9-669E-675AC6C732D1}"/>
              </a:ext>
            </a:extLst>
          </p:cNvPr>
          <p:cNvSpPr txBox="1"/>
          <p:nvPr/>
        </p:nvSpPr>
        <p:spPr>
          <a:xfrm>
            <a:off x="6243182" y="1692236"/>
            <a:ext cx="16832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数值变量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BC54E4E-7EA9-D47D-84DE-CD7A99225A18}"/>
              </a:ext>
            </a:extLst>
          </p:cNvPr>
          <p:cNvSpPr txBox="1"/>
          <p:nvPr/>
        </p:nvSpPr>
        <p:spPr>
          <a:xfrm>
            <a:off x="6336029" y="2357722"/>
            <a:ext cx="3136217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房屋户型：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2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室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1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厅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1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厨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1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卫→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2  1  1  1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31FF02C-EF5A-1F8A-02C2-06A830837FA4}"/>
              </a:ext>
            </a:extLst>
          </p:cNvPr>
          <p:cNvSpPr txBox="1"/>
          <p:nvPr/>
        </p:nvSpPr>
        <p:spPr>
          <a:xfrm>
            <a:off x="6336030" y="3329781"/>
            <a:ext cx="213360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梯户比例：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一梯三户→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0.333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FD7BAF-B194-8AAF-B1B9-60FDB9D19E93}"/>
              </a:ext>
            </a:extLst>
          </p:cNvPr>
          <p:cNvSpPr txBox="1"/>
          <p:nvPr/>
        </p:nvSpPr>
        <p:spPr>
          <a:xfrm>
            <a:off x="6336029" y="4241488"/>
            <a:ext cx="3760510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房屋优势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核心卖点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户型介绍：</a:t>
            </a:r>
            <a:r>
              <a:rPr lang="zh-CN" altLang="en-US" sz="2000" b="1" dirty="0">
                <a:solidFill>
                  <a:srgbClr val="515A6E"/>
                </a:solidFill>
                <a:latin typeface="Helvetica Neue"/>
              </a:rPr>
              <a:t>房子是南北通透</a:t>
            </a:r>
            <a:r>
              <a:rPr lang="en-US" altLang="zh-CN" sz="2000" b="1" dirty="0">
                <a:solidFill>
                  <a:srgbClr val="515A6E"/>
                </a:solidFill>
                <a:latin typeface="Helvetica Neue"/>
              </a:rPr>
              <a:t>…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房屋朝向：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南北 东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D4B7E62-337D-8065-F270-7A9E40B172C5}"/>
              </a:ext>
            </a:extLst>
          </p:cNvPr>
          <p:cNvSpPr txBox="1"/>
          <p:nvPr/>
        </p:nvSpPr>
        <p:spPr>
          <a:xfrm>
            <a:off x="2759636" y="2380091"/>
            <a:ext cx="3136217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所在楼层：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中楼层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(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共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5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层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)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→中楼层   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0D965C-59A4-68BC-E41E-BE6FAD9EC94F}"/>
              </a:ext>
            </a:extLst>
          </p:cNvPr>
          <p:cNvSpPr txBox="1"/>
          <p:nvPr/>
        </p:nvSpPr>
        <p:spPr>
          <a:xfrm>
            <a:off x="8182708" y="2357722"/>
            <a:ext cx="1289538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总房间数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9907A5D-6FB4-5D6E-3488-C63B89A60AA7}"/>
              </a:ext>
            </a:extLst>
          </p:cNvPr>
          <p:cNvSpPr txBox="1"/>
          <p:nvPr/>
        </p:nvSpPr>
        <p:spPr>
          <a:xfrm>
            <a:off x="8011115" y="1631796"/>
            <a:ext cx="149498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房屋结构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EED4ED-AFFA-5E2B-8D74-4AC5AD0C2AD8}"/>
              </a:ext>
            </a:extLst>
          </p:cNvPr>
          <p:cNvSpPr txBox="1"/>
          <p:nvPr/>
        </p:nvSpPr>
        <p:spPr>
          <a:xfrm>
            <a:off x="9590762" y="1321459"/>
            <a:ext cx="1117599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卧卫比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6AF5E6-B70C-ECD9-DDEA-71F4D9FF6510}"/>
              </a:ext>
            </a:extLst>
          </p:cNvPr>
          <p:cNvSpPr txBox="1"/>
          <p:nvPr/>
        </p:nvSpPr>
        <p:spPr>
          <a:xfrm>
            <a:off x="9590763" y="1886315"/>
            <a:ext cx="111759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卧总比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FB79CB1-DFC2-102A-92A0-925935F0FC0E}"/>
              </a:ext>
            </a:extLst>
          </p:cNvPr>
          <p:cNvSpPr txBox="1"/>
          <p:nvPr/>
        </p:nvSpPr>
        <p:spPr>
          <a:xfrm>
            <a:off x="7694434" y="4248819"/>
            <a:ext cx="240713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词频提取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DC9304C-53AE-DE78-C958-6AA1889F39B6}"/>
              </a:ext>
            </a:extLst>
          </p:cNvPr>
          <p:cNvSpPr txBox="1"/>
          <p:nvPr/>
        </p:nvSpPr>
        <p:spPr>
          <a:xfrm>
            <a:off x="8659622" y="5424699"/>
            <a:ext cx="646362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05D1FF-2482-355C-0E1E-447E180BE5E1}"/>
              </a:ext>
            </a:extLst>
          </p:cNvPr>
          <p:cNvSpPr txBox="1"/>
          <p:nvPr/>
        </p:nvSpPr>
        <p:spPr>
          <a:xfrm>
            <a:off x="7890374" y="5776491"/>
            <a:ext cx="646362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D681983-5113-390A-EA49-13F88458DD19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9305984" y="5624754"/>
            <a:ext cx="122691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2FDE587-D7A1-9011-17DD-CC3879DB03B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8536736" y="5976546"/>
            <a:ext cx="19961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8E4F613-3BB8-6C84-538E-6CB071698136}"/>
              </a:ext>
            </a:extLst>
          </p:cNvPr>
          <p:cNvSpPr txBox="1"/>
          <p:nvPr/>
        </p:nvSpPr>
        <p:spPr>
          <a:xfrm>
            <a:off x="10532894" y="4991661"/>
            <a:ext cx="1594630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交互项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朝向总数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采光计数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DB58118-7A5B-F0E9-8216-C75DB294AE3D}"/>
              </a:ext>
            </a:extLst>
          </p:cNvPr>
          <p:cNvSpPr txBox="1"/>
          <p:nvPr/>
        </p:nvSpPr>
        <p:spPr>
          <a:xfrm>
            <a:off x="4676921" y="2749422"/>
            <a:ext cx="778025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64E4CE3-E13A-ABF2-6A7E-7C2E074342A3}"/>
              </a:ext>
            </a:extLst>
          </p:cNvPr>
          <p:cNvSpPr txBox="1"/>
          <p:nvPr/>
        </p:nvSpPr>
        <p:spPr>
          <a:xfrm>
            <a:off x="4354000" y="3453401"/>
            <a:ext cx="1642890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配备电梯：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有 无→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0 1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CF322AE-D394-1560-B15E-5FD7BCC9CBD9}"/>
              </a:ext>
            </a:extLst>
          </p:cNvPr>
          <p:cNvSpPr txBox="1"/>
          <p:nvPr/>
        </p:nvSpPr>
        <p:spPr>
          <a:xfrm>
            <a:off x="1833365" y="3465279"/>
            <a:ext cx="2070650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缺失值填充：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i="0">
                <a:solidFill>
                  <a:srgbClr val="515A6E"/>
                </a:solidFill>
                <a:effectLst/>
                <a:latin typeface="Helvetica Neue"/>
              </a:rPr>
              <a:t>高楼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都会有电梯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4D3D8C90-69B9-3146-C251-2A824D87BD16}"/>
              </a:ext>
            </a:extLst>
          </p:cNvPr>
          <p:cNvCxnSpPr>
            <a:stCxn id="83" idx="1"/>
            <a:endCxn id="108" idx="1"/>
          </p:cNvCxnSpPr>
          <p:nvPr/>
        </p:nvCxnSpPr>
        <p:spPr>
          <a:xfrm rot="10800000" flipV="1">
            <a:off x="1833366" y="2764812"/>
            <a:ext cx="926271" cy="1085188"/>
          </a:xfrm>
          <a:prstGeom prst="bentConnector3">
            <a:avLst>
              <a:gd name="adj1" fmla="val 1693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6A8C885-35C2-258F-3A30-95D463C195B0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flipV="1">
            <a:off x="3904015" y="3838122"/>
            <a:ext cx="449985" cy="1187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5BC1B96-72F3-89BF-5468-A6DD8461E661}"/>
              </a:ext>
            </a:extLst>
          </p:cNvPr>
          <p:cNvSpPr txBox="1"/>
          <p:nvPr/>
        </p:nvSpPr>
        <p:spPr>
          <a:xfrm>
            <a:off x="4359323" y="3460834"/>
            <a:ext cx="1520899" cy="470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DE9BF3C-A04E-0CC6-FB2D-FA2B7CA0D9D0}"/>
              </a:ext>
            </a:extLst>
          </p:cNvPr>
          <p:cNvSpPr txBox="1"/>
          <p:nvPr/>
        </p:nvSpPr>
        <p:spPr>
          <a:xfrm>
            <a:off x="5593134" y="2741530"/>
            <a:ext cx="287088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52235CDC-B305-F758-EB21-DB1F99DA5F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1552" y="2962354"/>
            <a:ext cx="558879" cy="21539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70666F4A-8CED-65D3-5048-CEEB611D0F63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3650025" y="3016793"/>
            <a:ext cx="2361916" cy="1811390"/>
          </a:xfrm>
          <a:prstGeom prst="bentConnector3">
            <a:avLst>
              <a:gd name="adj1" fmla="val -50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7143E80-58C8-8C90-E431-455A28261159}"/>
              </a:ext>
            </a:extLst>
          </p:cNvPr>
          <p:cNvSpPr txBox="1"/>
          <p:nvPr/>
        </p:nvSpPr>
        <p:spPr>
          <a:xfrm>
            <a:off x="3020484" y="5103445"/>
            <a:ext cx="2248906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交互项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总楼层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5BE156F-1B0D-FB59-6226-DBE036A4D8F1}"/>
              </a:ext>
            </a:extLst>
          </p:cNvPr>
          <p:cNvSpPr txBox="1"/>
          <p:nvPr/>
        </p:nvSpPr>
        <p:spPr>
          <a:xfrm>
            <a:off x="3169181" y="6005879"/>
            <a:ext cx="2024304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上楼方便程度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2F748F7-0FF9-1EEC-C6EA-49ABD160FA20}"/>
              </a:ext>
            </a:extLst>
          </p:cNvPr>
          <p:cNvSpPr txBox="1"/>
          <p:nvPr/>
        </p:nvSpPr>
        <p:spPr>
          <a:xfrm>
            <a:off x="10603297" y="4436460"/>
            <a:ext cx="1453823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朝向优势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23954A9-33A7-7F12-C5F1-1C9326B8A304}"/>
              </a:ext>
            </a:extLst>
          </p:cNvPr>
          <p:cNvSpPr txBox="1"/>
          <p:nvPr/>
        </p:nvSpPr>
        <p:spPr>
          <a:xfrm>
            <a:off x="8564083" y="3328206"/>
            <a:ext cx="3589103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交易时间：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515A6E"/>
                </a:solidFill>
                <a:latin typeface="Helvetica Neue"/>
              </a:rPr>
              <a:t>2022-1-2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→距</a:t>
            </a:r>
            <a:r>
              <a:rPr lang="en-US" altLang="zh-CN" sz="2000" b="1" i="0" dirty="0">
                <a:solidFill>
                  <a:srgbClr val="515A6E"/>
                </a:solidFill>
                <a:effectLst/>
                <a:latin typeface="Helvetica Neue"/>
              </a:rPr>
              <a:t>2025-1-1</a:t>
            </a:r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的天数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F676A8-C79E-DF91-4F9F-D50691622B92}"/>
              </a:ext>
            </a:extLst>
          </p:cNvPr>
          <p:cNvSpPr txBox="1"/>
          <p:nvPr/>
        </p:nvSpPr>
        <p:spPr>
          <a:xfrm>
            <a:off x="4259968" y="4315622"/>
            <a:ext cx="1798080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城市：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i="0" dirty="0">
                <a:solidFill>
                  <a:srgbClr val="515A6E"/>
                </a:solidFill>
                <a:effectLst/>
                <a:latin typeface="Helvetica Neue"/>
              </a:rPr>
              <a:t>是否属于城市</a:t>
            </a:r>
            <a:r>
              <a:rPr lang="en-US" altLang="zh-CN" sz="2000" b="1" i="0" dirty="0" err="1">
                <a:solidFill>
                  <a:srgbClr val="515A6E"/>
                </a:solidFill>
                <a:effectLst/>
                <a:latin typeface="Helvetica Neue"/>
              </a:rPr>
              <a:t>i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9C5B6FD1-634D-4A86-64F0-E2E5FE2C205F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H="1" flipV="1">
            <a:off x="3861934" y="3860239"/>
            <a:ext cx="1657245" cy="858433"/>
          </a:xfrm>
          <a:prstGeom prst="bentConnector3">
            <a:avLst>
              <a:gd name="adj1" fmla="val -137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1E812FE-4364-6002-FFE6-2890440B25A1}"/>
              </a:ext>
            </a:extLst>
          </p:cNvPr>
          <p:cNvSpPr txBox="1"/>
          <p:nvPr/>
        </p:nvSpPr>
        <p:spPr>
          <a:xfrm>
            <a:off x="2978663" y="1583110"/>
            <a:ext cx="828012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400" dirty="0"/>
              <a:t>面积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C32255D-3C56-0435-65A7-C76222F45669}"/>
              </a:ext>
            </a:extLst>
          </p:cNvPr>
          <p:cNvSpPr txBox="1"/>
          <p:nvPr/>
        </p:nvSpPr>
        <p:spPr>
          <a:xfrm>
            <a:off x="2978683" y="1017709"/>
            <a:ext cx="828012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400" dirty="0"/>
              <a:t>价格</a:t>
            </a:r>
            <a:endParaRPr lang="en-US" altLang="zh-CN" sz="24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DA0AC87-F682-DDC7-B5D5-68B2C383A222}"/>
              </a:ext>
            </a:extLst>
          </p:cNvPr>
          <p:cNvSpPr txBox="1"/>
          <p:nvPr/>
        </p:nvSpPr>
        <p:spPr>
          <a:xfrm>
            <a:off x="109039" y="1074119"/>
            <a:ext cx="2759651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只对训练集处理异常值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CC7D621-24B3-2D92-7D01-E103258D924C}"/>
              </a:ext>
            </a:extLst>
          </p:cNvPr>
          <p:cNvSpPr txBox="1"/>
          <p:nvPr/>
        </p:nvSpPr>
        <p:spPr>
          <a:xfrm>
            <a:off x="342440" y="1618469"/>
            <a:ext cx="2526250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正态化时要一起处理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7990BCB-4021-F4DE-FB3A-BC31357EE503}"/>
              </a:ext>
            </a:extLst>
          </p:cNvPr>
          <p:cNvSpPr txBox="1"/>
          <p:nvPr/>
        </p:nvSpPr>
        <p:spPr>
          <a:xfrm>
            <a:off x="96382" y="5378352"/>
            <a:ext cx="268866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缺失值填充：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长尾杂项合并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众数填充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2CF154C-E650-6BE1-FE92-789F89484936}"/>
              </a:ext>
            </a:extLst>
          </p:cNvPr>
          <p:cNvSpPr txBox="1"/>
          <p:nvPr/>
        </p:nvSpPr>
        <p:spPr>
          <a:xfrm>
            <a:off x="10469907" y="2358243"/>
            <a:ext cx="1683279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缺失值：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众数填充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C3001F1-2816-0A5A-B857-DEC892CEFAB4}"/>
              </a:ext>
            </a:extLst>
          </p:cNvPr>
          <p:cNvSpPr/>
          <p:nvPr/>
        </p:nvSpPr>
        <p:spPr>
          <a:xfrm>
            <a:off x="6149398" y="1289563"/>
            <a:ext cx="5977003" cy="5443391"/>
          </a:xfrm>
          <a:prstGeom prst="rect">
            <a:avLst/>
          </a:prstGeom>
          <a:noFill/>
          <a:ln w="1143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117DE8-4CB1-DF66-D20B-1DFB6621B04F}"/>
              </a:ext>
            </a:extLst>
          </p:cNvPr>
          <p:cNvSpPr txBox="1"/>
          <p:nvPr/>
        </p:nvSpPr>
        <p:spPr>
          <a:xfrm>
            <a:off x="60886" y="4379987"/>
            <a:ext cx="2759651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特征工程：二次项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建筑面积</a:t>
            </a:r>
          </a:p>
        </p:txBody>
      </p:sp>
    </p:spTree>
    <p:extLst>
      <p:ext uri="{BB962C8B-B14F-4D97-AF65-F5344CB8AC3E}">
        <p14:creationId xmlns:p14="http://schemas.microsoft.com/office/powerpoint/2010/main" val="17872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03" grpId="0" animBg="1"/>
      <p:bldP spid="106" grpId="0" animBg="1"/>
      <p:bldP spid="107" grpId="0" animBg="1"/>
      <p:bldP spid="108" grpId="0" animBg="1"/>
      <p:bldP spid="120" grpId="0" animBg="1"/>
      <p:bldP spid="121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FF7D-2311-2A56-B78D-EDE1E9B0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29405-DFCF-9774-25F8-72F43332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851"/>
            <a:ext cx="4321175" cy="3171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9CCE92-F398-A5FB-87F3-8EDE9611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707" y="1257729"/>
            <a:ext cx="4517293" cy="33879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2BB8D7-927F-B71E-E258-3ED2B4406EF8}"/>
              </a:ext>
            </a:extLst>
          </p:cNvPr>
          <p:cNvSpPr txBox="1"/>
          <p:nvPr/>
        </p:nvSpPr>
        <p:spPr>
          <a:xfrm>
            <a:off x="10827283" y="317662"/>
            <a:ext cx="1214146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E5A78-7AA0-ED6A-8E5C-0F0467231391}"/>
              </a:ext>
            </a:extLst>
          </p:cNvPr>
          <p:cNvSpPr txBox="1"/>
          <p:nvPr/>
        </p:nvSpPr>
        <p:spPr>
          <a:xfrm>
            <a:off x="96382" y="88031"/>
            <a:ext cx="39207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其他数据集？</a:t>
            </a:r>
            <a:endParaRPr lang="zh-CN" altLang="en-US" sz="4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D7C2C4-2745-5AB8-7FE9-3890E9B40060}"/>
              </a:ext>
            </a:extLst>
          </p:cNvPr>
          <p:cNvSpPr txBox="1"/>
          <p:nvPr/>
        </p:nvSpPr>
        <p:spPr>
          <a:xfrm>
            <a:off x="4172430" y="134533"/>
            <a:ext cx="260098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rent_data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(80000+)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BA2FE-3B44-46BA-30A7-FEE1EB602FCA}"/>
              </a:ext>
            </a:extLst>
          </p:cNvPr>
          <p:cNvSpPr txBox="1"/>
          <p:nvPr/>
        </p:nvSpPr>
        <p:spPr>
          <a:xfrm>
            <a:off x="4172430" y="757981"/>
            <a:ext cx="242464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detail_data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(3100)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74DADA-3392-920F-EA27-E2C9F029E4AA}"/>
              </a:ext>
            </a:extLst>
          </p:cNvPr>
          <p:cNvSpPr txBox="1"/>
          <p:nvPr/>
        </p:nvSpPr>
        <p:spPr>
          <a:xfrm>
            <a:off x="8879002" y="26538"/>
            <a:ext cx="159450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4B87E9-3B56-43AA-9212-21F0A654060C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9676253" y="488203"/>
            <a:ext cx="0" cy="2895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F09F55-9362-F75F-30F1-6C2AA016D826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3411" y="365366"/>
            <a:ext cx="42923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88663-0B17-A572-6FA2-E3EF6C288439}"/>
              </a:ext>
            </a:extLst>
          </p:cNvPr>
          <p:cNvSpPr txBox="1"/>
          <p:nvPr/>
        </p:nvSpPr>
        <p:spPr>
          <a:xfrm>
            <a:off x="9033602" y="777789"/>
            <a:ext cx="1285302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坐标重合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E0902D-39E5-54B9-4A6C-0F5426F2677B}"/>
              </a:ext>
            </a:extLst>
          </p:cNvPr>
          <p:cNvSpPr txBox="1"/>
          <p:nvPr/>
        </p:nvSpPr>
        <p:spPr>
          <a:xfrm>
            <a:off x="7202649" y="42201"/>
            <a:ext cx="118810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面积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房间结构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05C19E-E4F9-13C3-1E34-72FCECE8456E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6597071" y="977844"/>
            <a:ext cx="2436531" cy="109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AF1D0F-56A5-F3E6-54D0-56F4DCC1394C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8390752" y="365367"/>
            <a:ext cx="642850" cy="612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EA7BDCF-33F3-068C-E27A-48759F436BF6}"/>
              </a:ext>
            </a:extLst>
          </p:cNvPr>
          <p:cNvSpPr txBox="1"/>
          <p:nvPr/>
        </p:nvSpPr>
        <p:spPr>
          <a:xfrm>
            <a:off x="360809" y="5061706"/>
            <a:ext cx="1672492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rent_data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E3DEFB-8312-B9DE-BECA-697B36899554}"/>
              </a:ext>
            </a:extLst>
          </p:cNvPr>
          <p:cNvSpPr txBox="1"/>
          <p:nvPr/>
        </p:nvSpPr>
        <p:spPr>
          <a:xfrm>
            <a:off x="99561" y="5664744"/>
            <a:ext cx="1933740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72EF77-BF1A-B123-C1BB-6387C8353BE5}"/>
              </a:ext>
            </a:extLst>
          </p:cNvPr>
          <p:cNvSpPr txBox="1"/>
          <p:nvPr/>
        </p:nvSpPr>
        <p:spPr>
          <a:xfrm>
            <a:off x="2693316" y="4693186"/>
            <a:ext cx="1479114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根据坐标</a:t>
            </a:r>
            <a:endParaRPr lang="en-US" altLang="zh-CN" dirty="0"/>
          </a:p>
          <a:p>
            <a:r>
              <a:rPr lang="zh-CN" altLang="en-US" dirty="0"/>
              <a:t>聚类分组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F6FCDD-B991-2D66-5476-BD62C92406AF}"/>
              </a:ext>
            </a:extLst>
          </p:cNvPr>
          <p:cNvSpPr txBox="1"/>
          <p:nvPr/>
        </p:nvSpPr>
        <p:spPr>
          <a:xfrm>
            <a:off x="4517294" y="2285667"/>
            <a:ext cx="1479114" cy="1015663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预测租金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CFD69F5-3C05-2015-0FAD-32CA3493562C}"/>
              </a:ext>
            </a:extLst>
          </p:cNvPr>
          <p:cNvSpPr txBox="1"/>
          <p:nvPr/>
        </p:nvSpPr>
        <p:spPr>
          <a:xfrm>
            <a:off x="7852436" y="4732556"/>
            <a:ext cx="1479114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根据坐标</a:t>
            </a:r>
            <a:endParaRPr lang="en-US" altLang="zh-CN" dirty="0"/>
          </a:p>
          <a:p>
            <a:r>
              <a:rPr lang="zh-CN" altLang="en-US" dirty="0"/>
              <a:t>聚类分组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B5C8E1-1F70-401A-0F9C-84700AA97536}"/>
              </a:ext>
            </a:extLst>
          </p:cNvPr>
          <p:cNvSpPr txBox="1"/>
          <p:nvPr/>
        </p:nvSpPr>
        <p:spPr>
          <a:xfrm>
            <a:off x="9981054" y="5148054"/>
            <a:ext cx="1933740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detail_data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EA094D0-582F-EBE9-72FA-5EEDE4696B4D}"/>
              </a:ext>
            </a:extLst>
          </p:cNvPr>
          <p:cNvSpPr txBox="1"/>
          <p:nvPr/>
        </p:nvSpPr>
        <p:spPr>
          <a:xfrm>
            <a:off x="9981054" y="5818601"/>
            <a:ext cx="1933740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4B8554-02F2-42BF-ED98-F79F91646D4A}"/>
              </a:ext>
            </a:extLst>
          </p:cNvPr>
          <p:cNvSpPr txBox="1"/>
          <p:nvPr/>
        </p:nvSpPr>
        <p:spPr>
          <a:xfrm>
            <a:off x="4517294" y="3672229"/>
            <a:ext cx="1479114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拟合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CF0E2D-E075-97E1-1B6C-96964719D445}"/>
              </a:ext>
            </a:extLst>
          </p:cNvPr>
          <p:cNvSpPr txBox="1"/>
          <p:nvPr/>
        </p:nvSpPr>
        <p:spPr>
          <a:xfrm>
            <a:off x="2160587" y="5680132"/>
            <a:ext cx="3661085" cy="1015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000" dirty="0"/>
              <a:t>根据面积</a:t>
            </a:r>
            <a:endParaRPr lang="en-US" altLang="zh-CN" sz="2000" dirty="0"/>
          </a:p>
          <a:p>
            <a:r>
              <a:rPr lang="zh-CN" altLang="en-US" sz="2000" dirty="0"/>
              <a:t>房屋结构</a:t>
            </a:r>
            <a:endParaRPr lang="en-US" altLang="zh-CN" sz="2000" dirty="0"/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室厅卫</a:t>
            </a:r>
            <a:r>
              <a:rPr lang="en-US" altLang="zh-CN" sz="2000" dirty="0"/>
              <a:t>-</a:t>
            </a:r>
            <a:r>
              <a:rPr lang="zh-CN" altLang="en-US" sz="2000" dirty="0"/>
              <a:t>总数</a:t>
            </a:r>
            <a:r>
              <a:rPr lang="en-US" altLang="zh-CN" sz="2000" dirty="0"/>
              <a:t>-</a:t>
            </a:r>
            <a:r>
              <a:rPr lang="zh-CN" altLang="en-US" sz="2000" dirty="0"/>
              <a:t>卧总比</a:t>
            </a:r>
            <a:r>
              <a:rPr lang="en-US" altLang="zh-CN" sz="2000" dirty="0"/>
              <a:t>-</a:t>
            </a:r>
            <a:r>
              <a:rPr lang="zh-CN" altLang="en-US" sz="2000" dirty="0"/>
              <a:t>卧卫比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D22B290-0A78-B57D-69E1-DB7F06FCD1A3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V="1">
            <a:off x="5256851" y="3301330"/>
            <a:ext cx="0" cy="3708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5A4BCE5-9CA4-4B21-6327-E5AEC1C5557D}"/>
              </a:ext>
            </a:extLst>
          </p:cNvPr>
          <p:cNvSpPr txBox="1"/>
          <p:nvPr/>
        </p:nvSpPr>
        <p:spPr>
          <a:xfrm>
            <a:off x="6096000" y="2285667"/>
            <a:ext cx="1479114" cy="1015663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生成预测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生活成本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7914794-61DC-6B60-9A0C-5233DD1E887A}"/>
              </a:ext>
            </a:extLst>
          </p:cNvPr>
          <p:cNvSpPr txBox="1"/>
          <p:nvPr/>
        </p:nvSpPr>
        <p:spPr>
          <a:xfrm>
            <a:off x="6096000" y="3672229"/>
            <a:ext cx="1479114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拟合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88E84E0-9C8C-54C9-A4CC-921FA10928CC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835557" y="3301330"/>
            <a:ext cx="0" cy="3708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56C4769-7C98-BE2A-294F-2798F0A567DF}"/>
              </a:ext>
            </a:extLst>
          </p:cNvPr>
          <p:cNvCxnSpPr>
            <a:cxnSpLocks/>
            <a:stCxn id="53" idx="3"/>
            <a:endCxn id="58" idx="2"/>
          </p:cNvCxnSpPr>
          <p:nvPr/>
        </p:nvCxnSpPr>
        <p:spPr>
          <a:xfrm flipV="1">
            <a:off x="4172430" y="4380115"/>
            <a:ext cx="1084421" cy="7285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CAEF020-2E50-7A8E-E27C-83F939466904}"/>
              </a:ext>
            </a:extLst>
          </p:cNvPr>
          <p:cNvCxnSpPr>
            <a:cxnSpLocks/>
            <a:stCxn id="65" idx="2"/>
            <a:endCxn id="55" idx="1"/>
          </p:cNvCxnSpPr>
          <p:nvPr/>
        </p:nvCxnSpPr>
        <p:spPr>
          <a:xfrm>
            <a:off x="6835557" y="4380115"/>
            <a:ext cx="1016879" cy="7679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EBD07A3-9156-1810-8D47-9CF007484E5B}"/>
              </a:ext>
            </a:extLst>
          </p:cNvPr>
          <p:cNvSpPr txBox="1"/>
          <p:nvPr/>
        </p:nvSpPr>
        <p:spPr>
          <a:xfrm>
            <a:off x="6096000" y="5834019"/>
            <a:ext cx="1479114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拟合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64D38E-EA56-C4F0-A7CB-C54FCB05E7FE}"/>
              </a:ext>
            </a:extLst>
          </p:cNvPr>
          <p:cNvSpPr txBox="1"/>
          <p:nvPr/>
        </p:nvSpPr>
        <p:spPr>
          <a:xfrm>
            <a:off x="7852436" y="5680131"/>
            <a:ext cx="1479114" cy="1015663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预测租金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F75A51C-9CCF-4FE8-A576-CC07E7E7D020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5821672" y="6187962"/>
            <a:ext cx="274328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BEC9B55-2AFB-5CD6-310D-0533A492E1C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575114" y="6187962"/>
            <a:ext cx="27732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12CDD0A-CB85-02E0-93C9-CF97BB53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36" y="1273074"/>
            <a:ext cx="4419563" cy="33118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9F1746B-4F47-8AD5-F817-92FF6933E7DA}"/>
              </a:ext>
            </a:extLst>
          </p:cNvPr>
          <p:cNvSpPr txBox="1"/>
          <p:nvPr/>
        </p:nvSpPr>
        <p:spPr>
          <a:xfrm>
            <a:off x="4882214" y="1791093"/>
            <a:ext cx="701939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租金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29AD4B-B132-4CF5-616D-E41FE56FF39E}"/>
              </a:ext>
            </a:extLst>
          </p:cNvPr>
          <p:cNvSpPr txBox="1"/>
          <p:nvPr/>
        </p:nvSpPr>
        <p:spPr>
          <a:xfrm>
            <a:off x="6152203" y="1465328"/>
            <a:ext cx="1312171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物业费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燃气费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73" grpId="0" animBg="1"/>
      <p:bldP spid="74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F27ACE-B964-4160-145B-1054F31B8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7822"/>
              </p:ext>
            </p:extLst>
          </p:nvPr>
        </p:nvGraphicFramePr>
        <p:xfrm>
          <a:off x="5050264" y="2342040"/>
          <a:ext cx="7141736" cy="220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07">
                  <a:extLst>
                    <a:ext uri="{9D8B030D-6E8A-4147-A177-3AD203B41FA5}">
                      <a16:colId xmlns:a16="http://schemas.microsoft.com/office/drawing/2014/main" val="2479192004"/>
                    </a:ext>
                  </a:extLst>
                </a:gridCol>
                <a:gridCol w="1385107">
                  <a:extLst>
                    <a:ext uri="{9D8B030D-6E8A-4147-A177-3AD203B41FA5}">
                      <a16:colId xmlns:a16="http://schemas.microsoft.com/office/drawing/2014/main" val="545799973"/>
                    </a:ext>
                  </a:extLst>
                </a:gridCol>
                <a:gridCol w="1485068">
                  <a:extLst>
                    <a:ext uri="{9D8B030D-6E8A-4147-A177-3AD203B41FA5}">
                      <a16:colId xmlns:a16="http://schemas.microsoft.com/office/drawing/2014/main" val="634251197"/>
                    </a:ext>
                  </a:extLst>
                </a:gridCol>
                <a:gridCol w="1493162">
                  <a:extLst>
                    <a:ext uri="{9D8B030D-6E8A-4147-A177-3AD203B41FA5}">
                      <a16:colId xmlns:a16="http://schemas.microsoft.com/office/drawing/2014/main" val="186613286"/>
                    </a:ext>
                  </a:extLst>
                </a:gridCol>
                <a:gridCol w="1393292">
                  <a:extLst>
                    <a:ext uri="{9D8B030D-6E8A-4147-A177-3AD203B41FA5}">
                      <a16:colId xmlns:a16="http://schemas.microsoft.com/office/drawing/2014/main" val="2303364873"/>
                    </a:ext>
                  </a:extLst>
                </a:gridCol>
              </a:tblGrid>
              <a:tr h="526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sample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 of sample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Datahub Score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88322"/>
                  </a:ext>
                </a:extLst>
              </a:tr>
              <a:tr h="301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415556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421173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415556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50.273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046309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Ridege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415811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421791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422000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50.519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94252"/>
                  </a:ext>
                </a:extLst>
              </a:tr>
              <a:tr h="452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LASSO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416387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422784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422573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51.46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98822"/>
                  </a:ext>
                </a:extLst>
              </a:tr>
              <a:tr h="377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lasticNet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416384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422781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422781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51.258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8291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ACE81B-2A73-BD4C-3391-79CEAB40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70409"/>
              </p:ext>
            </p:extLst>
          </p:nvPr>
        </p:nvGraphicFramePr>
        <p:xfrm>
          <a:off x="5050265" y="4544872"/>
          <a:ext cx="7141735" cy="231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07">
                  <a:extLst>
                    <a:ext uri="{9D8B030D-6E8A-4147-A177-3AD203B41FA5}">
                      <a16:colId xmlns:a16="http://schemas.microsoft.com/office/drawing/2014/main" val="2479192004"/>
                    </a:ext>
                  </a:extLst>
                </a:gridCol>
                <a:gridCol w="1385107">
                  <a:extLst>
                    <a:ext uri="{9D8B030D-6E8A-4147-A177-3AD203B41FA5}">
                      <a16:colId xmlns:a16="http://schemas.microsoft.com/office/drawing/2014/main" val="545799973"/>
                    </a:ext>
                  </a:extLst>
                </a:gridCol>
                <a:gridCol w="1485068">
                  <a:extLst>
                    <a:ext uri="{9D8B030D-6E8A-4147-A177-3AD203B41FA5}">
                      <a16:colId xmlns:a16="http://schemas.microsoft.com/office/drawing/2014/main" val="634251197"/>
                    </a:ext>
                  </a:extLst>
                </a:gridCol>
                <a:gridCol w="1493161">
                  <a:extLst>
                    <a:ext uri="{9D8B030D-6E8A-4147-A177-3AD203B41FA5}">
                      <a16:colId xmlns:a16="http://schemas.microsoft.com/office/drawing/2014/main" val="186613286"/>
                    </a:ext>
                  </a:extLst>
                </a:gridCol>
                <a:gridCol w="1393292">
                  <a:extLst>
                    <a:ext uri="{9D8B030D-6E8A-4147-A177-3AD203B41FA5}">
                      <a16:colId xmlns:a16="http://schemas.microsoft.com/office/drawing/2014/main" val="2303364873"/>
                    </a:ext>
                  </a:extLst>
                </a:gridCol>
              </a:tblGrid>
              <a:tr h="48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sample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 of sample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Datahub Score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88322"/>
                  </a:ext>
                </a:extLst>
              </a:tr>
              <a:tr h="27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290080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291990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291990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50.273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046309"/>
                  </a:ext>
                </a:extLst>
              </a:tr>
              <a:tr h="40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Ridege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290211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292307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292417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50.519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94252"/>
                  </a:ext>
                </a:extLst>
              </a:tr>
              <a:tr h="492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LASSO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290476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292858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292771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51.46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98822"/>
                  </a:ext>
                </a:extLst>
              </a:tr>
              <a:tr h="411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lasticNet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290477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292860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292860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51.258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8291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9AE930F1-7C3A-444C-8559-196FA81F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84"/>
            <a:ext cx="6563641" cy="590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3AA6A6-04E8-9801-A515-AA93A11985B6}"/>
              </a:ext>
            </a:extLst>
          </p:cNvPr>
          <p:cNvSpPr txBox="1"/>
          <p:nvPr/>
        </p:nvSpPr>
        <p:spPr>
          <a:xfrm>
            <a:off x="6775939" y="16224"/>
            <a:ext cx="554110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800" b="1" dirty="0"/>
              <a:t>51.46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E65E3D-B65A-0E92-30C4-38C776D3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17"/>
          <a:stretch/>
        </p:blipFill>
        <p:spPr>
          <a:xfrm>
            <a:off x="0" y="2765348"/>
            <a:ext cx="3739849" cy="40438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6A4B78-AE21-C8CF-277F-5CFA17B3C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491" y="843019"/>
            <a:ext cx="3154579" cy="33074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EBE4B1-D56C-2401-027D-3B242F2959DA}"/>
              </a:ext>
            </a:extLst>
          </p:cNvPr>
          <p:cNvSpPr txBox="1"/>
          <p:nvPr/>
        </p:nvSpPr>
        <p:spPr>
          <a:xfrm>
            <a:off x="0" y="1042315"/>
            <a:ext cx="225083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:82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D4EF2-EC5E-2822-677F-537F3E9B3F9F}"/>
              </a:ext>
            </a:extLst>
          </p:cNvPr>
          <p:cNvSpPr txBox="1"/>
          <p:nvPr/>
        </p:nvSpPr>
        <p:spPr>
          <a:xfrm>
            <a:off x="0" y="2184318"/>
            <a:ext cx="21804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数值变量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:71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18FE0B-93FD-83EA-CB5F-887B98A1DBE2}"/>
              </a:ext>
            </a:extLst>
          </p:cNvPr>
          <p:cNvSpPr txBox="1"/>
          <p:nvPr/>
        </p:nvSpPr>
        <p:spPr>
          <a:xfrm>
            <a:off x="570523" y="6369537"/>
            <a:ext cx="3024553" cy="439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356</Words>
  <Application>Microsoft Office PowerPoint</Application>
  <PresentationFormat>宽屏</PresentationFormat>
  <Paragraphs>140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 skywalker</dc:creator>
  <cp:lastModifiedBy>Q skywalker</cp:lastModifiedBy>
  <cp:revision>13</cp:revision>
  <dcterms:created xsi:type="dcterms:W3CDTF">2025-04-02T10:08:25Z</dcterms:created>
  <dcterms:modified xsi:type="dcterms:W3CDTF">2025-04-03T12:13:06Z</dcterms:modified>
</cp:coreProperties>
</file>