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71" r:id="rId4"/>
    <p:sldId id="277" r:id="rId5"/>
    <p:sldId id="274" r:id="rId6"/>
    <p:sldId id="27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4993" autoAdjust="0"/>
  </p:normalViewPr>
  <p:slideViewPr>
    <p:cSldViewPr snapToGrid="0">
      <p:cViewPr varScale="1">
        <p:scale>
          <a:sx n="95" d="100"/>
          <a:sy n="95" d="100"/>
        </p:scale>
        <p:origin x="7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房价预测项目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3067456" y="4825566"/>
            <a:ext cx="6309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汇报人：谢丽媛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541582" y="6006792"/>
            <a:ext cx="136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63398" y="1159168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7" y="803461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" panose="02000000000000000000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（一）线性模型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模型评估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918263-7F76-69ED-1CEB-43BE68838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2405" y="1286590"/>
            <a:ext cx="6798302" cy="2142410"/>
          </a:xfrm>
          <a:prstGeom prst="rect">
            <a:avLst/>
          </a:prstGeom>
        </p:spPr>
      </p:pic>
      <p:sp>
        <p:nvSpPr>
          <p:cNvPr id="7" name="文本框 13">
            <a:extLst>
              <a:ext uri="{FF2B5EF4-FFF2-40B4-BE49-F238E27FC236}">
                <a16:creationId xmlns:a16="http://schemas.microsoft.com/office/drawing/2014/main" id="{97A5AF3B-B730-23B6-75E6-BF624DE64537}"/>
              </a:ext>
            </a:extLst>
          </p:cNvPr>
          <p:cNvSpPr txBox="1"/>
          <p:nvPr/>
        </p:nvSpPr>
        <p:spPr>
          <a:xfrm>
            <a:off x="3076197" y="3784707"/>
            <a:ext cx="7135760" cy="205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普通线性回归失效</a:t>
            </a:r>
          </a:p>
          <a:p>
            <a:pPr>
              <a:lnSpc>
                <a:spcPct val="135000"/>
              </a:lnSpc>
            </a:pPr>
            <a:r>
              <a:rPr lang="en-US" altLang="zh-CN" sz="1600" b="0" i="0" dirty="0">
                <a:effectLst/>
                <a:latin typeface="Roboto" panose="02000000000000000000" pitchFamily="2" charset="0"/>
              </a:rPr>
              <a:t>R²</a:t>
            </a:r>
            <a:r>
              <a:rPr lang="zh-CN" altLang="en-US" sz="1600" b="0" i="0" dirty="0">
                <a:effectLst/>
                <a:latin typeface="Roboto" panose="02000000000000000000" pitchFamily="2" charset="0"/>
              </a:rPr>
              <a:t>为负，比均值预测更差</a:t>
            </a:r>
            <a:endParaRPr lang="en-US" altLang="zh-CN" sz="1600" b="0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35000"/>
              </a:lnSpc>
            </a:pP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表现最优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latin typeface="Roboto" panose="02000000000000000000" pitchFamily="2" charset="0"/>
              </a:rPr>
              <a:t>说明共线性严重</a:t>
            </a:r>
            <a:endParaRPr lang="en-US" altLang="zh-CN" sz="1600" dirty="0">
              <a:latin typeface="Roboto" panose="02000000000000000000" pitchFamily="2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600" b="0" i="0" dirty="0">
                <a:effectLst/>
                <a:latin typeface="Roboto" panose="02000000000000000000" pitchFamily="2" charset="0"/>
              </a:rPr>
              <a:t>→ 必须使用正则化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17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（二）模型训练与选择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模型评估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98255-E278-ECE5-942B-FD5E41145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27" y="2055901"/>
            <a:ext cx="5623682" cy="1285137"/>
          </a:xfrm>
          <a:prstGeom prst="rect">
            <a:avLst/>
          </a:prstGeom>
        </p:spPr>
      </p:pic>
      <p:sp>
        <p:nvSpPr>
          <p:cNvPr id="7" name="文本框 13">
            <a:extLst>
              <a:ext uri="{FF2B5EF4-FFF2-40B4-BE49-F238E27FC236}">
                <a16:creationId xmlns:a16="http://schemas.microsoft.com/office/drawing/2014/main" id="{42960652-827F-A661-470B-FF3D754A139C}"/>
              </a:ext>
            </a:extLst>
          </p:cNvPr>
          <p:cNvSpPr txBox="1"/>
          <p:nvPr/>
        </p:nvSpPr>
        <p:spPr>
          <a:xfrm>
            <a:off x="993827" y="1506892"/>
            <a:ext cx="7135760" cy="387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代码架构设计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07056F-6653-962E-4A91-E12A5BB09E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3710" y="2739991"/>
            <a:ext cx="4410089" cy="5596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677DF6-8B15-D90A-2CCB-D01E296AB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827" y="4043129"/>
            <a:ext cx="5488646" cy="215663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A90AED5-A571-B431-B4F5-CC2B693321A5}"/>
              </a:ext>
            </a:extLst>
          </p:cNvPr>
          <p:cNvSpPr txBox="1"/>
          <p:nvPr/>
        </p:nvSpPr>
        <p:spPr>
          <a:xfrm>
            <a:off x="1065125" y="3495865"/>
            <a:ext cx="7135760" cy="39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sz="1600" b="1" i="0" dirty="0">
                <a:effectLst/>
                <a:latin typeface="Roboto" panose="02000000000000000000" pitchFamily="2" charset="0"/>
              </a:rPr>
              <a:t>自动化调参流程</a:t>
            </a:r>
          </a:p>
        </p:txBody>
      </p:sp>
    </p:spTree>
    <p:extLst>
      <p:ext uri="{BB962C8B-B14F-4D97-AF65-F5344CB8AC3E}">
        <p14:creationId xmlns:p14="http://schemas.microsoft.com/office/powerpoint/2010/main" val="190939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（二）线性模型与树模型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模型评估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44A8AB-A5D8-7DAF-08D2-D32CEB1D1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79" y="1162599"/>
            <a:ext cx="9914519" cy="515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5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63397" y="1159168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uLnTx/>
                <a:uFillTx/>
                <a:latin typeface="Roboto" panose="02000000000000000000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随机森林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492B0CAB-C77D-94C2-CBE6-C039A0FE0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126" y="1365047"/>
            <a:ext cx="9745435" cy="1371791"/>
          </a:xfrm>
          <a:prstGeom prst="rect">
            <a:avLst/>
          </a:prstGeom>
        </p:spPr>
      </p:pic>
      <p:sp>
        <p:nvSpPr>
          <p:cNvPr id="4" name="文本框 13">
            <a:extLst>
              <a:ext uri="{FF2B5EF4-FFF2-40B4-BE49-F238E27FC236}">
                <a16:creationId xmlns:a16="http://schemas.microsoft.com/office/drawing/2014/main" id="{D4F0E35F-8CB5-9ABA-152D-50D992E5C38C}"/>
              </a:ext>
            </a:extLst>
          </p:cNvPr>
          <p:cNvSpPr txBox="1"/>
          <p:nvPr/>
        </p:nvSpPr>
        <p:spPr>
          <a:xfrm>
            <a:off x="1095560" y="2810680"/>
            <a:ext cx="7135760" cy="2716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Roboto" panose="02000000000000000000" pitchFamily="2" charset="0"/>
              </a:rPr>
              <a:t>模型性能评估：</a:t>
            </a:r>
            <a:endParaRPr lang="en-US" altLang="zh-CN" sz="1600" b="1" dirty="0">
              <a:latin typeface="Roboto" panose="02000000000000000000" pitchFamily="2" charset="0"/>
            </a:endParaRPr>
          </a:p>
          <a:p>
            <a:pPr>
              <a:lnSpc>
                <a:spcPct val="135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预测较准确，拟合效果较好。</a:t>
            </a: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sz="1600" b="1" i="0" dirty="0">
                <a:effectLst/>
                <a:latin typeface="Roboto" panose="02000000000000000000" pitchFamily="2" charset="0"/>
              </a:rPr>
              <a:t>最佳超参数：</a:t>
            </a:r>
            <a:endParaRPr lang="en-US" altLang="zh-CN" sz="1600" b="1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35000"/>
              </a:lnSpc>
            </a:pPr>
            <a:endParaRPr lang="en-US" altLang="zh-CN" sz="1600" b="1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35000"/>
              </a:lnSpc>
            </a:pPr>
            <a:endParaRPr lang="en-US" altLang="zh-CN" sz="1600" b="1" i="0" dirty="0">
              <a:effectLst/>
              <a:latin typeface="Roboto" panose="02000000000000000000" pitchFamily="2" charset="0"/>
            </a:endParaRP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Roboto" panose="02000000000000000000" pitchFamily="2" charset="0"/>
              </a:rPr>
              <a:t>交叉验证：</a:t>
            </a:r>
            <a:endParaRPr lang="en-US" altLang="zh-CN" sz="1600" b="1" dirty="0">
              <a:latin typeface="Roboto" panose="02000000000000000000" pitchFamily="2" charset="0"/>
            </a:endParaRPr>
          </a:p>
          <a:p>
            <a:pPr marL="28575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endParaRPr lang="zh-CN" altLang="en-US" sz="1600" b="1" i="0" dirty="0">
              <a:effectLst/>
              <a:latin typeface="Roboto" panose="02000000000000000000" pitchFamily="2" charset="0"/>
            </a:endParaRPr>
          </a:p>
          <a:p>
            <a:pPr>
              <a:lnSpc>
                <a:spcPct val="135000"/>
              </a:lnSpc>
            </a:pP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4CD2E9-6BCD-CB73-E7D0-EF6C452B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55" y="3932684"/>
            <a:ext cx="632412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457" tIns="0" rIns="17457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Best params: {'model__max_depth': None}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max_depth=None 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决策树不限制最大深度。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238AF8-DC40-74BF-37CA-0C686645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55" y="4848493"/>
            <a:ext cx="577400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457" tIns="0" rIns="17457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5 folds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：使用了 5 折交叉验证（将数据分为 5 份，轮流用 4 份训练，1 份验证）。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b="1" dirty="0">
                <a:latin typeface="Roboto" panose="02000000000000000000" pitchFamily="2" charset="0"/>
              </a:rPr>
              <a:t>3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candidates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：对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max_depth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参数尝试了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种可能的取值（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[10, 20, None]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1200" b="1" dirty="0">
                <a:latin typeface="Roboto" panose="02000000000000000000" pitchFamily="2" charset="0"/>
              </a:rPr>
              <a:t>15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fits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：总共训练了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15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次模型（5 折 ×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种参数组合）。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F054F07C-94A1-90A1-BE40-372019E9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21" y="36474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模型评估</a:t>
            </a:r>
          </a:p>
        </p:txBody>
      </p:sp>
    </p:spTree>
    <p:extLst>
      <p:ext uri="{BB962C8B-B14F-4D97-AF65-F5344CB8AC3E}">
        <p14:creationId xmlns:p14="http://schemas.microsoft.com/office/powerpoint/2010/main" val="176927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63397" y="1204405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模型表现对比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07D24-6440-EAE0-82A0-12BDD0817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09" y="1279199"/>
            <a:ext cx="5920052" cy="29471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34BA84-1000-391A-4889-119846028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565" y="1340693"/>
            <a:ext cx="4341826" cy="1938315"/>
          </a:xfrm>
          <a:prstGeom prst="rect">
            <a:avLst/>
          </a:prstGeom>
        </p:spPr>
      </p:pic>
      <p:sp>
        <p:nvSpPr>
          <p:cNvPr id="8" name="文本框 13">
            <a:extLst>
              <a:ext uri="{FF2B5EF4-FFF2-40B4-BE49-F238E27FC236}">
                <a16:creationId xmlns:a16="http://schemas.microsoft.com/office/drawing/2014/main" id="{50C72309-AFE6-A68F-E6FC-4CEDCBA2AEFC}"/>
              </a:ext>
            </a:extLst>
          </p:cNvPr>
          <p:cNvSpPr txBox="1"/>
          <p:nvPr/>
        </p:nvSpPr>
        <p:spPr>
          <a:xfrm>
            <a:off x="1080074" y="4228001"/>
            <a:ext cx="6385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增加树数量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(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n_estimators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=150)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未导致过拟合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限制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min_samples_split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=5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提升泛化能力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深度控制 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max_depth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平衡模型复杂度与过拟合风险</a:t>
            </a:r>
          </a:p>
          <a:p>
            <a:pPr algn="l"/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63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232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 Unicode MS</vt:lpstr>
      <vt:lpstr>等线</vt:lpstr>
      <vt:lpstr>等线 Light</vt:lpstr>
      <vt:lpstr>楷体</vt:lpstr>
      <vt:lpstr>Arial</vt:lpstr>
      <vt:lpstr>Roboto</vt:lpstr>
      <vt:lpstr>Times New Roman</vt:lpstr>
      <vt:lpstr>Wingdings</vt:lpstr>
      <vt:lpstr>Office 主题​​</vt:lpstr>
      <vt:lpstr>Equation.KSEE3</vt:lpstr>
      <vt:lpstr>PowerPoint 演示文稿</vt:lpstr>
      <vt:lpstr>模型评估</vt:lpstr>
      <vt:lpstr>模型评估</vt:lpstr>
      <vt:lpstr>模型评估</vt:lpstr>
      <vt:lpstr>模型评估</vt:lpstr>
      <vt:lpstr>模型表现对比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ly x</cp:lastModifiedBy>
  <cp:revision>23</cp:revision>
  <dcterms:created xsi:type="dcterms:W3CDTF">2021-11-04T22:55:00Z</dcterms:created>
  <dcterms:modified xsi:type="dcterms:W3CDTF">2025-06-12T09:53:50Z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A65B8AD42842408D900EA9182EC4BD6D</vt:lpwstr>
  </property>
  <property fmtid="{D5CDD505-2E9C-101B-9397-08002B2CF9AE}" pid="3" name="KSOProductBuildVer">
    <vt:lpwstr>2052-11.1.0.12302</vt:lpwstr>
  </property>
</Properties>
</file>