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58" r:id="rId4"/>
    <p:sldId id="262" r:id="rId5"/>
    <p:sldId id="260" r:id="rId6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60"/>
        <p:guide pos="2898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51460" y="548323"/>
            <a:ext cx="8229600" cy="1143000"/>
          </a:xfrm>
        </p:spPr>
        <p:txBody>
          <a:bodyPr/>
          <a:p>
            <a:pPr algn="l"/>
            <a:r>
              <a:rPr lang="zh-CN" altLang="en-US"/>
              <a:t>模型介绍：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916430"/>
            <a:ext cx="8229600" cy="3865245"/>
          </a:xfrm>
        </p:spPr>
        <p:txBody>
          <a:bodyPr/>
          <a:p>
            <a:r>
              <a:rPr lang="zh-CN" altLang="en-US"/>
              <a:t>数据预处理（只检测异常值，但并未去除）</a:t>
            </a:r>
            <a:endParaRPr lang="zh-CN" altLang="en-US"/>
          </a:p>
          <a:p>
            <a:r>
              <a:rPr lang="zh-CN" altLang="en-US"/>
              <a:t>特征变量工程</a:t>
            </a:r>
            <a:endParaRPr lang="zh-CN" altLang="en-US"/>
          </a:p>
          <a:p>
            <a:r>
              <a:rPr lang="zh-CN" altLang="en-US"/>
              <a:t>模型拟合</a:t>
            </a:r>
            <a:endParaRPr lang="zh-CN" altLang="en-US"/>
          </a:p>
          <a:p>
            <a:r>
              <a:rPr lang="zh-CN" altLang="en-US"/>
              <a:t>在测试集上预测</a:t>
            </a:r>
            <a:endParaRPr lang="zh-CN" altLang="en-US"/>
          </a:p>
          <a:p>
            <a:r>
              <a:rPr lang="zh-CN" altLang="en-US"/>
              <a:t>异常值检测以及替换异常值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329565" y="1843405"/>
          <a:ext cx="8528685" cy="3641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7110"/>
                <a:gridCol w="1210945"/>
                <a:gridCol w="1511300"/>
                <a:gridCol w="1373505"/>
                <a:gridCol w="1715770"/>
                <a:gridCol w="1710055"/>
              </a:tblGrid>
              <a:tr h="68643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model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样本内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交叉验证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rmse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>
                          <a:solidFill>
                            <a:schemeClr val="tx1"/>
                          </a:solidFill>
                        </a:rPr>
                        <a:t>试验集</a:t>
                      </a: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mrse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删除异常值后的</a:t>
                      </a:r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tx1"/>
                          </a:solidFill>
                        </a:rPr>
                        <a:t>测试集数据量</a:t>
                      </a:r>
                      <a:endParaRPr lang="zh-CN" altLang="en-US" sz="1600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b="1">
                          <a:solidFill>
                            <a:schemeClr val="tx1"/>
                          </a:solidFill>
                        </a:rPr>
                        <a:t>Datahub score</a:t>
                      </a:r>
                      <a:endParaRPr lang="en-US" altLang="zh-CN" b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6964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ridge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2855.04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3399.59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3448.5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14786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endParaRPr lang="en-US" altLang="zh-CN" sz="800">
                        <a:sym typeface="+mn-ea"/>
                      </a:endParaRPr>
                    </a:p>
                    <a:p>
                      <a:pPr algn="ctr">
                        <a:buNone/>
                      </a:pPr>
                      <a:r>
                        <a:rPr lang="en-US" altLang="zh-CN" sz="2000">
                          <a:sym typeface="+mn-ea"/>
                        </a:rPr>
                        <a:t>84.802</a:t>
                      </a:r>
                      <a:endParaRPr lang="en-US" altLang="zh-CN" sz="2000">
                        <a:sym typeface="+mn-ea"/>
                      </a:endParaRPr>
                    </a:p>
                  </a:txBody>
                  <a:tcPr/>
                </a:tc>
              </a:tr>
              <a:tr h="100965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randomforest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1281.43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3023.33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1353.65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12620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83.0</a:t>
                      </a:r>
                      <a:endParaRPr lang="en-US" altLang="zh-CN" sz="2000"/>
                    </a:p>
                  </a:txBody>
                  <a:tcPr/>
                </a:tc>
              </a:tr>
              <a:tr h="975995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xgboost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3391.59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3889.73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/>
                        <a:t>4008.80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 sz="1800"/>
                    </a:p>
                    <a:p>
                      <a:pPr algn="ctr">
                        <a:buNone/>
                      </a:pPr>
                      <a:r>
                        <a:rPr lang="en-US" altLang="zh-CN" sz="1800"/>
                        <a:t>14786</a:t>
                      </a:r>
                      <a:endParaRPr lang="en-US" altLang="zh-CN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  <a:p>
                      <a:pPr algn="ctr">
                        <a:buNone/>
                      </a:pPr>
                      <a:r>
                        <a:rPr lang="en-US" altLang="zh-CN" sz="2000"/>
                        <a:t>78.764</a:t>
                      </a:r>
                      <a:endParaRPr lang="en-US" altLang="zh-CN" sz="20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51460" y="548640"/>
            <a:ext cx="3048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模型性能表：</a:t>
            </a:r>
            <a:endParaRPr lang="zh-CN" altLang="en-US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 descr="6a4cad99671a5f0765acd1c98eb0ce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7440" y="188595"/>
            <a:ext cx="6229985" cy="3018790"/>
          </a:xfrm>
          <a:prstGeom prst="rect">
            <a:avLst/>
          </a:prstGeom>
        </p:spPr>
      </p:pic>
      <p:pic>
        <p:nvPicPr>
          <p:cNvPr id="7" name="图片 6" descr="33ec756a9dbc648760bb602421212b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" y="3470275"/>
            <a:ext cx="4198620" cy="244856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3260" y="60210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随机森林</a:t>
            </a:r>
            <a:endParaRPr lang="zh-CN" altLang="en-US"/>
          </a:p>
        </p:txBody>
      </p:sp>
      <p:pic>
        <p:nvPicPr>
          <p:cNvPr id="9" name="图片 8" descr="c6fd670482ed7132d57e1c496f3a7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465" y="3489325"/>
            <a:ext cx="4234815" cy="242951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907915" y="60210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Xgboost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23215" y="18859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Ridge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755650" y="1482090"/>
          <a:ext cx="4061460" cy="235839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965835"/>
                <a:gridCol w="965200"/>
                <a:gridCol w="2130425"/>
              </a:tblGrid>
              <a:tr h="340995"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id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板块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                   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建筑面积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</a:tr>
              <a:tr h="22415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235.73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370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289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263.3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1780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488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565.35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4790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508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226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227.29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519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687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214.11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4790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625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419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262.21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678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402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278.85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415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785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446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124.32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  <a:tr h="225425"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983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803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251.46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5760" marR="5760" marT="576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611505" y="982345"/>
            <a:ext cx="3261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重心工作：预测后异常值检测</a:t>
            </a:r>
            <a:endParaRPr lang="zh-CN" altLang="en-US" b="1"/>
          </a:p>
        </p:txBody>
      </p:sp>
      <p:sp>
        <p:nvSpPr>
          <p:cNvPr id="6" name="文本框 5"/>
          <p:cNvSpPr txBox="1"/>
          <p:nvPr/>
        </p:nvSpPr>
        <p:spPr>
          <a:xfrm>
            <a:off x="683260" y="4074160"/>
            <a:ext cx="69208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观察发现异常值主要出现在建筑面积过大数据上</a:t>
            </a:r>
            <a:endParaRPr lang="zh-CN" altLang="en-US"/>
          </a:p>
          <a:p>
            <a:r>
              <a:rPr lang="zh-CN" altLang="en-US"/>
              <a:t>进行以下尝试：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采用孤立森林检测异常值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、针对大面积数据单独建模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尝试更换异常值替换机制（板块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建筑面积双因素检测替换机制）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72*286"/>
  <p:tag name="TABLE_ENDDRAG_RECT" val="25*99*672*286"/>
</p:tagLst>
</file>

<file path=ppt/tags/tag2.xml><?xml version="1.0" encoding="utf-8"?>
<p:tagLst xmlns:p="http://schemas.openxmlformats.org/presentationml/2006/main">
  <p:tag name="TABLE_ENDDRAG_ORIGIN_RECT" val="367*203"/>
  <p:tag name="TABLE_ENDDRAG_RECT" val="246*199*367*203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517</Words>
  <Application>WPS 演示</Application>
  <PresentationFormat/>
  <Paragraphs>134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Arial Unicode MS</vt:lpstr>
      <vt:lpstr>Calibri</vt:lpstr>
      <vt:lpstr>默认设计模板</vt:lpstr>
      <vt:lpstr>模型介绍：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dsx</dc:creator>
  <cp:lastModifiedBy>漓漓</cp:lastModifiedBy>
  <cp:revision>5</cp:revision>
  <dcterms:created xsi:type="dcterms:W3CDTF">2025-04-03T05:30:00Z</dcterms:created>
  <dcterms:modified xsi:type="dcterms:W3CDTF">2025-06-04T14:04:16Z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AD97FFA0987D418CBC623353AFF635C3_13</vt:lpwstr>
  </property>
</Properties>
</file>