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9" r:id="rId2"/>
    <p:sldId id="375" r:id="rId3"/>
    <p:sldId id="377" r:id="rId4"/>
    <p:sldId id="376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B2A"/>
    <a:srgbClr val="D80E34"/>
    <a:srgbClr val="F1234A"/>
    <a:srgbClr val="E23138"/>
    <a:srgbClr val="B41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 autoAdjust="0"/>
    <p:restoredTop sz="94531" autoAdjust="0"/>
  </p:normalViewPr>
  <p:slideViewPr>
    <p:cSldViewPr snapToGrid="0" snapToObjects="1">
      <p:cViewPr varScale="1">
        <p:scale>
          <a:sx n="68" d="100"/>
          <a:sy n="68" d="100"/>
        </p:scale>
        <p:origin x="39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67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1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0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1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5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E6DA58-4B78-3844-833B-45E5448B2838}"/>
              </a:ext>
            </a:extLst>
          </p:cNvPr>
          <p:cNvSpPr/>
          <p:nvPr userDrawn="1"/>
        </p:nvSpPr>
        <p:spPr>
          <a:xfrm>
            <a:off x="696035" y="302630"/>
            <a:ext cx="11495965" cy="327547"/>
          </a:xfrm>
          <a:prstGeom prst="rect">
            <a:avLst/>
          </a:prstGeom>
          <a:solidFill>
            <a:schemeClr val="bg1">
              <a:lumMod val="9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A6904885-3506-CD4A-B9CE-20010C4BE47E}"/>
              </a:ext>
            </a:extLst>
          </p:cNvPr>
          <p:cNvSpPr/>
          <p:nvPr/>
        </p:nvSpPr>
        <p:spPr>
          <a:xfrm rot="10800000">
            <a:off x="0" y="238622"/>
            <a:ext cx="2048643" cy="526304"/>
          </a:xfrm>
          <a:custGeom>
            <a:avLst/>
            <a:gdLst>
              <a:gd name="connsiteX0" fmla="*/ 0 w 4493518"/>
              <a:gd name="connsiteY0" fmla="*/ 3936411 h 3936411"/>
              <a:gd name="connsiteX1" fmla="*/ 984103 w 4493518"/>
              <a:gd name="connsiteY1" fmla="*/ 0 h 3936411"/>
              <a:gd name="connsiteX2" fmla="*/ 4493518 w 4493518"/>
              <a:gd name="connsiteY2" fmla="*/ 0 h 3936411"/>
              <a:gd name="connsiteX3" fmla="*/ 4493517 w 4493518"/>
              <a:gd name="connsiteY3" fmla="*/ 3936411 h 393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3518" h="3936411">
                <a:moveTo>
                  <a:pt x="0" y="3936411"/>
                </a:moveTo>
                <a:lnTo>
                  <a:pt x="984103" y="0"/>
                </a:lnTo>
                <a:lnTo>
                  <a:pt x="4493518" y="0"/>
                </a:lnTo>
                <a:lnTo>
                  <a:pt x="4493517" y="3936411"/>
                </a:lnTo>
                <a:close/>
              </a:path>
            </a:pathLst>
          </a:custGeom>
          <a:solidFill>
            <a:srgbClr val="AE0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57B7DBB-F74B-4412-803A-D6B7ECA3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10491216" cy="130664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8D362163-2FA4-4467-A9A1-C7B0F276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C87179B-DFF8-4DC7-8C92-CAFA4DE6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8EA43-4F79-439F-B12A-6176673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F6B5C-D7BE-4D2E-A375-B4B18DEA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E1C56FE-D3EC-4800-B0BC-01FF7C2D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5A3719-DF61-4222-B454-02BDFA79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2F188-14C6-4D53-BF29-DA1A676D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5529ED8-BC0F-4EB1-8296-A5D2A4F1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80E75A-D3D2-49C2-89AA-6189632D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611744-B008-4A74-9844-17C74BD2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331EF8D-D133-4171-BE9A-401D660B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FB3AF-2960-40B6-92F7-F5C1D4C4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3A013-4C3B-4BD5-910D-CD98806D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B06172-0128-4B80-AC04-3B7D6700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1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0F2B51-58FA-4671-AF35-0DBED5F8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3A935-B7F5-41FB-A29F-D6E8B1A9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863B8-B53B-46D3-B7DD-46FD967A0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C684E-ACB7-4DC0-B5A0-7C41955FB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F85AACA9-183F-4BC4-A90E-A7473787383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国民表率   社会栋梁</a:t>
            </a:r>
          </a:p>
        </p:txBody>
      </p:sp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897D2D-82CE-C348-9B83-E67ADB0B7F6A}"/>
              </a:ext>
            </a:extLst>
          </p:cNvPr>
          <p:cNvSpPr/>
          <p:nvPr/>
        </p:nvSpPr>
        <p:spPr>
          <a:xfrm>
            <a:off x="0" y="1377602"/>
            <a:ext cx="12192000" cy="390719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C6858C-5451-3444-9452-EE8DBE934A72}"/>
              </a:ext>
            </a:extLst>
          </p:cNvPr>
          <p:cNvSpPr/>
          <p:nvPr/>
        </p:nvSpPr>
        <p:spPr>
          <a:xfrm>
            <a:off x="0" y="1377603"/>
            <a:ext cx="12192000" cy="3907190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72D9F-349F-734A-9CD0-70C24C070B55}"/>
              </a:ext>
            </a:extLst>
          </p:cNvPr>
          <p:cNvSpPr/>
          <p:nvPr/>
        </p:nvSpPr>
        <p:spPr>
          <a:xfrm>
            <a:off x="7593497" y="-76871"/>
            <a:ext cx="3087756" cy="4876800"/>
          </a:xfrm>
          <a:prstGeom prst="rect">
            <a:avLst/>
          </a:prstGeom>
          <a:solidFill>
            <a:srgbClr val="AE0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CF1F059-69A8-6748-9F2B-D2D5002B7EBE}"/>
              </a:ext>
            </a:extLst>
          </p:cNvPr>
          <p:cNvSpPr/>
          <p:nvPr/>
        </p:nvSpPr>
        <p:spPr>
          <a:xfrm rot="5400000">
            <a:off x="7220779" y="2744859"/>
            <a:ext cx="3833190" cy="3087756"/>
          </a:xfrm>
          <a:custGeom>
            <a:avLst/>
            <a:gdLst>
              <a:gd name="connsiteX0" fmla="*/ 0 w 4493518"/>
              <a:gd name="connsiteY0" fmla="*/ 3936411 h 3936411"/>
              <a:gd name="connsiteX1" fmla="*/ 984103 w 4493518"/>
              <a:gd name="connsiteY1" fmla="*/ 0 h 3936411"/>
              <a:gd name="connsiteX2" fmla="*/ 4493518 w 4493518"/>
              <a:gd name="connsiteY2" fmla="*/ 0 h 3936411"/>
              <a:gd name="connsiteX3" fmla="*/ 4493517 w 4493518"/>
              <a:gd name="connsiteY3" fmla="*/ 3936411 h 393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3518" h="3936411">
                <a:moveTo>
                  <a:pt x="0" y="3936411"/>
                </a:moveTo>
                <a:lnTo>
                  <a:pt x="984103" y="0"/>
                </a:lnTo>
                <a:lnTo>
                  <a:pt x="4493518" y="0"/>
                </a:lnTo>
                <a:lnTo>
                  <a:pt x="4493517" y="393641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3386D471-B0FB-724F-8E0A-04264B42DD1C}"/>
              </a:ext>
            </a:extLst>
          </p:cNvPr>
          <p:cNvSpPr/>
          <p:nvPr/>
        </p:nvSpPr>
        <p:spPr>
          <a:xfrm rot="5400000">
            <a:off x="7222174" y="2481465"/>
            <a:ext cx="3829877" cy="3936411"/>
          </a:xfrm>
          <a:custGeom>
            <a:avLst/>
            <a:gdLst>
              <a:gd name="connsiteX0" fmla="*/ 0 w 4493518"/>
              <a:gd name="connsiteY0" fmla="*/ 3936411 h 3936411"/>
              <a:gd name="connsiteX1" fmla="*/ 984103 w 4493518"/>
              <a:gd name="connsiteY1" fmla="*/ 0 h 3936411"/>
              <a:gd name="connsiteX2" fmla="*/ 4493518 w 4493518"/>
              <a:gd name="connsiteY2" fmla="*/ 0 h 3936411"/>
              <a:gd name="connsiteX3" fmla="*/ 4493517 w 4493518"/>
              <a:gd name="connsiteY3" fmla="*/ 3936411 h 393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3518" h="3936411">
                <a:moveTo>
                  <a:pt x="0" y="3936411"/>
                </a:moveTo>
                <a:lnTo>
                  <a:pt x="984103" y="0"/>
                </a:lnTo>
                <a:lnTo>
                  <a:pt x="4493518" y="0"/>
                </a:lnTo>
                <a:lnTo>
                  <a:pt x="4493517" y="3936411"/>
                </a:lnTo>
                <a:close/>
              </a:path>
            </a:pathLst>
          </a:custGeom>
          <a:solidFill>
            <a:srgbClr val="AE0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42AF6F77-5410-644D-A05D-1E6DE6890DF4}"/>
              </a:ext>
            </a:extLst>
          </p:cNvPr>
          <p:cNvSpPr/>
          <p:nvPr/>
        </p:nvSpPr>
        <p:spPr>
          <a:xfrm rot="10800000">
            <a:off x="6003235" y="5567955"/>
            <a:ext cx="1165672" cy="796676"/>
          </a:xfrm>
          <a:prstGeom prst="rtTriangle">
            <a:avLst/>
          </a:prstGeom>
          <a:solidFill>
            <a:srgbClr val="B4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2121C3A4-1E1F-C64F-9759-2DEAB20B76ED}"/>
              </a:ext>
            </a:extLst>
          </p:cNvPr>
          <p:cNvSpPr/>
          <p:nvPr/>
        </p:nvSpPr>
        <p:spPr>
          <a:xfrm rot="2623147">
            <a:off x="6877783" y="5669725"/>
            <a:ext cx="547858" cy="631526"/>
          </a:xfrm>
          <a:custGeom>
            <a:avLst/>
            <a:gdLst>
              <a:gd name="connsiteX0" fmla="*/ 0 w 547858"/>
              <a:gd name="connsiteY0" fmla="*/ 577342 h 577342"/>
              <a:gd name="connsiteX1" fmla="*/ 0 w 547858"/>
              <a:gd name="connsiteY1" fmla="*/ 0 h 577342"/>
              <a:gd name="connsiteX2" fmla="*/ 547858 w 547858"/>
              <a:gd name="connsiteY2" fmla="*/ 577342 h 577342"/>
              <a:gd name="connsiteX3" fmla="*/ 0 w 547858"/>
              <a:gd name="connsiteY3" fmla="*/ 577342 h 577342"/>
              <a:gd name="connsiteX0" fmla="*/ 206106 w 547858"/>
              <a:gd name="connsiteY0" fmla="*/ 631526 h 631526"/>
              <a:gd name="connsiteX1" fmla="*/ 0 w 547858"/>
              <a:gd name="connsiteY1" fmla="*/ 0 h 631526"/>
              <a:gd name="connsiteX2" fmla="*/ 547858 w 547858"/>
              <a:gd name="connsiteY2" fmla="*/ 577342 h 631526"/>
              <a:gd name="connsiteX3" fmla="*/ 206106 w 547858"/>
              <a:gd name="connsiteY3" fmla="*/ 631526 h 6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858" h="631526">
                <a:moveTo>
                  <a:pt x="206106" y="631526"/>
                </a:moveTo>
                <a:lnTo>
                  <a:pt x="0" y="0"/>
                </a:lnTo>
                <a:lnTo>
                  <a:pt x="547858" y="577342"/>
                </a:lnTo>
                <a:lnTo>
                  <a:pt x="206106" y="631526"/>
                </a:lnTo>
                <a:close/>
              </a:path>
            </a:pathLst>
          </a:custGeom>
          <a:solidFill>
            <a:schemeClr val="bg2">
              <a:lumMod val="1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FEE516-8334-7A4B-86DD-494F17B950D8}"/>
              </a:ext>
            </a:extLst>
          </p:cNvPr>
          <p:cNvSpPr txBox="1"/>
          <p:nvPr/>
        </p:nvSpPr>
        <p:spPr>
          <a:xfrm>
            <a:off x="294798" y="718947"/>
            <a:ext cx="83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solidFill>
                  <a:schemeClr val="bg1"/>
                </a:solidFill>
                <a:latin typeface="+mj-lt"/>
              </a:rPr>
              <a:t>LOGO</a:t>
            </a:r>
            <a:endParaRPr kumimoji="1" lang="zh-CN" alt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CD38D4-2449-6645-98BB-F35B8B34EE58}"/>
              </a:ext>
            </a:extLst>
          </p:cNvPr>
          <p:cNvSpPr txBox="1"/>
          <p:nvPr/>
        </p:nvSpPr>
        <p:spPr>
          <a:xfrm>
            <a:off x="710777" y="2001133"/>
            <a:ext cx="10162095" cy="10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5400" b="1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Arial" panose="020B0604020202020204" pitchFamily="34" charset="0"/>
                <a:ea typeface="Source Han Sans CN Bold"/>
                <a:cs typeface="Arial" panose="020B0604020202020204" pitchFamily="34" charset="0"/>
              </a:rPr>
              <a:t>Midterm Project Modeling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37F0BE-C2EB-5D46-B5C9-0AD7FE1CD18F}"/>
              </a:ext>
            </a:extLst>
          </p:cNvPr>
          <p:cNvSpPr txBox="1"/>
          <p:nvPr/>
        </p:nvSpPr>
        <p:spPr>
          <a:xfrm>
            <a:off x="8429226" y="90576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2025</a:t>
            </a:r>
            <a:endParaRPr kumimoji="1" lang="zh-CN" altLang="en-US" sz="3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0344D3-BB7A-5143-93D6-CC6DAF92EA2C}"/>
              </a:ext>
            </a:extLst>
          </p:cNvPr>
          <p:cNvSpPr txBox="1"/>
          <p:nvPr/>
        </p:nvSpPr>
        <p:spPr>
          <a:xfrm>
            <a:off x="2711492" y="5593068"/>
            <a:ext cx="2185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AE0B2A"/>
                </a:solidFill>
              </a:rPr>
              <a:t>汇报人：王成林</a:t>
            </a:r>
            <a:endParaRPr kumimoji="1" lang="en-US" altLang="zh-CN" sz="1400" dirty="0">
              <a:solidFill>
                <a:srgbClr val="AE0B2A"/>
              </a:solidFill>
            </a:endParaRPr>
          </a:p>
          <a:p>
            <a:endParaRPr kumimoji="1" lang="en-US" altLang="zh-CN" sz="1400" dirty="0">
              <a:solidFill>
                <a:srgbClr val="AE0B2A"/>
              </a:solidFill>
            </a:endParaRPr>
          </a:p>
          <a:p>
            <a:r>
              <a:rPr kumimoji="1" lang="zh-CN" altLang="en-US" sz="1400" dirty="0">
                <a:solidFill>
                  <a:srgbClr val="AE0B2A"/>
                </a:solidFill>
              </a:rPr>
              <a:t>学号：</a:t>
            </a:r>
            <a:r>
              <a:rPr kumimoji="1" lang="en-US" altLang="zh-CN" sz="1400" dirty="0">
                <a:solidFill>
                  <a:srgbClr val="AE0B2A"/>
                </a:solidFill>
              </a:rPr>
              <a:t>2022202620</a:t>
            </a:r>
            <a:endParaRPr kumimoji="1" lang="zh-CN" altLang="en-US" sz="1400" dirty="0">
              <a:solidFill>
                <a:srgbClr val="AE0B2A"/>
              </a:solidFill>
            </a:endParaRPr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BA80B1E5-F900-104C-A17C-40823FA31341}"/>
              </a:ext>
            </a:extLst>
          </p:cNvPr>
          <p:cNvSpPr/>
          <p:nvPr/>
        </p:nvSpPr>
        <p:spPr>
          <a:xfrm>
            <a:off x="8122986" y="3451786"/>
            <a:ext cx="331787" cy="331286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94965B26-132C-3B4D-B6DD-344A939288C3}"/>
              </a:ext>
            </a:extLst>
          </p:cNvPr>
          <p:cNvSpPr/>
          <p:nvPr/>
        </p:nvSpPr>
        <p:spPr>
          <a:xfrm>
            <a:off x="8122986" y="4111618"/>
            <a:ext cx="331787" cy="273587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30">
            <a:extLst>
              <a:ext uri="{FF2B5EF4-FFF2-40B4-BE49-F238E27FC236}">
                <a16:creationId xmlns:a16="http://schemas.microsoft.com/office/drawing/2014/main" id="{B1DAD6F5-57D9-3946-B868-FF936473F662}"/>
              </a:ext>
            </a:extLst>
          </p:cNvPr>
          <p:cNvSpPr/>
          <p:nvPr/>
        </p:nvSpPr>
        <p:spPr>
          <a:xfrm>
            <a:off x="8130654" y="4722602"/>
            <a:ext cx="318473" cy="33178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090DD-83A3-44DE-B407-D02E6DEB91B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4894" y="3237948"/>
            <a:ext cx="759342" cy="7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5BBE40-9A31-FF4A-B0D9-2240DCE0D172}"/>
              </a:ext>
            </a:extLst>
          </p:cNvPr>
          <p:cNvSpPr txBox="1"/>
          <p:nvPr/>
        </p:nvSpPr>
        <p:spPr>
          <a:xfrm>
            <a:off x="428360" y="880579"/>
            <a:ext cx="243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创新特征工程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F7CF68EA-038E-C348-9822-5DDA5A91F67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79048" y="1787145"/>
            <a:ext cx="2014689" cy="900861"/>
          </a:xfrm>
          <a:custGeom>
            <a:avLst/>
            <a:gdLst>
              <a:gd name="T0" fmla="*/ 260531822 w 7875"/>
              <a:gd name="T1" fmla="*/ 76882102 h 3594"/>
              <a:gd name="T2" fmla="*/ 349238401 w 7875"/>
              <a:gd name="T3" fmla="*/ 0 h 3594"/>
              <a:gd name="T4" fmla="*/ 87331766 w 7875"/>
              <a:gd name="T5" fmla="*/ 0 h 3594"/>
              <a:gd name="T6" fmla="*/ 0 w 7875"/>
              <a:gd name="T7" fmla="*/ 76882102 h 3594"/>
              <a:gd name="T8" fmla="*/ 87331766 w 7875"/>
              <a:gd name="T9" fmla="*/ 152533110 h 3594"/>
              <a:gd name="T10" fmla="*/ 349238401 w 7875"/>
              <a:gd name="T11" fmla="*/ 152533110 h 3594"/>
              <a:gd name="T12" fmla="*/ 260531822 w 7875"/>
              <a:gd name="T13" fmla="*/ 76882102 h 35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rgbClr val="AE0B2A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Freeform 41">
            <a:extLst>
              <a:ext uri="{FF2B5EF4-FFF2-40B4-BE49-F238E27FC236}">
                <a16:creationId xmlns:a16="http://schemas.microsoft.com/office/drawing/2014/main" id="{1E543430-A29C-AF40-B87A-02DF1CF802A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536910" y="1950751"/>
            <a:ext cx="556452" cy="506881"/>
          </a:xfrm>
          <a:custGeom>
            <a:avLst/>
            <a:gdLst>
              <a:gd name="T0" fmla="*/ 2147483647 w 67"/>
              <a:gd name="T1" fmla="*/ 96449383 h 60"/>
              <a:gd name="T2" fmla="*/ 2147483647 w 67"/>
              <a:gd name="T3" fmla="*/ 0 h 60"/>
              <a:gd name="T4" fmla="*/ 2147483647 w 67"/>
              <a:gd name="T5" fmla="*/ 0 h 60"/>
              <a:gd name="T6" fmla="*/ 2056695422 w 67"/>
              <a:gd name="T7" fmla="*/ 96449383 h 60"/>
              <a:gd name="T8" fmla="*/ 2056695422 w 67"/>
              <a:gd name="T9" fmla="*/ 241119985 h 60"/>
              <a:gd name="T10" fmla="*/ 2147483647 w 67"/>
              <a:gd name="T11" fmla="*/ 675124846 h 60"/>
              <a:gd name="T12" fmla="*/ 2147483647 w 67"/>
              <a:gd name="T13" fmla="*/ 96449383 h 60"/>
              <a:gd name="T14" fmla="*/ 2147483647 w 67"/>
              <a:gd name="T15" fmla="*/ 1494920294 h 60"/>
              <a:gd name="T16" fmla="*/ 1682751421 w 67"/>
              <a:gd name="T17" fmla="*/ 96449383 h 60"/>
              <a:gd name="T18" fmla="*/ 1449038985 w 67"/>
              <a:gd name="T19" fmla="*/ 96449383 h 60"/>
              <a:gd name="T20" fmla="*/ 93487709 w 67"/>
              <a:gd name="T21" fmla="*/ 1494920294 h 60"/>
              <a:gd name="T22" fmla="*/ 93487709 w 67"/>
              <a:gd name="T23" fmla="*/ 1736040279 h 60"/>
              <a:gd name="T24" fmla="*/ 186975419 w 67"/>
              <a:gd name="T25" fmla="*/ 1784261498 h 60"/>
              <a:gd name="T26" fmla="*/ 327200146 w 67"/>
              <a:gd name="T27" fmla="*/ 1736040279 h 60"/>
              <a:gd name="T28" fmla="*/ 1589263712 w 67"/>
              <a:gd name="T29" fmla="*/ 434011806 h 60"/>
              <a:gd name="T30" fmla="*/ 2147483647 w 67"/>
              <a:gd name="T31" fmla="*/ 1736040279 h 60"/>
              <a:gd name="T32" fmla="*/ 2147483647 w 67"/>
              <a:gd name="T33" fmla="*/ 1736040279 h 60"/>
              <a:gd name="T34" fmla="*/ 2147483647 w 67"/>
              <a:gd name="T35" fmla="*/ 1494920294 h 60"/>
              <a:gd name="T36" fmla="*/ 420687855 w 67"/>
              <a:gd name="T37" fmla="*/ 1784261498 h 60"/>
              <a:gd name="T38" fmla="*/ 420687855 w 67"/>
              <a:gd name="T39" fmla="*/ 2147483647 h 60"/>
              <a:gd name="T40" fmla="*/ 607663274 w 67"/>
              <a:gd name="T41" fmla="*/ 2147483647 h 60"/>
              <a:gd name="T42" fmla="*/ 1308807421 w 67"/>
              <a:gd name="T43" fmla="*/ 2147483647 h 60"/>
              <a:gd name="T44" fmla="*/ 1308807421 w 67"/>
              <a:gd name="T45" fmla="*/ 2025381482 h 60"/>
              <a:gd name="T46" fmla="*/ 1355551275 w 67"/>
              <a:gd name="T47" fmla="*/ 1977153319 h 60"/>
              <a:gd name="T48" fmla="*/ 1776239131 w 67"/>
              <a:gd name="T49" fmla="*/ 1977153319 h 60"/>
              <a:gd name="T50" fmla="*/ 1822982985 w 67"/>
              <a:gd name="T51" fmla="*/ 2025381482 h 60"/>
              <a:gd name="T52" fmla="*/ 1822982985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1832482717 h 60"/>
              <a:gd name="T60" fmla="*/ 1589263712 w 67"/>
              <a:gd name="T61" fmla="*/ 626903627 h 60"/>
              <a:gd name="T62" fmla="*/ 420687855 w 67"/>
              <a:gd name="T63" fmla="*/ 1784261498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id="{F943C84D-AB76-5749-8F43-8761456F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621" y="1374727"/>
            <a:ext cx="5999812" cy="80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230" tIns="39115" rIns="78230" bIns="391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300"/>
              </a:spcBef>
            </a:pP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从房屋户型文本提取室数、厅数、卫数（正则表达式匹配）</a:t>
            </a:r>
          </a:p>
          <a:p>
            <a:pPr algn="l">
              <a:spcBef>
                <a:spcPts val="300"/>
              </a:spcBef>
            </a:pP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生成衍生特征：厅室比 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= 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厅数 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/ 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室数（衡量户型通透性）</a:t>
            </a:r>
          </a:p>
          <a:p>
            <a:pPr algn="l">
              <a:spcBef>
                <a:spcPts val="300"/>
              </a:spcBef>
            </a:pP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面积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×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室数（反映空间利用率）</a:t>
            </a:r>
            <a:endParaRPr lang="en-US" altLang="zh-CN" sz="1400" b="1" dirty="0">
              <a:solidFill>
                <a:srgbClr val="404040"/>
              </a:solidFill>
              <a:latin typeface="DeepSeek-CJK-patch"/>
            </a:endParaRPr>
          </a:p>
        </p:txBody>
      </p:sp>
      <p:sp>
        <p:nvSpPr>
          <p:cNvPr id="6" name="TextBox 40">
            <a:extLst>
              <a:ext uri="{FF2B5EF4-FFF2-40B4-BE49-F238E27FC236}">
                <a16:creationId xmlns:a16="http://schemas.microsoft.com/office/drawing/2014/main" id="{84DEB885-AD96-574C-8D6C-D9822C26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216" y="1045856"/>
            <a:ext cx="3237132" cy="29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764" tIns="25882" rIns="51764" bIns="258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b="1" dirty="0">
                <a:solidFill>
                  <a:srgbClr val="404040"/>
                </a:solidFill>
                <a:latin typeface="+mj-ea"/>
                <a:ea typeface="+mj-ea"/>
              </a:rPr>
              <a:t>（一）</a:t>
            </a:r>
            <a:r>
              <a:rPr lang="zh-CN" altLang="en-US" sz="1600" b="1" dirty="0">
                <a:solidFill>
                  <a:srgbClr val="404040"/>
                </a:solidFill>
                <a:latin typeface="+mj-ea"/>
                <a:ea typeface="+mj-ea"/>
              </a:rPr>
              <a:t>户型交互特征</a:t>
            </a:r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13357660-26D7-504B-BB78-C622C0E0F02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79048" y="4849643"/>
            <a:ext cx="2014689" cy="943454"/>
          </a:xfrm>
          <a:custGeom>
            <a:avLst/>
            <a:gdLst>
              <a:gd name="T0" fmla="*/ 260531822 w 7875"/>
              <a:gd name="T1" fmla="*/ 76882102 h 3594"/>
              <a:gd name="T2" fmla="*/ 349238401 w 7875"/>
              <a:gd name="T3" fmla="*/ 0 h 3594"/>
              <a:gd name="T4" fmla="*/ 87331766 w 7875"/>
              <a:gd name="T5" fmla="*/ 0 h 3594"/>
              <a:gd name="T6" fmla="*/ 0 w 7875"/>
              <a:gd name="T7" fmla="*/ 76882102 h 3594"/>
              <a:gd name="T8" fmla="*/ 87331766 w 7875"/>
              <a:gd name="T9" fmla="*/ 152533110 h 3594"/>
              <a:gd name="T10" fmla="*/ 349238401 w 7875"/>
              <a:gd name="T11" fmla="*/ 152533110 h 3594"/>
              <a:gd name="T12" fmla="*/ 260531822 w 7875"/>
              <a:gd name="T13" fmla="*/ 76882102 h 35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rgbClr val="AE0B2A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53E526-0ED4-DD45-A813-063B80AA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5965" y="5100557"/>
            <a:ext cx="421129" cy="4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4">
            <a:extLst>
              <a:ext uri="{FF2B5EF4-FFF2-40B4-BE49-F238E27FC236}">
                <a16:creationId xmlns:a16="http://schemas.microsoft.com/office/drawing/2014/main" id="{2A532C60-E45B-4B40-8F5C-35D1FB4A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511" y="2528966"/>
            <a:ext cx="5999812" cy="127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230" tIns="39115" rIns="78230" bIns="391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300"/>
              </a:spcBef>
            </a:pP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高基数特征（区域、板块）：采用 目标编码（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Target Encoding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），基于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log(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价格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/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面积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)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的均值编码，避免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One-Hot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维度爆炸</a:t>
            </a:r>
            <a:endParaRPr lang="en-US" altLang="zh-CN" sz="1400" b="1" dirty="0">
              <a:solidFill>
                <a:srgbClr val="404040"/>
              </a:solidFill>
              <a:latin typeface="DeepSeek-CJK-patch"/>
            </a:endParaRPr>
          </a:p>
          <a:p>
            <a:pPr algn="l">
              <a:spcBef>
                <a:spcPts val="300"/>
              </a:spcBef>
            </a:pPr>
            <a:endParaRPr lang="en-US" altLang="zh-CN" sz="1400" b="1" dirty="0">
              <a:solidFill>
                <a:srgbClr val="404040"/>
              </a:solidFill>
              <a:latin typeface="DeepSeek-CJK-patch"/>
            </a:endParaRPr>
          </a:p>
          <a:p>
            <a:pPr algn="l">
              <a:spcBef>
                <a:spcPts val="300"/>
              </a:spcBef>
            </a:pP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低基数特征（装修、电梯）：直接二值化，例如，装修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_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精装 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= 1 if 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装修情况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=='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精装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' else 0</a:t>
            </a:r>
          </a:p>
        </p:txBody>
      </p:sp>
      <p:sp>
        <p:nvSpPr>
          <p:cNvPr id="10" name="TextBox 45">
            <a:extLst>
              <a:ext uri="{FF2B5EF4-FFF2-40B4-BE49-F238E27FC236}">
                <a16:creationId xmlns:a16="http://schemas.microsoft.com/office/drawing/2014/main" id="{AB9D0FB6-0A97-6941-A119-8C274CE2C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46" y="2204191"/>
            <a:ext cx="3237132" cy="29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764" tIns="25882" rIns="51764" bIns="258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b="1" dirty="0">
                <a:solidFill>
                  <a:srgbClr val="404040"/>
                </a:solidFill>
                <a:latin typeface="+mj-ea"/>
                <a:ea typeface="+mj-ea"/>
              </a:rPr>
              <a:t>（</a:t>
            </a:r>
            <a:r>
              <a:rPr lang="zh-CN" altLang="en-US" sz="1600" b="1" dirty="0">
                <a:solidFill>
                  <a:srgbClr val="404040"/>
                </a:solidFill>
                <a:latin typeface="+mj-ea"/>
                <a:ea typeface="+mj-ea"/>
              </a:rPr>
              <a:t>二</a:t>
            </a:r>
            <a:r>
              <a:rPr lang="zh-CN" altLang="zh-CN" sz="1600" b="1" dirty="0">
                <a:solidFill>
                  <a:srgbClr val="404040"/>
                </a:solidFill>
                <a:latin typeface="+mj-ea"/>
                <a:ea typeface="+mj-ea"/>
              </a:rPr>
              <a:t>）</a:t>
            </a:r>
            <a:r>
              <a:rPr lang="zh-CN" altLang="en-US" sz="1600" b="1" dirty="0">
                <a:solidFill>
                  <a:srgbClr val="404040"/>
                </a:solidFill>
                <a:latin typeface="+mj-ea"/>
                <a:ea typeface="+mj-ea"/>
              </a:rPr>
              <a:t>分类特征编码</a:t>
            </a: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73898B46-7D5B-3B42-9769-F3721C24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621" y="4152564"/>
            <a:ext cx="5999812" cy="68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230" tIns="39115" rIns="78230" bIns="391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计算距市中心距离（基于经纬度</a:t>
            </a:r>
            <a:r>
              <a:rPr lang="en-US" altLang="zh-CN" sz="1400" b="1" i="0" dirty="0" err="1">
                <a:solidFill>
                  <a:srgbClr val="404040"/>
                </a:solidFill>
                <a:effectLst/>
                <a:latin typeface="DeepSeek-CJK-patch"/>
              </a:rPr>
              <a:t>coord_x</a:t>
            </a:r>
            <a:r>
              <a:rPr lang="en-US" altLang="zh-CN" sz="1400" b="1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n-US" altLang="zh-CN" sz="1400" b="1" i="0" dirty="0" err="1">
                <a:solidFill>
                  <a:srgbClr val="404040"/>
                </a:solidFill>
                <a:effectLst/>
                <a:latin typeface="DeepSeek-CJK-patch"/>
              </a:rPr>
              <a:t>coord_y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的中位数中心）</a:t>
            </a:r>
            <a:endParaRPr lang="en-US" altLang="zh-CN" sz="1400" b="1" dirty="0">
              <a:solidFill>
                <a:srgbClr val="404040"/>
              </a:solidFill>
              <a:latin typeface="DeepSeek-CJK-patch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空间特征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(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距市中心距离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)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和社区聚合特征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(</a:t>
            </a:r>
            <a:r>
              <a:rPr lang="zh-CN" altLang="en-US" sz="1400" b="1" dirty="0">
                <a:solidFill>
                  <a:srgbClr val="404040"/>
                </a:solidFill>
                <a:latin typeface="DeepSeek-CJK-patch"/>
              </a:rPr>
              <a:t>小区平均价格</a:t>
            </a:r>
            <a:r>
              <a:rPr lang="en-US" altLang="zh-CN" sz="1400" b="1" dirty="0">
                <a:solidFill>
                  <a:srgbClr val="404040"/>
                </a:solidFill>
                <a:latin typeface="DeepSeek-CJK-patch"/>
              </a:rPr>
              <a:t>)</a:t>
            </a:r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7E2521CF-AE5C-854F-B702-EAD1F0A4A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46" y="3816307"/>
            <a:ext cx="3237132" cy="5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764" tIns="25882" rIns="51764" bIns="258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600" b="1" dirty="0">
                <a:solidFill>
                  <a:srgbClr val="404040"/>
                </a:solidFill>
                <a:latin typeface="+mj-ea"/>
                <a:ea typeface="+mj-ea"/>
              </a:rPr>
              <a:t>（</a:t>
            </a:r>
            <a:r>
              <a:rPr lang="zh-CN" altLang="en-US" sz="1600" b="1" dirty="0">
                <a:solidFill>
                  <a:srgbClr val="404040"/>
                </a:solidFill>
                <a:latin typeface="+mj-ea"/>
                <a:ea typeface="+mj-ea"/>
              </a:rPr>
              <a:t>三</a:t>
            </a:r>
            <a:r>
              <a:rPr lang="zh-CN" altLang="zh-CN" sz="1600" b="1" dirty="0">
                <a:solidFill>
                  <a:srgbClr val="404040"/>
                </a:solidFill>
                <a:latin typeface="+mj-ea"/>
                <a:ea typeface="+mj-ea"/>
              </a:rPr>
              <a:t>）</a:t>
            </a:r>
            <a:r>
              <a:rPr lang="zh-CN" altLang="en-US" sz="1600" b="1" dirty="0">
                <a:solidFill>
                  <a:srgbClr val="404040"/>
                </a:solidFill>
                <a:latin typeface="+mj-ea"/>
                <a:ea typeface="+mj-ea"/>
              </a:rPr>
              <a:t>空间与交互特征构建</a:t>
            </a:r>
          </a:p>
          <a:p>
            <a:pPr eaLnBrk="1" hangingPunct="1"/>
            <a:endParaRPr lang="zh-CN" altLang="en-US" sz="1600" b="1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13" name="Freeform 1">
            <a:extLst>
              <a:ext uri="{FF2B5EF4-FFF2-40B4-BE49-F238E27FC236}">
                <a16:creationId xmlns:a16="http://schemas.microsoft.com/office/drawing/2014/main" id="{2BD8CB7F-362B-3946-9130-BE585ED71F9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79048" y="3322654"/>
            <a:ext cx="2014689" cy="943453"/>
          </a:xfrm>
          <a:custGeom>
            <a:avLst/>
            <a:gdLst>
              <a:gd name="T0" fmla="*/ 2147483647 w 7875"/>
              <a:gd name="T1" fmla="*/ 1102871697 h 3594"/>
              <a:gd name="T2" fmla="*/ 2147483647 w 7875"/>
              <a:gd name="T3" fmla="*/ 0 h 3594"/>
              <a:gd name="T4" fmla="*/ 1199687158 w 7875"/>
              <a:gd name="T5" fmla="*/ 0 h 3594"/>
              <a:gd name="T6" fmla="*/ 0 w 7875"/>
              <a:gd name="T7" fmla="*/ 1102871697 h 3594"/>
              <a:gd name="T8" fmla="*/ 1199687158 w 7875"/>
              <a:gd name="T9" fmla="*/ 2147483647 h 3594"/>
              <a:gd name="T10" fmla="*/ 2147483647 w 7875"/>
              <a:gd name="T11" fmla="*/ 2147483647 h 3594"/>
              <a:gd name="T12" fmla="*/ 2147483647 w 7875"/>
              <a:gd name="T13" fmla="*/ 1102871697 h 35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2">
            <a:extLst>
              <a:ext uri="{FF2B5EF4-FFF2-40B4-BE49-F238E27FC236}">
                <a16:creationId xmlns:a16="http://schemas.microsoft.com/office/drawing/2014/main" id="{A4686E5D-499F-3A49-B935-C999FB4FE3E5}"/>
              </a:ext>
            </a:extLst>
          </p:cNvPr>
          <p:cNvGrpSpPr/>
          <p:nvPr/>
        </p:nvGrpSpPr>
        <p:grpSpPr bwMode="auto">
          <a:xfrm>
            <a:off x="2486821" y="3412577"/>
            <a:ext cx="624867" cy="635167"/>
            <a:chOff x="1569458" y="688424"/>
            <a:chExt cx="334962" cy="331788"/>
          </a:xfrm>
          <a:solidFill>
            <a:schemeClr val="bg1"/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9E75489-1A24-9848-9CED-2CA2FEA19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500" y="901699"/>
              <a:ext cx="42863" cy="77788"/>
            </a:xfrm>
            <a:custGeom>
              <a:avLst/>
              <a:gdLst>
                <a:gd name="T0" fmla="*/ 0 w 118"/>
                <a:gd name="T1" fmla="*/ 183 h 218"/>
                <a:gd name="T2" fmla="*/ 25 w 118"/>
                <a:gd name="T3" fmla="*/ 217 h 218"/>
                <a:gd name="T4" fmla="*/ 84 w 118"/>
                <a:gd name="T5" fmla="*/ 217 h 218"/>
                <a:gd name="T6" fmla="*/ 117 w 118"/>
                <a:gd name="T7" fmla="*/ 183 h 218"/>
                <a:gd name="T8" fmla="*/ 117 w 118"/>
                <a:gd name="T9" fmla="*/ 0 h 218"/>
                <a:gd name="T10" fmla="*/ 17 w 118"/>
                <a:gd name="T11" fmla="*/ 91 h 218"/>
                <a:gd name="T12" fmla="*/ 0 w 118"/>
                <a:gd name="T13" fmla="*/ 75 h 218"/>
                <a:gd name="T14" fmla="*/ 0 w 118"/>
                <a:gd name="T15" fmla="*/ 183 h 218"/>
                <a:gd name="T16" fmla="*/ 0 w 118"/>
                <a:gd name="T17" fmla="*/ 183 h 218"/>
                <a:gd name="T18" fmla="*/ 0 w 118"/>
                <a:gd name="T19" fmla="*/ 18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218">
                  <a:moveTo>
                    <a:pt x="0" y="183"/>
                  </a:moveTo>
                  <a:cubicBezTo>
                    <a:pt x="0" y="200"/>
                    <a:pt x="8" y="217"/>
                    <a:pt x="25" y="217"/>
                  </a:cubicBezTo>
                  <a:cubicBezTo>
                    <a:pt x="84" y="217"/>
                    <a:pt x="84" y="217"/>
                    <a:pt x="84" y="217"/>
                  </a:cubicBezTo>
                  <a:cubicBezTo>
                    <a:pt x="100" y="217"/>
                    <a:pt x="117" y="200"/>
                    <a:pt x="117" y="18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3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defRPr/>
              </a:pPr>
              <a:endParaRPr lang="en-US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70BF30AA-720C-0545-B28B-EE087ABD4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50" y="858837"/>
              <a:ext cx="42863" cy="120650"/>
            </a:xfrm>
            <a:custGeom>
              <a:avLst/>
              <a:gdLst>
                <a:gd name="T0" fmla="*/ 0 w 118"/>
                <a:gd name="T1" fmla="*/ 301 h 336"/>
                <a:gd name="T2" fmla="*/ 34 w 118"/>
                <a:gd name="T3" fmla="*/ 335 h 336"/>
                <a:gd name="T4" fmla="*/ 84 w 118"/>
                <a:gd name="T5" fmla="*/ 335 h 336"/>
                <a:gd name="T6" fmla="*/ 117 w 118"/>
                <a:gd name="T7" fmla="*/ 301 h 336"/>
                <a:gd name="T8" fmla="*/ 117 w 118"/>
                <a:gd name="T9" fmla="*/ 76 h 336"/>
                <a:gd name="T10" fmla="*/ 42 w 118"/>
                <a:gd name="T11" fmla="*/ 0 h 336"/>
                <a:gd name="T12" fmla="*/ 0 w 118"/>
                <a:gd name="T13" fmla="*/ 42 h 336"/>
                <a:gd name="T14" fmla="*/ 0 w 118"/>
                <a:gd name="T15" fmla="*/ 301 h 336"/>
                <a:gd name="T16" fmla="*/ 0 w 118"/>
                <a:gd name="T17" fmla="*/ 301 h 336"/>
                <a:gd name="T18" fmla="*/ 0 w 118"/>
                <a:gd name="T19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36">
                  <a:moveTo>
                    <a:pt x="0" y="301"/>
                  </a:moveTo>
                  <a:cubicBezTo>
                    <a:pt x="0" y="318"/>
                    <a:pt x="17" y="335"/>
                    <a:pt x="3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101" y="335"/>
                    <a:pt x="117" y="318"/>
                    <a:pt x="117" y="301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301"/>
                  </a:lnTo>
                  <a:close/>
                  <a:moveTo>
                    <a:pt x="0" y="301"/>
                  </a:moveTo>
                  <a:lnTo>
                    <a:pt x="0" y="3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defRPr/>
              </a:pPr>
              <a:endParaRPr lang="en-US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F51ACECE-D06F-F54B-888C-E3B347B07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200" y="858837"/>
              <a:ext cx="42863" cy="120650"/>
            </a:xfrm>
            <a:custGeom>
              <a:avLst/>
              <a:gdLst>
                <a:gd name="T0" fmla="*/ 92 w 118"/>
                <a:gd name="T1" fmla="*/ 335 h 336"/>
                <a:gd name="T2" fmla="*/ 117 w 118"/>
                <a:gd name="T3" fmla="*/ 301 h 336"/>
                <a:gd name="T4" fmla="*/ 117 w 118"/>
                <a:gd name="T5" fmla="*/ 0 h 336"/>
                <a:gd name="T6" fmla="*/ 0 w 118"/>
                <a:gd name="T7" fmla="*/ 118 h 336"/>
                <a:gd name="T8" fmla="*/ 0 w 118"/>
                <a:gd name="T9" fmla="*/ 301 h 336"/>
                <a:gd name="T10" fmla="*/ 33 w 118"/>
                <a:gd name="T11" fmla="*/ 335 h 336"/>
                <a:gd name="T12" fmla="*/ 92 w 118"/>
                <a:gd name="T13" fmla="*/ 335 h 336"/>
                <a:gd name="T14" fmla="*/ 92 w 118"/>
                <a:gd name="T15" fmla="*/ 335 h 336"/>
                <a:gd name="T16" fmla="*/ 92 w 118"/>
                <a:gd name="T17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36">
                  <a:moveTo>
                    <a:pt x="92" y="335"/>
                  </a:moveTo>
                  <a:cubicBezTo>
                    <a:pt x="108" y="335"/>
                    <a:pt x="117" y="318"/>
                    <a:pt x="117" y="30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18"/>
                    <a:pt x="16" y="335"/>
                    <a:pt x="33" y="335"/>
                  </a:cubicBezTo>
                  <a:lnTo>
                    <a:pt x="92" y="335"/>
                  </a:lnTo>
                  <a:close/>
                  <a:moveTo>
                    <a:pt x="92" y="335"/>
                  </a:moveTo>
                  <a:lnTo>
                    <a:pt x="92" y="33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defRPr/>
              </a:pPr>
              <a:endParaRPr lang="en-US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9B40BCF-A3B4-E047-BA2E-10FD7FBE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463" y="817562"/>
              <a:ext cx="46037" cy="163512"/>
            </a:xfrm>
            <a:custGeom>
              <a:avLst/>
              <a:gdLst>
                <a:gd name="T0" fmla="*/ 0 w 126"/>
                <a:gd name="T1" fmla="*/ 41 h 452"/>
                <a:gd name="T2" fmla="*/ 0 w 126"/>
                <a:gd name="T3" fmla="*/ 417 h 452"/>
                <a:gd name="T4" fmla="*/ 33 w 126"/>
                <a:gd name="T5" fmla="*/ 451 h 452"/>
                <a:gd name="T6" fmla="*/ 92 w 126"/>
                <a:gd name="T7" fmla="*/ 451 h 452"/>
                <a:gd name="T8" fmla="*/ 125 w 126"/>
                <a:gd name="T9" fmla="*/ 417 h 452"/>
                <a:gd name="T10" fmla="*/ 125 w 126"/>
                <a:gd name="T11" fmla="*/ 66 h 452"/>
                <a:gd name="T12" fmla="*/ 50 w 126"/>
                <a:gd name="T13" fmla="*/ 0 h 452"/>
                <a:gd name="T14" fmla="*/ 0 w 126"/>
                <a:gd name="T15" fmla="*/ 41 h 452"/>
                <a:gd name="T16" fmla="*/ 0 w 126"/>
                <a:gd name="T17" fmla="*/ 41 h 452"/>
                <a:gd name="T18" fmla="*/ 0 w 126"/>
                <a:gd name="T19" fmla="*/ 4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452">
                  <a:moveTo>
                    <a:pt x="0" y="41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0" y="434"/>
                    <a:pt x="17" y="451"/>
                    <a:pt x="33" y="451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109" y="451"/>
                    <a:pt x="125" y="434"/>
                    <a:pt x="125" y="41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41"/>
                  </a:lnTo>
                  <a:close/>
                  <a:moveTo>
                    <a:pt x="0" y="41"/>
                  </a:move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defRPr/>
              </a:pPr>
              <a:endParaRPr lang="en-US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5FDE2FA-A4D8-F941-9F09-4EADAEC6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388" y="744537"/>
              <a:ext cx="261937" cy="163512"/>
            </a:xfrm>
            <a:custGeom>
              <a:avLst/>
              <a:gdLst>
                <a:gd name="T0" fmla="*/ 234 w 728"/>
                <a:gd name="T1" fmla="*/ 284 h 452"/>
                <a:gd name="T2" fmla="*/ 292 w 728"/>
                <a:gd name="T3" fmla="*/ 284 h 452"/>
                <a:gd name="T4" fmla="*/ 359 w 728"/>
                <a:gd name="T5" fmla="*/ 351 h 452"/>
                <a:gd name="T6" fmla="*/ 401 w 728"/>
                <a:gd name="T7" fmla="*/ 368 h 452"/>
                <a:gd name="T8" fmla="*/ 434 w 728"/>
                <a:gd name="T9" fmla="*/ 351 h 452"/>
                <a:gd name="T10" fmla="*/ 660 w 728"/>
                <a:gd name="T11" fmla="*/ 134 h 452"/>
                <a:gd name="T12" fmla="*/ 694 w 728"/>
                <a:gd name="T13" fmla="*/ 167 h 452"/>
                <a:gd name="T14" fmla="*/ 710 w 728"/>
                <a:gd name="T15" fmla="*/ 175 h 452"/>
                <a:gd name="T16" fmla="*/ 727 w 728"/>
                <a:gd name="T17" fmla="*/ 159 h 452"/>
                <a:gd name="T18" fmla="*/ 727 w 728"/>
                <a:gd name="T19" fmla="*/ 33 h 452"/>
                <a:gd name="T20" fmla="*/ 719 w 728"/>
                <a:gd name="T21" fmla="*/ 8 h 452"/>
                <a:gd name="T22" fmla="*/ 694 w 728"/>
                <a:gd name="T23" fmla="*/ 0 h 452"/>
                <a:gd name="T24" fmla="*/ 568 w 728"/>
                <a:gd name="T25" fmla="*/ 0 h 452"/>
                <a:gd name="T26" fmla="*/ 551 w 728"/>
                <a:gd name="T27" fmla="*/ 8 h 452"/>
                <a:gd name="T28" fmla="*/ 551 w 728"/>
                <a:gd name="T29" fmla="*/ 33 h 452"/>
                <a:gd name="T30" fmla="*/ 585 w 728"/>
                <a:gd name="T31" fmla="*/ 58 h 452"/>
                <a:gd name="T32" fmla="*/ 426 w 728"/>
                <a:gd name="T33" fmla="*/ 217 h 452"/>
                <a:gd name="T34" fmla="*/ 401 w 728"/>
                <a:gd name="T35" fmla="*/ 225 h 452"/>
                <a:gd name="T36" fmla="*/ 368 w 728"/>
                <a:gd name="T37" fmla="*/ 217 h 452"/>
                <a:gd name="T38" fmla="*/ 292 w 728"/>
                <a:gd name="T39" fmla="*/ 142 h 452"/>
                <a:gd name="T40" fmla="*/ 234 w 728"/>
                <a:gd name="T41" fmla="*/ 142 h 452"/>
                <a:gd name="T42" fmla="*/ 8 w 728"/>
                <a:gd name="T43" fmla="*/ 359 h 452"/>
                <a:gd name="T44" fmla="*/ 0 w 728"/>
                <a:gd name="T45" fmla="*/ 393 h 452"/>
                <a:gd name="T46" fmla="*/ 8 w 728"/>
                <a:gd name="T47" fmla="*/ 426 h 452"/>
                <a:gd name="T48" fmla="*/ 25 w 728"/>
                <a:gd name="T49" fmla="*/ 435 h 452"/>
                <a:gd name="T50" fmla="*/ 83 w 728"/>
                <a:gd name="T51" fmla="*/ 435 h 452"/>
                <a:gd name="T52" fmla="*/ 234 w 728"/>
                <a:gd name="T53" fmla="*/ 284 h 452"/>
                <a:gd name="T54" fmla="*/ 234 w 728"/>
                <a:gd name="T55" fmla="*/ 284 h 452"/>
                <a:gd name="T56" fmla="*/ 234 w 728"/>
                <a:gd name="T57" fmla="*/ 2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8" h="452">
                  <a:moveTo>
                    <a:pt x="234" y="284"/>
                  </a:moveTo>
                  <a:cubicBezTo>
                    <a:pt x="250" y="267"/>
                    <a:pt x="276" y="267"/>
                    <a:pt x="292" y="284"/>
                  </a:cubicBezTo>
                  <a:cubicBezTo>
                    <a:pt x="359" y="351"/>
                    <a:pt x="359" y="351"/>
                    <a:pt x="359" y="351"/>
                  </a:cubicBezTo>
                  <a:cubicBezTo>
                    <a:pt x="376" y="368"/>
                    <a:pt x="384" y="368"/>
                    <a:pt x="401" y="368"/>
                  </a:cubicBezTo>
                  <a:cubicBezTo>
                    <a:pt x="418" y="368"/>
                    <a:pt x="426" y="368"/>
                    <a:pt x="434" y="351"/>
                  </a:cubicBezTo>
                  <a:cubicBezTo>
                    <a:pt x="660" y="134"/>
                    <a:pt x="660" y="134"/>
                    <a:pt x="660" y="134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702" y="175"/>
                    <a:pt x="710" y="175"/>
                    <a:pt x="710" y="175"/>
                  </a:cubicBezTo>
                  <a:cubicBezTo>
                    <a:pt x="719" y="175"/>
                    <a:pt x="727" y="167"/>
                    <a:pt x="727" y="159"/>
                  </a:cubicBezTo>
                  <a:cubicBezTo>
                    <a:pt x="727" y="33"/>
                    <a:pt x="727" y="33"/>
                    <a:pt x="727" y="33"/>
                  </a:cubicBezTo>
                  <a:cubicBezTo>
                    <a:pt x="727" y="25"/>
                    <a:pt x="727" y="16"/>
                    <a:pt x="719" y="8"/>
                  </a:cubicBezTo>
                  <a:cubicBezTo>
                    <a:pt x="710" y="0"/>
                    <a:pt x="702" y="0"/>
                    <a:pt x="694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0" y="0"/>
                    <a:pt x="551" y="0"/>
                    <a:pt x="551" y="8"/>
                  </a:cubicBezTo>
                  <a:cubicBezTo>
                    <a:pt x="543" y="16"/>
                    <a:pt x="551" y="25"/>
                    <a:pt x="551" y="33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426" y="217"/>
                    <a:pt x="426" y="217"/>
                    <a:pt x="426" y="217"/>
                  </a:cubicBezTo>
                  <a:cubicBezTo>
                    <a:pt x="426" y="225"/>
                    <a:pt x="409" y="225"/>
                    <a:pt x="401" y="225"/>
                  </a:cubicBezTo>
                  <a:cubicBezTo>
                    <a:pt x="393" y="225"/>
                    <a:pt x="376" y="225"/>
                    <a:pt x="368" y="217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76" y="125"/>
                    <a:pt x="250" y="125"/>
                    <a:pt x="234" y="142"/>
                  </a:cubicBezTo>
                  <a:cubicBezTo>
                    <a:pt x="8" y="359"/>
                    <a:pt x="8" y="359"/>
                    <a:pt x="8" y="359"/>
                  </a:cubicBezTo>
                  <a:cubicBezTo>
                    <a:pt x="0" y="368"/>
                    <a:pt x="0" y="384"/>
                    <a:pt x="0" y="393"/>
                  </a:cubicBezTo>
                  <a:cubicBezTo>
                    <a:pt x="0" y="410"/>
                    <a:pt x="0" y="418"/>
                    <a:pt x="8" y="426"/>
                  </a:cubicBezTo>
                  <a:cubicBezTo>
                    <a:pt x="25" y="435"/>
                    <a:pt x="25" y="435"/>
                    <a:pt x="25" y="435"/>
                  </a:cubicBezTo>
                  <a:cubicBezTo>
                    <a:pt x="41" y="451"/>
                    <a:pt x="67" y="451"/>
                    <a:pt x="83" y="435"/>
                  </a:cubicBezTo>
                  <a:lnTo>
                    <a:pt x="234" y="284"/>
                  </a:lnTo>
                  <a:close/>
                  <a:moveTo>
                    <a:pt x="234" y="284"/>
                  </a:moveTo>
                  <a:lnTo>
                    <a:pt x="234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defRPr/>
              </a:pPr>
              <a:endParaRPr lang="en-US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39E9E33-4CCF-4D4A-95F7-6C3C32A01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458" y="688424"/>
              <a:ext cx="334962" cy="331788"/>
            </a:xfrm>
            <a:custGeom>
              <a:avLst/>
              <a:gdLst>
                <a:gd name="T0" fmla="*/ 887 w 929"/>
                <a:gd name="T1" fmla="*/ 0 h 921"/>
                <a:gd name="T2" fmla="*/ 836 w 929"/>
                <a:gd name="T3" fmla="*/ 50 h 921"/>
                <a:gd name="T4" fmla="*/ 836 w 929"/>
                <a:gd name="T5" fmla="*/ 837 h 921"/>
                <a:gd name="T6" fmla="*/ 51 w 929"/>
                <a:gd name="T7" fmla="*/ 837 h 921"/>
                <a:gd name="T8" fmla="*/ 0 w 929"/>
                <a:gd name="T9" fmla="*/ 878 h 921"/>
                <a:gd name="T10" fmla="*/ 51 w 929"/>
                <a:gd name="T11" fmla="*/ 920 h 921"/>
                <a:gd name="T12" fmla="*/ 887 w 929"/>
                <a:gd name="T13" fmla="*/ 920 h 921"/>
                <a:gd name="T14" fmla="*/ 928 w 929"/>
                <a:gd name="T15" fmla="*/ 878 h 921"/>
                <a:gd name="T16" fmla="*/ 928 w 929"/>
                <a:gd name="T17" fmla="*/ 50 h 921"/>
                <a:gd name="T18" fmla="*/ 887 w 929"/>
                <a:gd name="T19" fmla="*/ 0 h 921"/>
                <a:gd name="T20" fmla="*/ 887 w 929"/>
                <a:gd name="T21" fmla="*/ 0 h 921"/>
                <a:gd name="T22" fmla="*/ 887 w 929"/>
                <a:gd name="T2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9" h="921">
                  <a:moveTo>
                    <a:pt x="887" y="0"/>
                  </a:moveTo>
                  <a:cubicBezTo>
                    <a:pt x="862" y="0"/>
                    <a:pt x="836" y="26"/>
                    <a:pt x="836" y="50"/>
                  </a:cubicBezTo>
                  <a:cubicBezTo>
                    <a:pt x="836" y="837"/>
                    <a:pt x="836" y="837"/>
                    <a:pt x="836" y="837"/>
                  </a:cubicBezTo>
                  <a:cubicBezTo>
                    <a:pt x="51" y="837"/>
                    <a:pt x="51" y="837"/>
                    <a:pt x="51" y="837"/>
                  </a:cubicBezTo>
                  <a:cubicBezTo>
                    <a:pt x="26" y="837"/>
                    <a:pt x="0" y="853"/>
                    <a:pt x="0" y="878"/>
                  </a:cubicBezTo>
                  <a:cubicBezTo>
                    <a:pt x="0" y="903"/>
                    <a:pt x="26" y="920"/>
                    <a:pt x="51" y="920"/>
                  </a:cubicBezTo>
                  <a:cubicBezTo>
                    <a:pt x="887" y="920"/>
                    <a:pt x="887" y="920"/>
                    <a:pt x="887" y="920"/>
                  </a:cubicBezTo>
                  <a:cubicBezTo>
                    <a:pt x="912" y="920"/>
                    <a:pt x="928" y="903"/>
                    <a:pt x="928" y="878"/>
                  </a:cubicBezTo>
                  <a:cubicBezTo>
                    <a:pt x="928" y="50"/>
                    <a:pt x="928" y="50"/>
                    <a:pt x="928" y="50"/>
                  </a:cubicBezTo>
                  <a:cubicBezTo>
                    <a:pt x="928" y="26"/>
                    <a:pt x="903" y="0"/>
                    <a:pt x="887" y="0"/>
                  </a:cubicBezTo>
                  <a:close/>
                  <a:moveTo>
                    <a:pt x="887" y="0"/>
                  </a:move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defRPr/>
              </a:pPr>
              <a:endParaRPr lang="en-US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47">
            <a:extLst>
              <a:ext uri="{FF2B5EF4-FFF2-40B4-BE49-F238E27FC236}">
                <a16:creationId xmlns:a16="http://schemas.microsoft.com/office/drawing/2014/main" id="{A222C35B-6B83-F298-2C5D-8C8187CC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46" y="4997472"/>
            <a:ext cx="3237132" cy="5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764" tIns="25882" rIns="51764" bIns="258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600" b="1" dirty="0">
                <a:solidFill>
                  <a:srgbClr val="404040"/>
                </a:solidFill>
                <a:latin typeface="+mj-ea"/>
                <a:ea typeface="+mj-ea"/>
              </a:rPr>
              <a:t>（</a:t>
            </a:r>
            <a:r>
              <a:rPr lang="zh-CN" altLang="en-US" sz="1600" b="1" dirty="0">
                <a:solidFill>
                  <a:srgbClr val="404040"/>
                </a:solidFill>
                <a:latin typeface="+mj-ea"/>
                <a:ea typeface="+mj-ea"/>
              </a:rPr>
              <a:t>四</a:t>
            </a:r>
            <a:r>
              <a:rPr lang="zh-CN" altLang="zh-CN" sz="1600" b="1" dirty="0">
                <a:solidFill>
                  <a:srgbClr val="404040"/>
                </a:solidFill>
                <a:latin typeface="+mj-ea"/>
                <a:ea typeface="+mj-ea"/>
              </a:rPr>
              <a:t>）</a:t>
            </a:r>
            <a:r>
              <a:rPr lang="zh-CN" altLang="en-US" sz="1600" b="1" dirty="0">
                <a:solidFill>
                  <a:srgbClr val="404040"/>
                </a:solidFill>
                <a:latin typeface="+mj-ea"/>
                <a:ea typeface="+mj-ea"/>
              </a:rPr>
              <a:t>缺失值处理</a:t>
            </a:r>
          </a:p>
          <a:p>
            <a:pPr eaLnBrk="1" hangingPunct="1"/>
            <a:endParaRPr lang="zh-CN" altLang="en-US" sz="1600" b="1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DE20C914-13B9-3338-CECC-C3F2D0B5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26817"/>
              </p:ext>
            </p:extLst>
          </p:nvPr>
        </p:nvGraphicFramePr>
        <p:xfrm>
          <a:off x="4494621" y="5350769"/>
          <a:ext cx="5061414" cy="1370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96">
                  <a:extLst>
                    <a:ext uri="{9D8B030D-6E8A-4147-A177-3AD203B41FA5}">
                      <a16:colId xmlns:a16="http://schemas.microsoft.com/office/drawing/2014/main" val="2233611895"/>
                    </a:ext>
                  </a:extLst>
                </a:gridCol>
                <a:gridCol w="2286885">
                  <a:extLst>
                    <a:ext uri="{9D8B030D-6E8A-4147-A177-3AD203B41FA5}">
                      <a16:colId xmlns:a16="http://schemas.microsoft.com/office/drawing/2014/main" val="1105881459"/>
                    </a:ext>
                  </a:extLst>
                </a:gridCol>
                <a:gridCol w="1681533">
                  <a:extLst>
                    <a:ext uri="{9D8B030D-6E8A-4147-A177-3AD203B41FA5}">
                      <a16:colId xmlns:a16="http://schemas.microsoft.com/office/drawing/2014/main" val="1340685327"/>
                    </a:ext>
                  </a:extLst>
                </a:gridCol>
              </a:tblGrid>
              <a:tr h="3426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特征类型</a:t>
                      </a:r>
                      <a:endParaRPr lang="zh-CN" alt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处理方法</a:t>
                      </a:r>
                      <a:endParaRPr lang="zh-CN" alt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示例字段</a:t>
                      </a:r>
                      <a:endParaRPr lang="zh-CN" alt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0090175"/>
                  </a:ext>
                </a:extLst>
              </a:tr>
              <a:tr h="3426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数值型缺失</a:t>
                      </a:r>
                      <a:endParaRPr lang="zh-CN" altLang="en-US" sz="900" b="0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中位数填充（</a:t>
                      </a:r>
                      <a:r>
                        <a:rPr lang="en-US" sz="900" u="none" strike="noStrike">
                          <a:effectLst/>
                        </a:rPr>
                        <a:t>Median Impute）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容积率、绿化率</a:t>
                      </a:r>
                      <a:endParaRPr lang="zh-CN" altLang="en-US" sz="900" b="0" i="0" u="none" strike="noStrike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3776603"/>
                  </a:ext>
                </a:extLst>
              </a:tr>
              <a:tr h="3426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分类型缺失</a:t>
                      </a:r>
                      <a:endParaRPr lang="zh-CN" altLang="en-US" sz="900" b="0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标记为</a:t>
                      </a:r>
                      <a:r>
                        <a:rPr lang="en-US" altLang="zh-CN" sz="900" u="none" strike="noStrike">
                          <a:effectLst/>
                        </a:rPr>
                        <a:t>"</a:t>
                      </a:r>
                      <a:r>
                        <a:rPr lang="en-US" sz="900" u="none" strike="noStrike">
                          <a:effectLst/>
                        </a:rPr>
                        <a:t>missing"</a:t>
                      </a:r>
                      <a:endParaRPr lang="en-US" sz="900" b="0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建筑结构、装修情况</a:t>
                      </a:r>
                      <a:endParaRPr lang="zh-CN" altLang="en-US" sz="900" b="0" i="0" u="none" strike="noStrike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8725763"/>
                  </a:ext>
                </a:extLst>
              </a:tr>
              <a:tr h="3426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高缺失率特征</a:t>
                      </a:r>
                      <a:endParaRPr lang="zh-CN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直接删除（缺失</a:t>
                      </a:r>
                      <a:r>
                        <a:rPr lang="en-US" altLang="zh-CN" sz="900" u="none" strike="noStrike" dirty="0">
                          <a:effectLst/>
                        </a:rPr>
                        <a:t>&gt;50%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抵押信息、别墅类型</a:t>
                      </a:r>
                      <a:endParaRPr lang="zh-CN" altLang="en-US" sz="900" b="0" i="0" u="none" strike="noStrike" dirty="0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691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33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5BBE40-9A31-FF4A-B0D9-2240DCE0D172}"/>
              </a:ext>
            </a:extLst>
          </p:cNvPr>
          <p:cNvSpPr txBox="1"/>
          <p:nvPr/>
        </p:nvSpPr>
        <p:spPr>
          <a:xfrm>
            <a:off x="136382" y="884982"/>
            <a:ext cx="338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模型优化与验证策略</a:t>
            </a:r>
          </a:p>
        </p:txBody>
      </p:sp>
      <p:cxnSp>
        <p:nvCxnSpPr>
          <p:cNvPr id="3" name="直接连接符 41">
            <a:extLst>
              <a:ext uri="{FF2B5EF4-FFF2-40B4-BE49-F238E27FC236}">
                <a16:creationId xmlns:a16="http://schemas.microsoft.com/office/drawing/2014/main" id="{CBF8859C-D193-5B46-AF1B-7826BC13C57B}"/>
              </a:ext>
            </a:extLst>
          </p:cNvPr>
          <p:cNvCxnSpPr/>
          <p:nvPr/>
        </p:nvCxnSpPr>
        <p:spPr>
          <a:xfrm flipH="1">
            <a:off x="3129200" y="2096114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2">
            <a:extLst>
              <a:ext uri="{FF2B5EF4-FFF2-40B4-BE49-F238E27FC236}">
                <a16:creationId xmlns:a16="http://schemas.microsoft.com/office/drawing/2014/main" id="{09509687-88D4-7947-A428-D26E2A32F93D}"/>
              </a:ext>
            </a:extLst>
          </p:cNvPr>
          <p:cNvCxnSpPr/>
          <p:nvPr/>
        </p:nvCxnSpPr>
        <p:spPr>
          <a:xfrm flipH="1">
            <a:off x="3129200" y="3813210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3">
            <a:extLst>
              <a:ext uri="{FF2B5EF4-FFF2-40B4-BE49-F238E27FC236}">
                <a16:creationId xmlns:a16="http://schemas.microsoft.com/office/drawing/2014/main" id="{A0639D4C-2EB0-BC4D-8D2F-F85F4C8A9E4C}"/>
              </a:ext>
            </a:extLst>
          </p:cNvPr>
          <p:cNvCxnSpPr/>
          <p:nvPr/>
        </p:nvCxnSpPr>
        <p:spPr>
          <a:xfrm flipH="1">
            <a:off x="3129200" y="5559200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44">
            <a:extLst>
              <a:ext uri="{FF2B5EF4-FFF2-40B4-BE49-F238E27FC236}">
                <a16:creationId xmlns:a16="http://schemas.microsoft.com/office/drawing/2014/main" id="{CB7BD6BD-16C7-1345-BF93-E9C8ABD21541}"/>
              </a:ext>
            </a:extLst>
          </p:cNvPr>
          <p:cNvCxnSpPr/>
          <p:nvPr/>
        </p:nvCxnSpPr>
        <p:spPr>
          <a:xfrm>
            <a:off x="3129200" y="2096114"/>
            <a:ext cx="0" cy="343419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3AC478B-78B9-A04E-8E98-8B964A5F30CF}"/>
              </a:ext>
            </a:extLst>
          </p:cNvPr>
          <p:cNvSpPr/>
          <p:nvPr/>
        </p:nvSpPr>
        <p:spPr>
          <a:xfrm>
            <a:off x="4416796" y="3366427"/>
            <a:ext cx="923799" cy="923799"/>
          </a:xfrm>
          <a:prstGeom prst="ellipse">
            <a:avLst/>
          </a:prstGeom>
          <a:solidFill>
            <a:srgbClr val="AE0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Freeform 176">
            <a:extLst>
              <a:ext uri="{FF2B5EF4-FFF2-40B4-BE49-F238E27FC236}">
                <a16:creationId xmlns:a16="http://schemas.microsoft.com/office/drawing/2014/main" id="{12911C67-7B7A-FA47-BACE-5F33713E0431}"/>
              </a:ext>
            </a:extLst>
          </p:cNvPr>
          <p:cNvSpPr>
            <a:spLocks noEditPoints="1"/>
          </p:cNvSpPr>
          <p:nvPr/>
        </p:nvSpPr>
        <p:spPr bwMode="auto">
          <a:xfrm>
            <a:off x="4602098" y="3576925"/>
            <a:ext cx="605367" cy="575733"/>
          </a:xfrm>
          <a:custGeom>
            <a:avLst/>
            <a:gdLst>
              <a:gd name="T0" fmla="*/ 93 w 121"/>
              <a:gd name="T1" fmla="*/ 56 h 115"/>
              <a:gd name="T2" fmla="*/ 90 w 121"/>
              <a:gd name="T3" fmla="*/ 60 h 115"/>
              <a:gd name="T4" fmla="*/ 86 w 121"/>
              <a:gd name="T5" fmla="*/ 40 h 115"/>
              <a:gd name="T6" fmla="*/ 82 w 121"/>
              <a:gd name="T7" fmla="*/ 82 h 115"/>
              <a:gd name="T8" fmla="*/ 75 w 121"/>
              <a:gd name="T9" fmla="*/ 89 h 115"/>
              <a:gd name="T10" fmla="*/ 69 w 121"/>
              <a:gd name="T11" fmla="*/ 44 h 115"/>
              <a:gd name="T12" fmla="*/ 59 w 121"/>
              <a:gd name="T13" fmla="*/ 28 h 115"/>
              <a:gd name="T14" fmla="*/ 82 w 121"/>
              <a:gd name="T15" fmla="*/ 13 h 115"/>
              <a:gd name="T16" fmla="*/ 59 w 121"/>
              <a:gd name="T17" fmla="*/ 10 h 115"/>
              <a:gd name="T18" fmla="*/ 116 w 121"/>
              <a:gd name="T19" fmla="*/ 0 h 115"/>
              <a:gd name="T20" fmla="*/ 113 w 121"/>
              <a:gd name="T21" fmla="*/ 21 h 115"/>
              <a:gd name="T22" fmla="*/ 121 w 121"/>
              <a:gd name="T23" fmla="*/ 23 h 115"/>
              <a:gd name="T24" fmla="*/ 121 w 121"/>
              <a:gd name="T25" fmla="*/ 28 h 115"/>
              <a:gd name="T26" fmla="*/ 110 w 121"/>
              <a:gd name="T27" fmla="*/ 39 h 115"/>
              <a:gd name="T28" fmla="*/ 93 w 121"/>
              <a:gd name="T29" fmla="*/ 42 h 115"/>
              <a:gd name="T30" fmla="*/ 5 w 121"/>
              <a:gd name="T31" fmla="*/ 40 h 115"/>
              <a:gd name="T32" fmla="*/ 56 w 121"/>
              <a:gd name="T33" fmla="*/ 37 h 115"/>
              <a:gd name="T34" fmla="*/ 5 w 121"/>
              <a:gd name="T35" fmla="*/ 40 h 115"/>
              <a:gd name="T36" fmla="*/ 7 w 121"/>
              <a:gd name="T37" fmla="*/ 49 h 115"/>
              <a:gd name="T38" fmla="*/ 29 w 121"/>
              <a:gd name="T39" fmla="*/ 64 h 115"/>
              <a:gd name="T40" fmla="*/ 52 w 121"/>
              <a:gd name="T41" fmla="*/ 108 h 115"/>
              <a:gd name="T42" fmla="*/ 58 w 121"/>
              <a:gd name="T43" fmla="*/ 46 h 115"/>
              <a:gd name="T44" fmla="*/ 42 w 121"/>
              <a:gd name="T45" fmla="*/ 98 h 115"/>
              <a:gd name="T46" fmla="*/ 44 w 121"/>
              <a:gd name="T47" fmla="*/ 107 h 115"/>
              <a:gd name="T48" fmla="*/ 42 w 121"/>
              <a:gd name="T49" fmla="*/ 98 h 115"/>
              <a:gd name="T50" fmla="*/ 51 w 121"/>
              <a:gd name="T51" fmla="*/ 11 h 115"/>
              <a:gd name="T52" fmla="*/ 39 w 121"/>
              <a:gd name="T53" fmla="*/ 7 h 115"/>
              <a:gd name="T54" fmla="*/ 36 w 121"/>
              <a:gd name="T55" fmla="*/ 8 h 115"/>
              <a:gd name="T56" fmla="*/ 16 w 121"/>
              <a:gd name="T57" fmla="*/ 25 h 115"/>
              <a:gd name="T58" fmla="*/ 12 w 121"/>
              <a:gd name="T59" fmla="*/ 12 h 115"/>
              <a:gd name="T60" fmla="*/ 12 w 121"/>
              <a:gd name="T61" fmla="*/ 26 h 115"/>
              <a:gd name="T62" fmla="*/ 7 w 121"/>
              <a:gd name="T63" fmla="*/ 13 h 115"/>
              <a:gd name="T64" fmla="*/ 4 w 121"/>
              <a:gd name="T65" fmla="*/ 3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15">
                <a:moveTo>
                  <a:pt x="93" y="42"/>
                </a:moveTo>
                <a:cubicBezTo>
                  <a:pt x="93" y="56"/>
                  <a:pt x="93" y="56"/>
                  <a:pt x="93" y="56"/>
                </a:cubicBezTo>
                <a:cubicBezTo>
                  <a:pt x="93" y="58"/>
                  <a:pt x="92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88" y="60"/>
                  <a:pt x="86" y="58"/>
                  <a:pt x="86" y="56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2"/>
                  <a:pt x="84" y="43"/>
                  <a:pt x="82" y="44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6"/>
                  <a:pt x="79" y="89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2" y="89"/>
                  <a:pt x="69" y="86"/>
                  <a:pt x="69" y="82"/>
                </a:cubicBezTo>
                <a:cubicBezTo>
                  <a:pt x="69" y="44"/>
                  <a:pt x="69" y="44"/>
                  <a:pt x="69" y="44"/>
                </a:cubicBezTo>
                <a:cubicBezTo>
                  <a:pt x="63" y="42"/>
                  <a:pt x="59" y="36"/>
                  <a:pt x="59" y="29"/>
                </a:cubicBezTo>
                <a:cubicBezTo>
                  <a:pt x="59" y="29"/>
                  <a:pt x="59" y="28"/>
                  <a:pt x="59" y="28"/>
                </a:cubicBezTo>
                <a:cubicBezTo>
                  <a:pt x="59" y="16"/>
                  <a:pt x="59" y="16"/>
                  <a:pt x="59" y="16"/>
                </a:cubicBezTo>
                <a:cubicBezTo>
                  <a:pt x="82" y="13"/>
                  <a:pt x="82" y="13"/>
                  <a:pt x="82" y="13"/>
                </a:cubicBezTo>
                <a:cubicBezTo>
                  <a:pt x="84" y="10"/>
                  <a:pt x="84" y="10"/>
                  <a:pt x="84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6"/>
                  <a:pt x="59" y="6"/>
                  <a:pt x="59" y="6"/>
                </a:cubicBezTo>
                <a:cubicBezTo>
                  <a:pt x="116" y="0"/>
                  <a:pt x="116" y="0"/>
                  <a:pt x="116" y="0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34"/>
                  <a:pt x="116" y="39"/>
                  <a:pt x="110" y="39"/>
                </a:cubicBezTo>
                <a:cubicBezTo>
                  <a:pt x="107" y="39"/>
                  <a:pt x="105" y="38"/>
                  <a:pt x="103" y="37"/>
                </a:cubicBezTo>
                <a:cubicBezTo>
                  <a:pt x="101" y="40"/>
                  <a:pt x="97" y="42"/>
                  <a:pt x="93" y="42"/>
                </a:cubicBezTo>
                <a:cubicBezTo>
                  <a:pt x="93" y="42"/>
                  <a:pt x="93" y="42"/>
                  <a:pt x="93" y="42"/>
                </a:cubicBezTo>
                <a:close/>
                <a:moveTo>
                  <a:pt x="5" y="40"/>
                </a:moveTo>
                <a:cubicBezTo>
                  <a:pt x="54" y="30"/>
                  <a:pt x="54" y="30"/>
                  <a:pt x="54" y="30"/>
                </a:cubicBezTo>
                <a:cubicBezTo>
                  <a:pt x="56" y="37"/>
                  <a:pt x="56" y="37"/>
                  <a:pt x="56" y="37"/>
                </a:cubicBezTo>
                <a:cubicBezTo>
                  <a:pt x="6" y="47"/>
                  <a:pt x="6" y="47"/>
                  <a:pt x="6" y="47"/>
                </a:cubicBezTo>
                <a:cubicBezTo>
                  <a:pt x="5" y="40"/>
                  <a:pt x="5" y="40"/>
                  <a:pt x="5" y="40"/>
                </a:cubicBezTo>
                <a:close/>
                <a:moveTo>
                  <a:pt x="56" y="40"/>
                </a:moveTo>
                <a:cubicBezTo>
                  <a:pt x="7" y="49"/>
                  <a:pt x="7" y="49"/>
                  <a:pt x="7" y="49"/>
                </a:cubicBezTo>
                <a:cubicBezTo>
                  <a:pt x="7" y="52"/>
                  <a:pt x="7" y="54"/>
                  <a:pt x="8" y="56"/>
                </a:cubicBezTo>
                <a:cubicBezTo>
                  <a:pt x="16" y="56"/>
                  <a:pt x="23" y="59"/>
                  <a:pt x="29" y="64"/>
                </a:cubicBezTo>
                <a:cubicBezTo>
                  <a:pt x="32" y="79"/>
                  <a:pt x="28" y="104"/>
                  <a:pt x="37" y="111"/>
                </a:cubicBezTo>
                <a:cubicBezTo>
                  <a:pt x="42" y="115"/>
                  <a:pt x="49" y="114"/>
                  <a:pt x="52" y="108"/>
                </a:cubicBezTo>
                <a:cubicBezTo>
                  <a:pt x="57" y="97"/>
                  <a:pt x="44" y="76"/>
                  <a:pt x="42" y="62"/>
                </a:cubicBezTo>
                <a:cubicBezTo>
                  <a:pt x="45" y="54"/>
                  <a:pt x="51" y="49"/>
                  <a:pt x="58" y="46"/>
                </a:cubicBezTo>
                <a:cubicBezTo>
                  <a:pt x="57" y="44"/>
                  <a:pt x="57" y="42"/>
                  <a:pt x="56" y="40"/>
                </a:cubicBezTo>
                <a:close/>
                <a:moveTo>
                  <a:pt x="42" y="98"/>
                </a:moveTo>
                <a:cubicBezTo>
                  <a:pt x="45" y="98"/>
                  <a:pt x="47" y="99"/>
                  <a:pt x="48" y="102"/>
                </a:cubicBezTo>
                <a:cubicBezTo>
                  <a:pt x="48" y="104"/>
                  <a:pt x="47" y="107"/>
                  <a:pt x="44" y="107"/>
                </a:cubicBezTo>
                <a:cubicBezTo>
                  <a:pt x="42" y="108"/>
                  <a:pt x="39" y="106"/>
                  <a:pt x="39" y="104"/>
                </a:cubicBezTo>
                <a:cubicBezTo>
                  <a:pt x="38" y="101"/>
                  <a:pt x="40" y="99"/>
                  <a:pt x="42" y="98"/>
                </a:cubicBezTo>
                <a:close/>
                <a:moveTo>
                  <a:pt x="54" y="26"/>
                </a:moveTo>
                <a:cubicBezTo>
                  <a:pt x="51" y="11"/>
                  <a:pt x="51" y="11"/>
                  <a:pt x="51" y="11"/>
                </a:cubicBezTo>
                <a:cubicBezTo>
                  <a:pt x="50" y="8"/>
                  <a:pt x="46" y="6"/>
                  <a:pt x="42" y="6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13"/>
                  <a:pt x="39" y="13"/>
                  <a:pt x="39" y="13"/>
                </a:cubicBezTo>
                <a:cubicBezTo>
                  <a:pt x="36" y="8"/>
                  <a:pt x="36" y="8"/>
                  <a:pt x="36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6"/>
                  <a:pt x="16" y="26"/>
                  <a:pt x="16" y="26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13"/>
                  <a:pt x="10" y="13"/>
                  <a:pt x="10" y="13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7" y="13"/>
                  <a:pt x="7" y="13"/>
                  <a:pt x="7" y="13"/>
                </a:cubicBezTo>
                <a:cubicBezTo>
                  <a:pt x="3" y="14"/>
                  <a:pt x="0" y="18"/>
                  <a:pt x="1" y="21"/>
                </a:cubicBezTo>
                <a:cubicBezTo>
                  <a:pt x="4" y="36"/>
                  <a:pt x="4" y="36"/>
                  <a:pt x="4" y="36"/>
                </a:cubicBezTo>
                <a:lnTo>
                  <a:pt x="54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E93F3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1234FEA-3A1A-C549-8F93-69ED13AED628}"/>
              </a:ext>
            </a:extLst>
          </p:cNvPr>
          <p:cNvSpPr/>
          <p:nvPr/>
        </p:nvSpPr>
        <p:spPr>
          <a:xfrm>
            <a:off x="4413248" y="1673772"/>
            <a:ext cx="923799" cy="923799"/>
          </a:xfrm>
          <a:prstGeom prst="ellipse">
            <a:avLst/>
          </a:prstGeom>
          <a:solidFill>
            <a:srgbClr val="AE0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DD3BA80-F64D-F24D-B698-9D83AB97769C}"/>
              </a:ext>
            </a:extLst>
          </p:cNvPr>
          <p:cNvSpPr/>
          <p:nvPr/>
        </p:nvSpPr>
        <p:spPr>
          <a:xfrm>
            <a:off x="4413248" y="5043967"/>
            <a:ext cx="923799" cy="923799"/>
          </a:xfrm>
          <a:prstGeom prst="ellipse">
            <a:avLst/>
          </a:prstGeom>
          <a:solidFill>
            <a:srgbClr val="AE0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4" name="Freeform 175">
            <a:extLst>
              <a:ext uri="{FF2B5EF4-FFF2-40B4-BE49-F238E27FC236}">
                <a16:creationId xmlns:a16="http://schemas.microsoft.com/office/drawing/2014/main" id="{341B96F4-8E2D-DB4B-85EC-845341DD9D74}"/>
              </a:ext>
            </a:extLst>
          </p:cNvPr>
          <p:cNvSpPr>
            <a:spLocks noEditPoints="1"/>
          </p:cNvSpPr>
          <p:nvPr/>
        </p:nvSpPr>
        <p:spPr bwMode="auto">
          <a:xfrm>
            <a:off x="4578603" y="5170822"/>
            <a:ext cx="575733" cy="630767"/>
          </a:xfrm>
          <a:custGeom>
            <a:avLst/>
            <a:gdLst>
              <a:gd name="T0" fmla="*/ 165 w 272"/>
              <a:gd name="T1" fmla="*/ 0 h 298"/>
              <a:gd name="T2" fmla="*/ 246 w 272"/>
              <a:gd name="T3" fmla="*/ 47 h 298"/>
              <a:gd name="T4" fmla="*/ 153 w 272"/>
              <a:gd name="T5" fmla="*/ 201 h 298"/>
              <a:gd name="T6" fmla="*/ 108 w 272"/>
              <a:gd name="T7" fmla="*/ 229 h 298"/>
              <a:gd name="T8" fmla="*/ 66 w 272"/>
              <a:gd name="T9" fmla="*/ 232 h 298"/>
              <a:gd name="T10" fmla="*/ 71 w 272"/>
              <a:gd name="T11" fmla="*/ 153 h 298"/>
              <a:gd name="T12" fmla="*/ 165 w 272"/>
              <a:gd name="T13" fmla="*/ 0 h 298"/>
              <a:gd name="T14" fmla="*/ 165 w 272"/>
              <a:gd name="T15" fmla="*/ 0 h 298"/>
              <a:gd name="T16" fmla="*/ 243 w 272"/>
              <a:gd name="T17" fmla="*/ 293 h 298"/>
              <a:gd name="T18" fmla="*/ 248 w 272"/>
              <a:gd name="T19" fmla="*/ 262 h 298"/>
              <a:gd name="T20" fmla="*/ 158 w 272"/>
              <a:gd name="T21" fmla="*/ 260 h 298"/>
              <a:gd name="T22" fmla="*/ 272 w 272"/>
              <a:gd name="T23" fmla="*/ 253 h 298"/>
              <a:gd name="T24" fmla="*/ 272 w 272"/>
              <a:gd name="T25" fmla="*/ 241 h 298"/>
              <a:gd name="T26" fmla="*/ 239 w 272"/>
              <a:gd name="T27" fmla="*/ 239 h 298"/>
              <a:gd name="T28" fmla="*/ 269 w 272"/>
              <a:gd name="T29" fmla="*/ 234 h 298"/>
              <a:gd name="T30" fmla="*/ 257 w 272"/>
              <a:gd name="T31" fmla="*/ 210 h 298"/>
              <a:gd name="T32" fmla="*/ 175 w 272"/>
              <a:gd name="T33" fmla="*/ 201 h 298"/>
              <a:gd name="T34" fmla="*/ 172 w 272"/>
              <a:gd name="T35" fmla="*/ 224 h 298"/>
              <a:gd name="T36" fmla="*/ 208 w 272"/>
              <a:gd name="T37" fmla="*/ 232 h 298"/>
              <a:gd name="T38" fmla="*/ 0 w 272"/>
              <a:gd name="T39" fmla="*/ 243 h 298"/>
              <a:gd name="T40" fmla="*/ 2 w 272"/>
              <a:gd name="T41" fmla="*/ 265 h 298"/>
              <a:gd name="T42" fmla="*/ 137 w 272"/>
              <a:gd name="T43" fmla="*/ 279 h 298"/>
              <a:gd name="T44" fmla="*/ 85 w 272"/>
              <a:gd name="T45" fmla="*/ 281 h 298"/>
              <a:gd name="T46" fmla="*/ 87 w 272"/>
              <a:gd name="T47" fmla="*/ 298 h 298"/>
              <a:gd name="T48" fmla="*/ 243 w 272"/>
              <a:gd name="T49" fmla="*/ 293 h 298"/>
              <a:gd name="T50" fmla="*/ 243 w 272"/>
              <a:gd name="T51" fmla="*/ 293 h 298"/>
              <a:gd name="T52" fmla="*/ 106 w 272"/>
              <a:gd name="T53" fmla="*/ 213 h 298"/>
              <a:gd name="T54" fmla="*/ 137 w 272"/>
              <a:gd name="T55" fmla="*/ 191 h 298"/>
              <a:gd name="T56" fmla="*/ 87 w 272"/>
              <a:gd name="T57" fmla="*/ 163 h 298"/>
              <a:gd name="T58" fmla="*/ 85 w 272"/>
              <a:gd name="T59" fmla="*/ 198 h 298"/>
              <a:gd name="T60" fmla="*/ 106 w 272"/>
              <a:gd name="T61" fmla="*/ 213 h 298"/>
              <a:gd name="T62" fmla="*/ 106 w 272"/>
              <a:gd name="T63" fmla="*/ 213 h 298"/>
              <a:gd name="T64" fmla="*/ 217 w 272"/>
              <a:gd name="T65" fmla="*/ 47 h 298"/>
              <a:gd name="T66" fmla="*/ 142 w 272"/>
              <a:gd name="T67" fmla="*/ 172 h 298"/>
              <a:gd name="T68" fmla="*/ 151 w 272"/>
              <a:gd name="T69" fmla="*/ 177 h 298"/>
              <a:gd name="T70" fmla="*/ 224 w 272"/>
              <a:gd name="T71" fmla="*/ 52 h 298"/>
              <a:gd name="T72" fmla="*/ 217 w 272"/>
              <a:gd name="T73" fmla="*/ 47 h 298"/>
              <a:gd name="T74" fmla="*/ 217 w 272"/>
              <a:gd name="T75" fmla="*/ 47 h 298"/>
              <a:gd name="T76" fmla="*/ 170 w 272"/>
              <a:gd name="T77" fmla="*/ 19 h 298"/>
              <a:gd name="T78" fmla="*/ 97 w 272"/>
              <a:gd name="T79" fmla="*/ 144 h 298"/>
              <a:gd name="T80" fmla="*/ 111 w 272"/>
              <a:gd name="T81" fmla="*/ 153 h 298"/>
              <a:gd name="T82" fmla="*/ 186 w 272"/>
              <a:gd name="T83" fmla="*/ 28 h 298"/>
              <a:gd name="T84" fmla="*/ 170 w 272"/>
              <a:gd name="T85" fmla="*/ 1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2" h="298">
                <a:moveTo>
                  <a:pt x="165" y="0"/>
                </a:moveTo>
                <a:lnTo>
                  <a:pt x="246" y="47"/>
                </a:lnTo>
                <a:lnTo>
                  <a:pt x="153" y="201"/>
                </a:lnTo>
                <a:lnTo>
                  <a:pt x="108" y="229"/>
                </a:lnTo>
                <a:lnTo>
                  <a:pt x="66" y="232"/>
                </a:lnTo>
                <a:lnTo>
                  <a:pt x="71" y="153"/>
                </a:lnTo>
                <a:lnTo>
                  <a:pt x="165" y="0"/>
                </a:lnTo>
                <a:lnTo>
                  <a:pt x="165" y="0"/>
                </a:lnTo>
                <a:close/>
                <a:moveTo>
                  <a:pt x="243" y="293"/>
                </a:moveTo>
                <a:lnTo>
                  <a:pt x="248" y="262"/>
                </a:lnTo>
                <a:lnTo>
                  <a:pt x="158" y="260"/>
                </a:lnTo>
                <a:lnTo>
                  <a:pt x="272" y="253"/>
                </a:lnTo>
                <a:lnTo>
                  <a:pt x="272" y="241"/>
                </a:lnTo>
                <a:lnTo>
                  <a:pt x="239" y="239"/>
                </a:lnTo>
                <a:lnTo>
                  <a:pt x="269" y="234"/>
                </a:lnTo>
                <a:lnTo>
                  <a:pt x="257" y="210"/>
                </a:lnTo>
                <a:lnTo>
                  <a:pt x="175" y="201"/>
                </a:lnTo>
                <a:lnTo>
                  <a:pt x="172" y="224"/>
                </a:lnTo>
                <a:lnTo>
                  <a:pt x="208" y="232"/>
                </a:lnTo>
                <a:lnTo>
                  <a:pt x="0" y="243"/>
                </a:lnTo>
                <a:lnTo>
                  <a:pt x="2" y="265"/>
                </a:lnTo>
                <a:lnTo>
                  <a:pt x="137" y="279"/>
                </a:lnTo>
                <a:lnTo>
                  <a:pt x="85" y="281"/>
                </a:lnTo>
                <a:lnTo>
                  <a:pt x="87" y="298"/>
                </a:lnTo>
                <a:lnTo>
                  <a:pt x="243" y="293"/>
                </a:lnTo>
                <a:lnTo>
                  <a:pt x="243" y="293"/>
                </a:lnTo>
                <a:close/>
                <a:moveTo>
                  <a:pt x="106" y="213"/>
                </a:moveTo>
                <a:lnTo>
                  <a:pt x="137" y="191"/>
                </a:lnTo>
                <a:lnTo>
                  <a:pt x="87" y="163"/>
                </a:lnTo>
                <a:lnTo>
                  <a:pt x="85" y="198"/>
                </a:lnTo>
                <a:lnTo>
                  <a:pt x="106" y="213"/>
                </a:lnTo>
                <a:lnTo>
                  <a:pt x="106" y="213"/>
                </a:lnTo>
                <a:close/>
                <a:moveTo>
                  <a:pt x="217" y="47"/>
                </a:moveTo>
                <a:lnTo>
                  <a:pt x="142" y="172"/>
                </a:lnTo>
                <a:lnTo>
                  <a:pt x="151" y="177"/>
                </a:lnTo>
                <a:lnTo>
                  <a:pt x="224" y="52"/>
                </a:lnTo>
                <a:lnTo>
                  <a:pt x="217" y="47"/>
                </a:lnTo>
                <a:lnTo>
                  <a:pt x="217" y="47"/>
                </a:lnTo>
                <a:close/>
                <a:moveTo>
                  <a:pt x="170" y="19"/>
                </a:moveTo>
                <a:lnTo>
                  <a:pt x="97" y="144"/>
                </a:lnTo>
                <a:lnTo>
                  <a:pt x="111" y="153"/>
                </a:lnTo>
                <a:lnTo>
                  <a:pt x="186" y="28"/>
                </a:lnTo>
                <a:lnTo>
                  <a:pt x="170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E93F30"/>
              </a:solidFill>
            </a:endParaRPr>
          </a:p>
        </p:txBody>
      </p:sp>
      <p:sp>
        <p:nvSpPr>
          <p:cNvPr id="15" name="Freeform 168">
            <a:extLst>
              <a:ext uri="{FF2B5EF4-FFF2-40B4-BE49-F238E27FC236}">
                <a16:creationId xmlns:a16="http://schemas.microsoft.com/office/drawing/2014/main" id="{8110A630-6198-9848-B2EA-5E3A5960E9EA}"/>
              </a:ext>
            </a:extLst>
          </p:cNvPr>
          <p:cNvSpPr>
            <a:spLocks noEditPoints="1"/>
          </p:cNvSpPr>
          <p:nvPr/>
        </p:nvSpPr>
        <p:spPr bwMode="auto">
          <a:xfrm>
            <a:off x="4590245" y="1821506"/>
            <a:ext cx="552451" cy="615951"/>
          </a:xfrm>
          <a:custGeom>
            <a:avLst/>
            <a:gdLst>
              <a:gd name="T0" fmla="*/ 55 w 110"/>
              <a:gd name="T1" fmla="*/ 41 h 123"/>
              <a:gd name="T2" fmla="*/ 75 w 110"/>
              <a:gd name="T3" fmla="*/ 31 h 123"/>
              <a:gd name="T4" fmla="*/ 99 w 110"/>
              <a:gd name="T5" fmla="*/ 86 h 123"/>
              <a:gd name="T6" fmla="*/ 97 w 110"/>
              <a:gd name="T7" fmla="*/ 88 h 123"/>
              <a:gd name="T8" fmla="*/ 101 w 110"/>
              <a:gd name="T9" fmla="*/ 96 h 123"/>
              <a:gd name="T10" fmla="*/ 94 w 110"/>
              <a:gd name="T11" fmla="*/ 99 h 123"/>
              <a:gd name="T12" fmla="*/ 90 w 110"/>
              <a:gd name="T13" fmla="*/ 91 h 123"/>
              <a:gd name="T14" fmla="*/ 87 w 110"/>
              <a:gd name="T15" fmla="*/ 93 h 123"/>
              <a:gd name="T16" fmla="*/ 55 w 110"/>
              <a:gd name="T17" fmla="*/ 41 h 123"/>
              <a:gd name="T18" fmla="*/ 0 w 110"/>
              <a:gd name="T19" fmla="*/ 108 h 123"/>
              <a:gd name="T20" fmla="*/ 3 w 110"/>
              <a:gd name="T21" fmla="*/ 115 h 123"/>
              <a:gd name="T22" fmla="*/ 31 w 110"/>
              <a:gd name="T23" fmla="*/ 105 h 123"/>
              <a:gd name="T24" fmla="*/ 30 w 110"/>
              <a:gd name="T25" fmla="*/ 121 h 123"/>
              <a:gd name="T26" fmla="*/ 110 w 110"/>
              <a:gd name="T27" fmla="*/ 105 h 123"/>
              <a:gd name="T28" fmla="*/ 108 w 110"/>
              <a:gd name="T29" fmla="*/ 98 h 123"/>
              <a:gd name="T30" fmla="*/ 36 w 110"/>
              <a:gd name="T31" fmla="*/ 113 h 123"/>
              <a:gd name="T32" fmla="*/ 55 w 110"/>
              <a:gd name="T33" fmla="*/ 96 h 123"/>
              <a:gd name="T34" fmla="*/ 52 w 110"/>
              <a:gd name="T35" fmla="*/ 89 h 123"/>
              <a:gd name="T36" fmla="*/ 0 w 110"/>
              <a:gd name="T37" fmla="*/ 108 h 123"/>
              <a:gd name="T38" fmla="*/ 60 w 110"/>
              <a:gd name="T39" fmla="*/ 9 h 123"/>
              <a:gd name="T40" fmla="*/ 53 w 110"/>
              <a:gd name="T41" fmla="*/ 36 h 123"/>
              <a:gd name="T42" fmla="*/ 72 w 110"/>
              <a:gd name="T43" fmla="*/ 26 h 123"/>
              <a:gd name="T44" fmla="*/ 66 w 110"/>
              <a:gd name="T45" fmla="*/ 15 h 123"/>
              <a:gd name="T46" fmla="*/ 71 w 110"/>
              <a:gd name="T47" fmla="*/ 12 h 123"/>
              <a:gd name="T48" fmla="*/ 86 w 110"/>
              <a:gd name="T49" fmla="*/ 51 h 123"/>
              <a:gd name="T50" fmla="*/ 93 w 110"/>
              <a:gd name="T51" fmla="*/ 48 h 123"/>
              <a:gd name="T52" fmla="*/ 77 w 110"/>
              <a:gd name="T53" fmla="*/ 5 h 123"/>
              <a:gd name="T54" fmla="*/ 75 w 110"/>
              <a:gd name="T55" fmla="*/ 2 h 123"/>
              <a:gd name="T56" fmla="*/ 72 w 110"/>
              <a:gd name="T57" fmla="*/ 3 h 123"/>
              <a:gd name="T58" fmla="*/ 60 w 110"/>
              <a:gd name="T59" fmla="*/ 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0" h="123">
                <a:moveTo>
                  <a:pt x="55" y="41"/>
                </a:moveTo>
                <a:cubicBezTo>
                  <a:pt x="75" y="31"/>
                  <a:pt x="75" y="31"/>
                  <a:pt x="75" y="31"/>
                </a:cubicBezTo>
                <a:cubicBezTo>
                  <a:pt x="99" y="86"/>
                  <a:pt x="99" y="86"/>
                  <a:pt x="99" y="86"/>
                </a:cubicBezTo>
                <a:cubicBezTo>
                  <a:pt x="97" y="88"/>
                  <a:pt x="97" y="88"/>
                  <a:pt x="97" y="88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94" y="99"/>
                  <a:pt x="94" y="99"/>
                  <a:pt x="94" y="99"/>
                </a:cubicBezTo>
                <a:cubicBezTo>
                  <a:pt x="90" y="91"/>
                  <a:pt x="90" y="91"/>
                  <a:pt x="90" y="91"/>
                </a:cubicBezTo>
                <a:cubicBezTo>
                  <a:pt x="87" y="93"/>
                  <a:pt x="87" y="93"/>
                  <a:pt x="87" y="93"/>
                </a:cubicBezTo>
                <a:cubicBezTo>
                  <a:pt x="55" y="41"/>
                  <a:pt x="55" y="41"/>
                  <a:pt x="55" y="41"/>
                </a:cubicBezTo>
                <a:close/>
                <a:moveTo>
                  <a:pt x="0" y="108"/>
                </a:moveTo>
                <a:cubicBezTo>
                  <a:pt x="3" y="115"/>
                  <a:pt x="3" y="115"/>
                  <a:pt x="3" y="115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23" y="112"/>
                  <a:pt x="19" y="119"/>
                  <a:pt x="30" y="121"/>
                </a:cubicBezTo>
                <a:cubicBezTo>
                  <a:pt x="44" y="123"/>
                  <a:pt x="110" y="105"/>
                  <a:pt x="110" y="105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8" y="98"/>
                  <a:pt x="49" y="115"/>
                  <a:pt x="36" y="113"/>
                </a:cubicBezTo>
                <a:cubicBezTo>
                  <a:pt x="33" y="112"/>
                  <a:pt x="55" y="96"/>
                  <a:pt x="55" y="96"/>
                </a:cubicBezTo>
                <a:cubicBezTo>
                  <a:pt x="52" y="89"/>
                  <a:pt x="52" y="89"/>
                  <a:pt x="52" y="89"/>
                </a:cubicBezTo>
                <a:cubicBezTo>
                  <a:pt x="0" y="108"/>
                  <a:pt x="0" y="108"/>
                  <a:pt x="0" y="108"/>
                </a:cubicBezTo>
                <a:close/>
                <a:moveTo>
                  <a:pt x="60" y="9"/>
                </a:moveTo>
                <a:cubicBezTo>
                  <a:pt x="48" y="0"/>
                  <a:pt x="40" y="12"/>
                  <a:pt x="53" y="36"/>
                </a:cubicBezTo>
                <a:cubicBezTo>
                  <a:pt x="72" y="26"/>
                  <a:pt x="72" y="26"/>
                  <a:pt x="72" y="26"/>
                </a:cubicBezTo>
                <a:cubicBezTo>
                  <a:pt x="70" y="21"/>
                  <a:pt x="68" y="18"/>
                  <a:pt x="66" y="15"/>
                </a:cubicBezTo>
                <a:cubicBezTo>
                  <a:pt x="71" y="12"/>
                  <a:pt x="71" y="12"/>
                  <a:pt x="71" y="12"/>
                </a:cubicBezTo>
                <a:cubicBezTo>
                  <a:pt x="86" y="51"/>
                  <a:pt x="86" y="51"/>
                  <a:pt x="86" y="51"/>
                </a:cubicBezTo>
                <a:cubicBezTo>
                  <a:pt x="93" y="48"/>
                  <a:pt x="93" y="48"/>
                  <a:pt x="93" y="48"/>
                </a:cubicBezTo>
                <a:cubicBezTo>
                  <a:pt x="77" y="5"/>
                  <a:pt x="77" y="5"/>
                  <a:pt x="77" y="5"/>
                </a:cubicBezTo>
                <a:cubicBezTo>
                  <a:pt x="75" y="2"/>
                  <a:pt x="75" y="2"/>
                  <a:pt x="75" y="2"/>
                </a:cubicBezTo>
                <a:cubicBezTo>
                  <a:pt x="72" y="3"/>
                  <a:pt x="72" y="3"/>
                  <a:pt x="72" y="3"/>
                </a:cubicBezTo>
                <a:lnTo>
                  <a:pt x="6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srgbClr val="E93F30"/>
              </a:solidFill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1CE00F3-748A-D14F-8CA3-76B037169413}"/>
              </a:ext>
            </a:extLst>
          </p:cNvPr>
          <p:cNvSpPr txBox="1"/>
          <p:nvPr/>
        </p:nvSpPr>
        <p:spPr>
          <a:xfrm>
            <a:off x="5612749" y="1345541"/>
            <a:ext cx="2269730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1600" b="1" i="0" dirty="0">
                <a:solidFill>
                  <a:srgbClr val="404040"/>
                </a:solidFill>
                <a:effectLst/>
                <a:latin typeface="DeepSeek-CJK-patch"/>
              </a:rPr>
              <a:t>模型选择与超参数设定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3A6353C5-FC00-804F-93A1-0234F6955302}"/>
              </a:ext>
            </a:extLst>
          </p:cNvPr>
          <p:cNvSpPr txBox="1"/>
          <p:nvPr/>
        </p:nvSpPr>
        <p:spPr>
          <a:xfrm>
            <a:off x="6096000" y="3852126"/>
            <a:ext cx="576029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algn="l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数值特征：采用中位数填充（抗异常值）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Source Han Sans CN" panose="020B0500000000000000" pitchFamily="34" charset="-128"/>
              </a:rPr>
              <a:t>+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标准化（加速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Source Han Sans CN" panose="020B0500000000000000" pitchFamily="34" charset="-128"/>
              </a:rPr>
              <a:t>SGD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收敛）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分类特征：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Source Han Sans CN" panose="020B0500000000000000" pitchFamily="34" charset="-128"/>
              </a:rPr>
              <a:t>One-Hot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编码（低基数）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Source Han Sans CN" panose="020B0500000000000000" pitchFamily="34" charset="-128"/>
              </a:rPr>
              <a:t>+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忽略未知类别（保证测试集兼容性</a:t>
            </a:r>
            <a:r>
              <a:rPr lang="zh-CN" alt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）</a:t>
            </a: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A084FEFD-0A51-B84A-8F8F-D9F931F82836}"/>
              </a:ext>
            </a:extLst>
          </p:cNvPr>
          <p:cNvSpPr txBox="1"/>
          <p:nvPr/>
        </p:nvSpPr>
        <p:spPr>
          <a:xfrm>
            <a:off x="5612749" y="336279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1600" b="1" i="0" dirty="0">
                <a:solidFill>
                  <a:srgbClr val="404040"/>
                </a:solidFill>
                <a:effectLst/>
                <a:latin typeface="DeepSeek-CJK-patch"/>
              </a:rPr>
              <a:t>预处理管道设计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C52EDC58-44AC-B14C-99EA-0999655EFC7D}"/>
              </a:ext>
            </a:extLst>
          </p:cNvPr>
          <p:cNvSpPr txBox="1"/>
          <p:nvPr/>
        </p:nvSpPr>
        <p:spPr>
          <a:xfrm>
            <a:off x="6118719" y="5313112"/>
            <a:ext cx="5048616" cy="15289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algn="l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原始模型预测对数价格（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log_price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），需还原为实际价格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price_pred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np.exp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y_pred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*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建筑面积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同步验证对数误差（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MAE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）和原始价格误差（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 MAE/RMSE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1" name="文本框 9">
            <a:extLst>
              <a:ext uri="{FF2B5EF4-FFF2-40B4-BE49-F238E27FC236}">
                <a16:creationId xmlns:a16="http://schemas.microsoft.com/office/drawing/2014/main" id="{717E2718-4315-714A-A39A-9BA0E842000E}"/>
              </a:ext>
            </a:extLst>
          </p:cNvPr>
          <p:cNvSpPr txBox="1"/>
          <p:nvPr/>
        </p:nvSpPr>
        <p:spPr>
          <a:xfrm>
            <a:off x="5630355" y="4870572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1600" b="1" dirty="0">
                <a:solidFill>
                  <a:srgbClr val="404040"/>
                </a:solidFill>
                <a:latin typeface="DeepSeek-CJK-patch"/>
              </a:rPr>
              <a:t>价格评估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C2CFAA59-6EBF-F04E-8FA3-7C3D24F1F899}"/>
              </a:ext>
            </a:extLst>
          </p:cNvPr>
          <p:cNvSpPr txBox="1"/>
          <p:nvPr/>
        </p:nvSpPr>
        <p:spPr>
          <a:xfrm>
            <a:off x="464823" y="3362794"/>
            <a:ext cx="2356789" cy="11280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algn="ctr"/>
            <a:r>
              <a:rPr lang="zh-CN" altLang="en-US" sz="2800" b="1" i="0" dirty="0">
                <a:solidFill>
                  <a:srgbClr val="404040"/>
                </a:solidFill>
                <a:effectLst/>
                <a:latin typeface="DeepSeek-CJK-patch"/>
              </a:rPr>
              <a:t>模型优化</a:t>
            </a:r>
            <a:endParaRPr lang="en-US" altLang="zh-CN" sz="28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ctr"/>
            <a:r>
              <a:rPr lang="zh-CN" altLang="en-US" sz="2800" b="1" i="0" dirty="0">
                <a:solidFill>
                  <a:srgbClr val="404040"/>
                </a:solidFill>
                <a:effectLst/>
                <a:latin typeface="DeepSeek-CJK-patch"/>
              </a:rPr>
              <a:t>与验证策略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01DE7BC-0265-CF31-939F-1691918CC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00930"/>
              </p:ext>
            </p:extLst>
          </p:nvPr>
        </p:nvGraphicFramePr>
        <p:xfrm>
          <a:off x="6126477" y="1784017"/>
          <a:ext cx="5600700" cy="139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166285925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82627730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48030107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60039081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模型</a:t>
                      </a:r>
                      <a:endParaRPr lang="zh-CN" alt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实现方式</a:t>
                      </a:r>
                      <a:endParaRPr lang="zh-CN" alt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关键参数</a:t>
                      </a:r>
                      <a:endParaRPr lang="zh-CN" alt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适用场景</a:t>
                      </a:r>
                      <a:endParaRPr lang="zh-CN" alt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539609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OLS</a:t>
                      </a:r>
                      <a:endParaRPr 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LinearRegression</a:t>
                      </a:r>
                      <a:endParaRPr lang="en-US" sz="900" b="1" i="0" u="none" strike="noStrike" dirty="0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n_jobs</a:t>
                      </a:r>
                      <a:r>
                        <a:rPr lang="en-US" sz="900" u="none" strike="noStrike" dirty="0">
                          <a:effectLst/>
                        </a:rPr>
                        <a:t>=-1（</a:t>
                      </a:r>
                      <a:r>
                        <a:rPr lang="zh-CN" altLang="en-US" sz="900" u="none" strike="noStrike" dirty="0">
                          <a:effectLst/>
                        </a:rPr>
                        <a:t>全核并行）</a:t>
                      </a:r>
                      <a:endParaRPr lang="zh-CN" altLang="en-US" sz="900" b="1" i="0" u="none" strike="noStrike" dirty="0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基准模型</a:t>
                      </a:r>
                      <a:endParaRPr lang="zh-CN" altLang="en-US" sz="900" b="1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52065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Lasso</a:t>
                      </a:r>
                      <a:endParaRPr 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SGDRegressor(penalty='l1')</a:t>
                      </a:r>
                      <a:endParaRPr lang="en-US" sz="900" b="1" i="0" u="none" strike="noStrike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alpha=0.0001, max_iter=2000</a:t>
                      </a:r>
                      <a:endParaRPr lang="fr-FR" sz="900" b="1" i="0" u="none" strike="noStrike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高维特征选择</a:t>
                      </a:r>
                      <a:endParaRPr lang="zh-CN" alt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394397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Ridge</a:t>
                      </a:r>
                      <a:endParaRPr 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SGDRegressor(penalty='l2')</a:t>
                      </a:r>
                      <a:endParaRPr lang="en-US" sz="900" b="1" i="0" u="none" strike="noStrike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alpha=0.0001, tol=1e-3</a:t>
                      </a:r>
                      <a:endParaRPr lang="en-US" sz="900" b="1" i="0" u="none" strike="noStrike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共线性数据</a:t>
                      </a:r>
                      <a:endParaRPr lang="zh-CN" alt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488625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ElasticNet</a:t>
                      </a:r>
                      <a:endParaRPr lang="en-US" sz="900" b="1" i="0" u="none" strike="noStrike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SGDRegressor(penalty='elasticnet')</a:t>
                      </a:r>
                      <a:endParaRPr lang="en-US" sz="900" b="1" i="0" u="none" strike="noStrike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l1_ratio=0.5</a:t>
                      </a:r>
                      <a:endParaRPr lang="en-US" sz="900" b="1" i="0" u="none" strike="noStrike">
                        <a:solidFill>
                          <a:srgbClr val="40404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平衡稀疏性与稳定性</a:t>
                      </a:r>
                      <a:endParaRPr lang="zh-CN" altLang="en-US" sz="900" b="1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049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61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5BBE40-9A31-FF4A-B0D9-2240DCE0D172}"/>
              </a:ext>
            </a:extLst>
          </p:cNvPr>
          <p:cNvSpPr txBox="1"/>
          <p:nvPr/>
        </p:nvSpPr>
        <p:spPr>
          <a:xfrm>
            <a:off x="136061" y="833739"/>
            <a:ext cx="158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DeepSeek-CJK-patch"/>
              </a:rPr>
              <a:t>结果展示</a:t>
            </a: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FF656ADE-170D-A34B-B312-F5E9C46DE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652" y="5018681"/>
            <a:ext cx="382419" cy="293641"/>
          </a:xfrm>
          <a:custGeom>
            <a:avLst/>
            <a:gdLst>
              <a:gd name="T0" fmla="*/ 131975 w 619"/>
              <a:gd name="T1" fmla="*/ 79795 h 472"/>
              <a:gd name="T2" fmla="*/ 131975 w 619"/>
              <a:gd name="T3" fmla="*/ 79795 h 472"/>
              <a:gd name="T4" fmla="*/ 105437 w 619"/>
              <a:gd name="T5" fmla="*/ 79795 h 472"/>
              <a:gd name="T6" fmla="*/ 116196 w 619"/>
              <a:gd name="T7" fmla="*/ 48021 h 472"/>
              <a:gd name="T8" fmla="*/ 110816 w 619"/>
              <a:gd name="T9" fmla="*/ 42605 h 472"/>
              <a:gd name="T10" fmla="*/ 100416 w 619"/>
              <a:gd name="T11" fmla="*/ 42605 h 472"/>
              <a:gd name="T12" fmla="*/ 84278 w 619"/>
              <a:gd name="T13" fmla="*/ 85211 h 472"/>
              <a:gd name="T14" fmla="*/ 84278 w 619"/>
              <a:gd name="T15" fmla="*/ 90626 h 472"/>
              <a:gd name="T16" fmla="*/ 89657 w 619"/>
              <a:gd name="T17" fmla="*/ 95681 h 472"/>
              <a:gd name="T18" fmla="*/ 121575 w 619"/>
              <a:gd name="T19" fmla="*/ 95681 h 472"/>
              <a:gd name="T20" fmla="*/ 105437 w 619"/>
              <a:gd name="T21" fmla="*/ 127455 h 472"/>
              <a:gd name="T22" fmla="*/ 105437 w 619"/>
              <a:gd name="T23" fmla="*/ 138287 h 472"/>
              <a:gd name="T24" fmla="*/ 116196 w 619"/>
              <a:gd name="T25" fmla="*/ 133232 h 472"/>
              <a:gd name="T26" fmla="*/ 136996 w 619"/>
              <a:gd name="T27" fmla="*/ 85211 h 472"/>
              <a:gd name="T28" fmla="*/ 131975 w 619"/>
              <a:gd name="T29" fmla="*/ 79795 h 472"/>
              <a:gd name="T30" fmla="*/ 158155 w 619"/>
              <a:gd name="T31" fmla="*/ 37189 h 472"/>
              <a:gd name="T32" fmla="*/ 158155 w 619"/>
              <a:gd name="T33" fmla="*/ 37189 h 472"/>
              <a:gd name="T34" fmla="*/ 105437 w 619"/>
              <a:gd name="T35" fmla="*/ 0 h 472"/>
              <a:gd name="T36" fmla="*/ 42318 w 619"/>
              <a:gd name="T37" fmla="*/ 58492 h 472"/>
              <a:gd name="T38" fmla="*/ 0 w 619"/>
              <a:gd name="T39" fmla="*/ 116984 h 472"/>
              <a:gd name="T40" fmla="*/ 52718 w 619"/>
              <a:gd name="T41" fmla="*/ 170060 h 472"/>
              <a:gd name="T42" fmla="*/ 153134 w 619"/>
              <a:gd name="T43" fmla="*/ 170060 h 472"/>
              <a:gd name="T44" fmla="*/ 221632 w 619"/>
              <a:gd name="T45" fmla="*/ 106513 h 472"/>
              <a:gd name="T46" fmla="*/ 158155 w 619"/>
              <a:gd name="T47" fmla="*/ 37189 h 472"/>
              <a:gd name="T48" fmla="*/ 153134 w 619"/>
              <a:gd name="T49" fmla="*/ 159589 h 472"/>
              <a:gd name="T50" fmla="*/ 153134 w 619"/>
              <a:gd name="T51" fmla="*/ 159589 h 472"/>
              <a:gd name="T52" fmla="*/ 52718 w 619"/>
              <a:gd name="T53" fmla="*/ 159589 h 472"/>
              <a:gd name="T54" fmla="*/ 10400 w 619"/>
              <a:gd name="T55" fmla="*/ 116984 h 472"/>
              <a:gd name="T56" fmla="*/ 52718 w 619"/>
              <a:gd name="T57" fmla="*/ 74379 h 472"/>
              <a:gd name="T58" fmla="*/ 105437 w 619"/>
              <a:gd name="T59" fmla="*/ 15887 h 472"/>
              <a:gd name="T60" fmla="*/ 147755 w 619"/>
              <a:gd name="T61" fmla="*/ 53437 h 472"/>
              <a:gd name="T62" fmla="*/ 211232 w 619"/>
              <a:gd name="T63" fmla="*/ 101097 h 472"/>
              <a:gd name="T64" fmla="*/ 153134 w 619"/>
              <a:gd name="T65" fmla="*/ 159589 h 4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19" h="472">
                <a:moveTo>
                  <a:pt x="368" y="221"/>
                </a:moveTo>
                <a:lnTo>
                  <a:pt x="368" y="221"/>
                </a:lnTo>
                <a:cubicBezTo>
                  <a:pt x="294" y="221"/>
                  <a:pt x="294" y="221"/>
                  <a:pt x="294" y="221"/>
                </a:cubicBezTo>
                <a:cubicBezTo>
                  <a:pt x="324" y="133"/>
                  <a:pt x="324" y="133"/>
                  <a:pt x="324" y="133"/>
                </a:cubicBezTo>
                <a:cubicBezTo>
                  <a:pt x="324" y="133"/>
                  <a:pt x="324" y="118"/>
                  <a:pt x="309" y="118"/>
                </a:cubicBezTo>
                <a:cubicBezTo>
                  <a:pt x="294" y="103"/>
                  <a:pt x="294" y="118"/>
                  <a:pt x="280" y="118"/>
                </a:cubicBezTo>
                <a:cubicBezTo>
                  <a:pt x="235" y="236"/>
                  <a:pt x="235" y="236"/>
                  <a:pt x="235" y="236"/>
                </a:cubicBezTo>
                <a:lnTo>
                  <a:pt x="235" y="251"/>
                </a:lnTo>
                <a:lnTo>
                  <a:pt x="250" y="265"/>
                </a:lnTo>
                <a:cubicBezTo>
                  <a:pt x="339" y="265"/>
                  <a:pt x="339" y="265"/>
                  <a:pt x="339" y="265"/>
                </a:cubicBezTo>
                <a:cubicBezTo>
                  <a:pt x="294" y="353"/>
                  <a:pt x="294" y="353"/>
                  <a:pt x="294" y="353"/>
                </a:cubicBezTo>
                <a:cubicBezTo>
                  <a:pt x="280" y="353"/>
                  <a:pt x="294" y="369"/>
                  <a:pt x="294" y="383"/>
                </a:cubicBezTo>
                <a:cubicBezTo>
                  <a:pt x="309" y="383"/>
                  <a:pt x="324" y="383"/>
                  <a:pt x="324" y="369"/>
                </a:cubicBezTo>
                <a:cubicBezTo>
                  <a:pt x="324" y="369"/>
                  <a:pt x="382" y="251"/>
                  <a:pt x="382" y="236"/>
                </a:cubicBezTo>
                <a:cubicBezTo>
                  <a:pt x="382" y="236"/>
                  <a:pt x="382" y="221"/>
                  <a:pt x="368" y="221"/>
                </a:cubicBezTo>
                <a:close/>
                <a:moveTo>
                  <a:pt x="441" y="103"/>
                </a:moveTo>
                <a:lnTo>
                  <a:pt x="441" y="103"/>
                </a:lnTo>
                <a:cubicBezTo>
                  <a:pt x="412" y="44"/>
                  <a:pt x="353" y="0"/>
                  <a:pt x="294" y="0"/>
                </a:cubicBezTo>
                <a:cubicBezTo>
                  <a:pt x="191" y="0"/>
                  <a:pt x="118" y="74"/>
                  <a:pt x="118" y="162"/>
                </a:cubicBezTo>
                <a:cubicBezTo>
                  <a:pt x="44" y="192"/>
                  <a:pt x="0" y="251"/>
                  <a:pt x="0" y="324"/>
                </a:cubicBezTo>
                <a:cubicBezTo>
                  <a:pt x="0" y="398"/>
                  <a:pt x="59" y="471"/>
                  <a:pt x="147" y="471"/>
                </a:cubicBezTo>
                <a:lnTo>
                  <a:pt x="427" y="471"/>
                </a:lnTo>
                <a:cubicBezTo>
                  <a:pt x="530" y="471"/>
                  <a:pt x="618" y="398"/>
                  <a:pt x="618" y="295"/>
                </a:cubicBezTo>
                <a:cubicBezTo>
                  <a:pt x="618" y="192"/>
                  <a:pt x="544" y="103"/>
                  <a:pt x="441" y="103"/>
                </a:cubicBezTo>
                <a:close/>
                <a:moveTo>
                  <a:pt x="427" y="442"/>
                </a:moveTo>
                <a:lnTo>
                  <a:pt x="427" y="442"/>
                </a:lnTo>
                <a:lnTo>
                  <a:pt x="147" y="442"/>
                </a:lnTo>
                <a:cubicBezTo>
                  <a:pt x="147" y="442"/>
                  <a:pt x="29" y="427"/>
                  <a:pt x="29" y="324"/>
                </a:cubicBezTo>
                <a:cubicBezTo>
                  <a:pt x="29" y="265"/>
                  <a:pt x="88" y="206"/>
                  <a:pt x="147" y="206"/>
                </a:cubicBezTo>
                <a:cubicBezTo>
                  <a:pt x="147" y="118"/>
                  <a:pt x="206" y="44"/>
                  <a:pt x="294" y="44"/>
                </a:cubicBezTo>
                <a:cubicBezTo>
                  <a:pt x="353" y="44"/>
                  <a:pt x="397" y="89"/>
                  <a:pt x="412" y="148"/>
                </a:cubicBezTo>
                <a:cubicBezTo>
                  <a:pt x="515" y="133"/>
                  <a:pt x="574" y="221"/>
                  <a:pt x="589" y="280"/>
                </a:cubicBezTo>
                <a:cubicBezTo>
                  <a:pt x="589" y="369"/>
                  <a:pt x="500" y="442"/>
                  <a:pt x="427" y="4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Freeform 158">
            <a:extLst>
              <a:ext uri="{FF2B5EF4-FFF2-40B4-BE49-F238E27FC236}">
                <a16:creationId xmlns:a16="http://schemas.microsoft.com/office/drawing/2014/main" id="{6D23C167-782E-6742-9CBB-7E4D0ED0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496" y="5015525"/>
            <a:ext cx="400628" cy="366485"/>
          </a:xfrm>
          <a:custGeom>
            <a:avLst/>
            <a:gdLst>
              <a:gd name="T0" fmla="*/ 184545 w 649"/>
              <a:gd name="T1" fmla="*/ 26677 h 590"/>
              <a:gd name="T2" fmla="*/ 184545 w 649"/>
              <a:gd name="T3" fmla="*/ 26677 h 590"/>
              <a:gd name="T4" fmla="*/ 158386 w 649"/>
              <a:gd name="T5" fmla="*/ 0 h 590"/>
              <a:gd name="T6" fmla="*/ 73818 w 649"/>
              <a:gd name="T7" fmla="*/ 0 h 590"/>
              <a:gd name="T8" fmla="*/ 47659 w 649"/>
              <a:gd name="T9" fmla="*/ 26677 h 590"/>
              <a:gd name="T10" fmla="*/ 5375 w 649"/>
              <a:gd name="T11" fmla="*/ 58402 h 590"/>
              <a:gd name="T12" fmla="*/ 47659 w 649"/>
              <a:gd name="T13" fmla="*/ 100941 h 590"/>
              <a:gd name="T14" fmla="*/ 52676 w 649"/>
              <a:gd name="T15" fmla="*/ 100941 h 590"/>
              <a:gd name="T16" fmla="*/ 110727 w 649"/>
              <a:gd name="T17" fmla="*/ 153935 h 590"/>
              <a:gd name="T18" fmla="*/ 110727 w 649"/>
              <a:gd name="T19" fmla="*/ 196474 h 590"/>
              <a:gd name="T20" fmla="*/ 89585 w 649"/>
              <a:gd name="T21" fmla="*/ 196474 h 590"/>
              <a:gd name="T22" fmla="*/ 79193 w 649"/>
              <a:gd name="T23" fmla="*/ 206929 h 590"/>
              <a:gd name="T24" fmla="*/ 89585 w 649"/>
              <a:gd name="T25" fmla="*/ 212336 h 590"/>
              <a:gd name="T26" fmla="*/ 142261 w 649"/>
              <a:gd name="T27" fmla="*/ 212336 h 590"/>
              <a:gd name="T28" fmla="*/ 153011 w 649"/>
              <a:gd name="T29" fmla="*/ 206929 h 590"/>
              <a:gd name="T30" fmla="*/ 142261 w 649"/>
              <a:gd name="T31" fmla="*/ 196474 h 590"/>
              <a:gd name="T32" fmla="*/ 121477 w 649"/>
              <a:gd name="T33" fmla="*/ 196474 h 590"/>
              <a:gd name="T34" fmla="*/ 121477 w 649"/>
              <a:gd name="T35" fmla="*/ 153935 h 590"/>
              <a:gd name="T36" fmla="*/ 179528 w 649"/>
              <a:gd name="T37" fmla="*/ 100941 h 590"/>
              <a:gd name="T38" fmla="*/ 184545 w 649"/>
              <a:gd name="T39" fmla="*/ 100941 h 590"/>
              <a:gd name="T40" fmla="*/ 226829 w 649"/>
              <a:gd name="T41" fmla="*/ 58402 h 590"/>
              <a:gd name="T42" fmla="*/ 184545 w 649"/>
              <a:gd name="T43" fmla="*/ 26677 h 590"/>
              <a:gd name="T44" fmla="*/ 47659 w 649"/>
              <a:gd name="T45" fmla="*/ 85079 h 590"/>
              <a:gd name="T46" fmla="*/ 47659 w 649"/>
              <a:gd name="T47" fmla="*/ 85079 h 590"/>
              <a:gd name="T48" fmla="*/ 15767 w 649"/>
              <a:gd name="T49" fmla="*/ 58402 h 590"/>
              <a:gd name="T50" fmla="*/ 47659 w 649"/>
              <a:gd name="T51" fmla="*/ 42539 h 590"/>
              <a:gd name="T52" fmla="*/ 47659 w 649"/>
              <a:gd name="T53" fmla="*/ 85079 h 590"/>
              <a:gd name="T54" fmla="*/ 174153 w 649"/>
              <a:gd name="T55" fmla="*/ 68856 h 590"/>
              <a:gd name="T56" fmla="*/ 174153 w 649"/>
              <a:gd name="T57" fmla="*/ 68856 h 590"/>
              <a:gd name="T58" fmla="*/ 116102 w 649"/>
              <a:gd name="T59" fmla="*/ 143480 h 590"/>
              <a:gd name="T60" fmla="*/ 58051 w 649"/>
              <a:gd name="T61" fmla="*/ 68856 h 590"/>
              <a:gd name="T62" fmla="*/ 58051 w 649"/>
              <a:gd name="T63" fmla="*/ 26677 h 590"/>
              <a:gd name="T64" fmla="*/ 73818 w 649"/>
              <a:gd name="T65" fmla="*/ 15862 h 590"/>
              <a:gd name="T66" fmla="*/ 158386 w 649"/>
              <a:gd name="T67" fmla="*/ 15862 h 590"/>
              <a:gd name="T68" fmla="*/ 174153 w 649"/>
              <a:gd name="T69" fmla="*/ 26677 h 590"/>
              <a:gd name="T70" fmla="*/ 174153 w 649"/>
              <a:gd name="T71" fmla="*/ 68856 h 590"/>
              <a:gd name="T72" fmla="*/ 184545 w 649"/>
              <a:gd name="T73" fmla="*/ 85079 h 590"/>
              <a:gd name="T74" fmla="*/ 184545 w 649"/>
              <a:gd name="T75" fmla="*/ 85079 h 590"/>
              <a:gd name="T76" fmla="*/ 184545 w 649"/>
              <a:gd name="T77" fmla="*/ 42539 h 590"/>
              <a:gd name="T78" fmla="*/ 216437 w 649"/>
              <a:gd name="T79" fmla="*/ 58402 h 590"/>
              <a:gd name="T80" fmla="*/ 184545 w 649"/>
              <a:gd name="T81" fmla="*/ 85079 h 5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EE3E571B-E7AD-384C-B2CD-74288E27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59" y="4997580"/>
            <a:ext cx="393798" cy="382416"/>
          </a:xfrm>
          <a:custGeom>
            <a:avLst/>
            <a:gdLst>
              <a:gd name="T0" fmla="*/ 63820 w 634"/>
              <a:gd name="T1" fmla="*/ 68484 h 619"/>
              <a:gd name="T2" fmla="*/ 63820 w 634"/>
              <a:gd name="T3" fmla="*/ 68484 h 619"/>
              <a:gd name="T4" fmla="*/ 58411 w 634"/>
              <a:gd name="T5" fmla="*/ 73504 h 619"/>
              <a:gd name="T6" fmla="*/ 58411 w 634"/>
              <a:gd name="T7" fmla="*/ 147724 h 619"/>
              <a:gd name="T8" fmla="*/ 63820 w 634"/>
              <a:gd name="T9" fmla="*/ 152744 h 619"/>
              <a:gd name="T10" fmla="*/ 74637 w 634"/>
              <a:gd name="T11" fmla="*/ 147724 h 619"/>
              <a:gd name="T12" fmla="*/ 74637 w 634"/>
              <a:gd name="T13" fmla="*/ 73504 h 619"/>
              <a:gd name="T14" fmla="*/ 63820 w 634"/>
              <a:gd name="T15" fmla="*/ 68484 h 619"/>
              <a:gd name="T16" fmla="*/ 122231 w 634"/>
              <a:gd name="T17" fmla="*/ 89639 h 619"/>
              <a:gd name="T18" fmla="*/ 122231 w 634"/>
              <a:gd name="T19" fmla="*/ 89639 h 619"/>
              <a:gd name="T20" fmla="*/ 116822 w 634"/>
              <a:gd name="T21" fmla="*/ 94658 h 619"/>
              <a:gd name="T22" fmla="*/ 116822 w 634"/>
              <a:gd name="T23" fmla="*/ 136968 h 619"/>
              <a:gd name="T24" fmla="*/ 122231 w 634"/>
              <a:gd name="T25" fmla="*/ 147724 h 619"/>
              <a:gd name="T26" fmla="*/ 127639 w 634"/>
              <a:gd name="T27" fmla="*/ 136968 h 619"/>
              <a:gd name="T28" fmla="*/ 127639 w 634"/>
              <a:gd name="T29" fmla="*/ 94658 h 619"/>
              <a:gd name="T30" fmla="*/ 122231 w 634"/>
              <a:gd name="T31" fmla="*/ 89639 h 619"/>
              <a:gd name="T32" fmla="*/ 169825 w 634"/>
              <a:gd name="T33" fmla="*/ 0 h 619"/>
              <a:gd name="T34" fmla="*/ 169825 w 634"/>
              <a:gd name="T35" fmla="*/ 0 h 619"/>
              <a:gd name="T36" fmla="*/ 116822 w 634"/>
              <a:gd name="T37" fmla="*/ 41951 h 619"/>
              <a:gd name="T38" fmla="*/ 58411 w 634"/>
              <a:gd name="T39" fmla="*/ 20796 h 619"/>
              <a:gd name="T40" fmla="*/ 0 w 634"/>
              <a:gd name="T41" fmla="*/ 52707 h 619"/>
              <a:gd name="T42" fmla="*/ 0 w 634"/>
              <a:gd name="T43" fmla="*/ 221586 h 619"/>
              <a:gd name="T44" fmla="*/ 58411 w 634"/>
              <a:gd name="T45" fmla="*/ 190034 h 619"/>
              <a:gd name="T46" fmla="*/ 116822 w 634"/>
              <a:gd name="T47" fmla="*/ 210830 h 619"/>
              <a:gd name="T48" fmla="*/ 169825 w 634"/>
              <a:gd name="T49" fmla="*/ 168879 h 619"/>
              <a:gd name="T50" fmla="*/ 228236 w 634"/>
              <a:gd name="T51" fmla="*/ 210830 h 619"/>
              <a:gd name="T52" fmla="*/ 228236 w 634"/>
              <a:gd name="T53" fmla="*/ 41951 h 619"/>
              <a:gd name="T54" fmla="*/ 169825 w 634"/>
              <a:gd name="T55" fmla="*/ 0 h 619"/>
              <a:gd name="T56" fmla="*/ 212372 w 634"/>
              <a:gd name="T57" fmla="*/ 184655 h 619"/>
              <a:gd name="T58" fmla="*/ 212372 w 634"/>
              <a:gd name="T59" fmla="*/ 184655 h 619"/>
              <a:gd name="T60" fmla="*/ 169825 w 634"/>
              <a:gd name="T61" fmla="*/ 152744 h 619"/>
              <a:gd name="T62" fmla="*/ 116822 w 634"/>
              <a:gd name="T63" fmla="*/ 195053 h 619"/>
              <a:gd name="T64" fmla="*/ 58411 w 634"/>
              <a:gd name="T65" fmla="*/ 173899 h 619"/>
              <a:gd name="T66" fmla="*/ 15865 w 634"/>
              <a:gd name="T67" fmla="*/ 200432 h 619"/>
              <a:gd name="T68" fmla="*/ 15865 w 634"/>
              <a:gd name="T69" fmla="*/ 58086 h 619"/>
              <a:gd name="T70" fmla="*/ 58411 w 634"/>
              <a:gd name="T71" fmla="*/ 31553 h 619"/>
              <a:gd name="T72" fmla="*/ 116822 w 634"/>
              <a:gd name="T73" fmla="*/ 52707 h 619"/>
              <a:gd name="T74" fmla="*/ 169825 w 634"/>
              <a:gd name="T75" fmla="*/ 10398 h 619"/>
              <a:gd name="T76" fmla="*/ 212372 w 634"/>
              <a:gd name="T77" fmla="*/ 41951 h 619"/>
              <a:gd name="T78" fmla="*/ 212372 w 634"/>
              <a:gd name="T79" fmla="*/ 184655 h 619"/>
              <a:gd name="T80" fmla="*/ 169825 w 634"/>
              <a:gd name="T81" fmla="*/ 115813 h 619"/>
              <a:gd name="T82" fmla="*/ 169825 w 634"/>
              <a:gd name="T83" fmla="*/ 115813 h 619"/>
              <a:gd name="T84" fmla="*/ 180642 w 634"/>
              <a:gd name="T85" fmla="*/ 126570 h 619"/>
              <a:gd name="T86" fmla="*/ 186051 w 634"/>
              <a:gd name="T87" fmla="*/ 115813 h 619"/>
              <a:gd name="T88" fmla="*/ 186051 w 634"/>
              <a:gd name="T89" fmla="*/ 63106 h 619"/>
              <a:gd name="T90" fmla="*/ 180642 w 634"/>
              <a:gd name="T91" fmla="*/ 52707 h 619"/>
              <a:gd name="T92" fmla="*/ 169825 w 634"/>
              <a:gd name="T93" fmla="*/ 63106 h 619"/>
              <a:gd name="T94" fmla="*/ 169825 w 634"/>
              <a:gd name="T95" fmla="*/ 115813 h 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34" h="619">
                <a:moveTo>
                  <a:pt x="177" y="191"/>
                </a:moveTo>
                <a:lnTo>
                  <a:pt x="177" y="191"/>
                </a:lnTo>
                <a:lnTo>
                  <a:pt x="162" y="205"/>
                </a:lnTo>
                <a:cubicBezTo>
                  <a:pt x="162" y="412"/>
                  <a:pt x="162" y="412"/>
                  <a:pt x="162" y="412"/>
                </a:cubicBezTo>
                <a:lnTo>
                  <a:pt x="177" y="426"/>
                </a:lnTo>
                <a:cubicBezTo>
                  <a:pt x="192" y="426"/>
                  <a:pt x="207" y="412"/>
                  <a:pt x="207" y="412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05"/>
                  <a:pt x="192" y="191"/>
                  <a:pt x="177" y="191"/>
                </a:cubicBezTo>
                <a:close/>
                <a:moveTo>
                  <a:pt x="339" y="250"/>
                </a:moveTo>
                <a:lnTo>
                  <a:pt x="339" y="250"/>
                </a:lnTo>
                <a:cubicBezTo>
                  <a:pt x="324" y="250"/>
                  <a:pt x="324" y="264"/>
                  <a:pt x="324" y="264"/>
                </a:cubicBezTo>
                <a:cubicBezTo>
                  <a:pt x="324" y="382"/>
                  <a:pt x="324" y="382"/>
                  <a:pt x="324" y="382"/>
                </a:cubicBezTo>
                <a:cubicBezTo>
                  <a:pt x="324" y="397"/>
                  <a:pt x="324" y="412"/>
                  <a:pt x="339" y="412"/>
                </a:cubicBezTo>
                <a:cubicBezTo>
                  <a:pt x="354" y="412"/>
                  <a:pt x="354" y="397"/>
                  <a:pt x="354" y="382"/>
                </a:cubicBezTo>
                <a:cubicBezTo>
                  <a:pt x="354" y="264"/>
                  <a:pt x="354" y="264"/>
                  <a:pt x="354" y="264"/>
                </a:cubicBezTo>
                <a:cubicBezTo>
                  <a:pt x="354" y="264"/>
                  <a:pt x="354" y="250"/>
                  <a:pt x="339" y="250"/>
                </a:cubicBezTo>
                <a:close/>
                <a:moveTo>
                  <a:pt x="471" y="0"/>
                </a:moveTo>
                <a:lnTo>
                  <a:pt x="471" y="0"/>
                </a:lnTo>
                <a:cubicBezTo>
                  <a:pt x="324" y="117"/>
                  <a:pt x="324" y="117"/>
                  <a:pt x="324" y="117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618"/>
                  <a:pt x="0" y="618"/>
                  <a:pt x="0" y="618"/>
                </a:cubicBezTo>
                <a:cubicBezTo>
                  <a:pt x="162" y="530"/>
                  <a:pt x="162" y="530"/>
                  <a:pt x="162" y="530"/>
                </a:cubicBezTo>
                <a:cubicBezTo>
                  <a:pt x="324" y="588"/>
                  <a:pt x="324" y="588"/>
                  <a:pt x="324" y="588"/>
                </a:cubicBezTo>
                <a:cubicBezTo>
                  <a:pt x="471" y="471"/>
                  <a:pt x="471" y="471"/>
                  <a:pt x="471" y="471"/>
                </a:cubicBezTo>
                <a:cubicBezTo>
                  <a:pt x="633" y="588"/>
                  <a:pt x="633" y="588"/>
                  <a:pt x="633" y="588"/>
                </a:cubicBezTo>
                <a:cubicBezTo>
                  <a:pt x="633" y="117"/>
                  <a:pt x="633" y="117"/>
                  <a:pt x="633" y="117"/>
                </a:cubicBezTo>
                <a:lnTo>
                  <a:pt x="471" y="0"/>
                </a:lnTo>
                <a:close/>
                <a:moveTo>
                  <a:pt x="589" y="515"/>
                </a:moveTo>
                <a:lnTo>
                  <a:pt x="589" y="515"/>
                </a:lnTo>
                <a:cubicBezTo>
                  <a:pt x="471" y="426"/>
                  <a:pt x="471" y="426"/>
                  <a:pt x="471" y="426"/>
                </a:cubicBezTo>
                <a:cubicBezTo>
                  <a:pt x="324" y="544"/>
                  <a:pt x="324" y="544"/>
                  <a:pt x="324" y="544"/>
                </a:cubicBezTo>
                <a:cubicBezTo>
                  <a:pt x="162" y="485"/>
                  <a:pt x="162" y="485"/>
                  <a:pt x="162" y="485"/>
                </a:cubicBezTo>
                <a:cubicBezTo>
                  <a:pt x="44" y="559"/>
                  <a:pt x="44" y="559"/>
                  <a:pt x="44" y="559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324" y="147"/>
                  <a:pt x="324" y="147"/>
                  <a:pt x="324" y="147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589" y="117"/>
                  <a:pt x="589" y="117"/>
                  <a:pt x="589" y="117"/>
                </a:cubicBezTo>
                <a:lnTo>
                  <a:pt x="589" y="515"/>
                </a:lnTo>
                <a:close/>
                <a:moveTo>
                  <a:pt x="471" y="323"/>
                </a:moveTo>
                <a:lnTo>
                  <a:pt x="471" y="323"/>
                </a:lnTo>
                <a:cubicBezTo>
                  <a:pt x="471" y="338"/>
                  <a:pt x="486" y="353"/>
                  <a:pt x="501" y="353"/>
                </a:cubicBezTo>
                <a:cubicBezTo>
                  <a:pt x="501" y="353"/>
                  <a:pt x="516" y="338"/>
                  <a:pt x="516" y="323"/>
                </a:cubicBezTo>
                <a:cubicBezTo>
                  <a:pt x="516" y="176"/>
                  <a:pt x="516" y="176"/>
                  <a:pt x="516" y="176"/>
                </a:cubicBezTo>
                <a:cubicBezTo>
                  <a:pt x="516" y="162"/>
                  <a:pt x="501" y="147"/>
                  <a:pt x="501" y="147"/>
                </a:cubicBezTo>
                <a:cubicBezTo>
                  <a:pt x="486" y="147"/>
                  <a:pt x="471" y="162"/>
                  <a:pt x="471" y="176"/>
                </a:cubicBezTo>
                <a:lnTo>
                  <a:pt x="471" y="3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D6D17B-CFE5-124F-A3D6-E2E23B3A3F61}"/>
              </a:ext>
            </a:extLst>
          </p:cNvPr>
          <p:cNvSpPr txBox="1"/>
          <p:nvPr/>
        </p:nvSpPr>
        <p:spPr>
          <a:xfrm>
            <a:off x="2461679" y="4445363"/>
            <a:ext cx="796436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404040"/>
                </a:solidFill>
                <a:latin typeface="DeepSeek-CJK-patch"/>
              </a:rPr>
              <a:t>OLS</a:t>
            </a:r>
            <a:r>
              <a:rPr lang="zh-CN" altLang="en-US" sz="1600" b="1" dirty="0">
                <a:solidFill>
                  <a:srgbClr val="404040"/>
                </a:solidFill>
                <a:latin typeface="DeepSeek-CJK-patch"/>
              </a:rPr>
              <a:t>表现最优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：在交叉验证和测试集上均稳定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/>
            <a:endParaRPr lang="zh-CN" altLang="en-US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</a:pPr>
            <a:r>
              <a:rPr lang="zh-CN" altLang="en-US" sz="1600" b="1" i="0" dirty="0">
                <a:solidFill>
                  <a:srgbClr val="404040"/>
                </a:solidFill>
                <a:effectLst/>
                <a:latin typeface="DeepSeek-CJK-patch"/>
              </a:rPr>
              <a:t>正则化模型表现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：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Lasso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因过度稀疏化导致性能下降（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DeepSeek-CJK-patch"/>
              </a:rPr>
              <a:t>Price MAE↑51%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）</a:t>
            </a:r>
            <a:endParaRPr lang="en-US" altLang="zh-CN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</a:pPr>
            <a:endParaRPr lang="zh-CN" altLang="en-US" sz="1600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B2F69B8-1D63-2B2D-95AC-7460A8C5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94" y="1595369"/>
            <a:ext cx="8906551" cy="21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446</Words>
  <Application>Microsoft Office PowerPoint</Application>
  <PresentationFormat>宽屏</PresentationFormat>
  <Paragraphs>73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DeepSeek-CJK-patch</vt:lpstr>
      <vt:lpstr>Source Han Sans CN</vt:lpstr>
      <vt:lpstr>等线</vt:lpstr>
      <vt:lpstr>等线</vt:lpstr>
      <vt:lpstr>微软雅黑</vt:lpstr>
      <vt:lpstr>Arial</vt:lpstr>
      <vt:lpstr>Arial Black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成林 王</cp:lastModifiedBy>
  <cp:revision>671</cp:revision>
  <dcterms:created xsi:type="dcterms:W3CDTF">2018-06-17T04:53:58Z</dcterms:created>
  <dcterms:modified xsi:type="dcterms:W3CDTF">2025-04-03T09:52:16Z</dcterms:modified>
</cp:coreProperties>
</file>