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02" r:id="rId3"/>
    <p:sldId id="750" r:id="rId4"/>
    <p:sldId id="303" r:id="rId6"/>
    <p:sldId id="741" r:id="rId7"/>
    <p:sldId id="749" r:id="rId8"/>
    <p:sldId id="746" r:id="rId9"/>
    <p:sldId id="747" r:id="rId10"/>
    <p:sldId id="73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" initials="K" lastIdx="4" clrIdx="0"/>
  <p:cmAuthor id="2" name="王 成慧" initials="王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AE0B2A"/>
    <a:srgbClr val="FCE4E4"/>
    <a:srgbClr val="FA9093"/>
    <a:srgbClr val="CD8385"/>
    <a:srgbClr val="C9CACA"/>
    <a:srgbClr val="D20A10"/>
    <a:srgbClr val="4C5663"/>
    <a:srgbClr val="D0DAEA"/>
    <a:srgbClr val="FFC0C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030"/>
  </p:normalViewPr>
  <p:slideViewPr>
    <p:cSldViewPr snapToGrid="0" snapToObjects="1">
      <p:cViewPr>
        <p:scale>
          <a:sx n="75" d="100"/>
          <a:sy n="75" d="100"/>
        </p:scale>
        <p:origin x="32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7683E-1F67-E846-A1F9-DBF9692EF04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00BEA-B70B-AA4B-B2BF-C3FCA3CEC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0"/>
          </p:nvPr>
        </p:nvSpPr>
        <p:spPr/>
        <p:txBody>
          <a:bodyPr/>
          <a:lstStyle/>
          <a:p>
            <a:fld id="{E728C47C-6AF0-4DCB-8C65-B2C2C1BE06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00BEA-B70B-AA4B-B2BF-C3FCA3CEC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00BEA-B70B-AA4B-B2BF-C3FCA3CEC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00BEA-B70B-AA4B-B2BF-C3FCA3CEC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00BEA-B70B-AA4B-B2BF-C3FCA3CEC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00BEA-B70B-AA4B-B2BF-C3FCA3CECD9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microsoft.com/office/2007/relationships/hdphoto" Target="../media/image6.wdp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tags" Target="../tags/tag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0" Type="http://schemas.openxmlformats.org/officeDocument/2006/relationships/vmlDrawing" Target="../drawings/vmlDrawing1.v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226302"/>
            <a:ext cx="9144000" cy="548857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AE0B2A"/>
              </a:buClr>
              <a:buSzPct val="80000"/>
              <a:buFont typeface="Wingdings" panose="05000000000000000000" pitchFamily="2" charset="2"/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AE0B2A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en-US" dirty="0"/>
              <a:t>modified by Chen Tian</a:t>
            </a:r>
            <a:r>
              <a:rPr kumimoji="1" lang="en-US" altLang="zh-CN" dirty="0"/>
              <a:t>, originated in OfficePLUS</a:t>
            </a:r>
            <a:endParaRPr kumimoji="1"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560200" y="29480"/>
            <a:ext cx="11071602" cy="3270816"/>
            <a:chOff x="455162" y="29480"/>
            <a:chExt cx="8995677" cy="3270816"/>
          </a:xfrm>
        </p:grpSpPr>
        <p:sp>
          <p:nvSpPr>
            <p:cNvPr id="9" name="矩形 8"/>
            <p:cNvSpPr/>
            <p:nvPr userDrawn="1"/>
          </p:nvSpPr>
          <p:spPr>
            <a:xfrm>
              <a:off x="455162" y="549010"/>
              <a:ext cx="8995677" cy="2231757"/>
            </a:xfrm>
            <a:prstGeom prst="rect">
              <a:avLst/>
            </a:prstGeom>
            <a:solidFill>
              <a:srgbClr val="AE172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5" tIns="60957" rIns="121915" bIns="60957"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3317592" y="29480"/>
              <a:ext cx="3270816" cy="3270816"/>
              <a:chOff x="3281363" y="29480"/>
              <a:chExt cx="3270816" cy="3270816"/>
            </a:xfrm>
          </p:grpSpPr>
          <p:sp>
            <p:nvSpPr>
              <p:cNvPr id="10" name="椭圆 9"/>
              <p:cNvSpPr/>
              <p:nvPr userDrawn="1"/>
            </p:nvSpPr>
            <p:spPr>
              <a:xfrm>
                <a:off x="3281363" y="29480"/>
                <a:ext cx="3270816" cy="327081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1000" sy="1000" algn="t" rotWithShape="0">
                  <a:prstClr val="black">
                    <a:alpha val="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121915" tIns="60957" rIns="121915" bIns="60957" rtlCol="0" anchor="ctr"/>
              <a:lstStyle/>
              <a:p>
                <a:pPr algn="ctr" defTabSz="609600"/>
                <a:endParaRPr kumimoji="1" lang="zh-CN" altLang="en-US" sz="240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pic>
            <p:nvPicPr>
              <p:cNvPr id="12" name="图片 11"/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915" y="307032"/>
                <a:ext cx="2715712" cy="2715712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14400" y="3151012"/>
            <a:ext cx="10363200" cy="1852444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形状 5"/>
          <p:cNvSpPr/>
          <p:nvPr userDrawn="1"/>
        </p:nvSpPr>
        <p:spPr>
          <a:xfrm>
            <a:off x="0" y="5462340"/>
            <a:ext cx="12192000" cy="1395661"/>
          </a:xfrm>
          <a:custGeom>
            <a:avLst/>
            <a:gdLst>
              <a:gd name="connsiteX0" fmla="*/ 0 w 9235834"/>
              <a:gd name="connsiteY0" fmla="*/ 1291123 h 1731994"/>
              <a:gd name="connsiteX1" fmla="*/ 2036082 w 9235834"/>
              <a:gd name="connsiteY1" fmla="*/ 1007706 h 1731994"/>
              <a:gd name="connsiteX2" fmla="*/ 3788791 w 9235834"/>
              <a:gd name="connsiteY2" fmla="*/ 1301620 h 1731994"/>
              <a:gd name="connsiteX3" fmla="*/ 5226642 w 9235834"/>
              <a:gd name="connsiteY3" fmla="*/ 682301 h 1731994"/>
              <a:gd name="connsiteX4" fmla="*/ 6339141 w 9235834"/>
              <a:gd name="connsiteY4" fmla="*/ 1249135 h 1731994"/>
              <a:gd name="connsiteX5" fmla="*/ 7902935 w 9235834"/>
              <a:gd name="connsiteY5" fmla="*/ 0 h 1731994"/>
              <a:gd name="connsiteX6" fmla="*/ 9235834 w 9235834"/>
              <a:gd name="connsiteY6" fmla="*/ 1249135 h 1731994"/>
              <a:gd name="connsiteX7" fmla="*/ 9235834 w 9235834"/>
              <a:gd name="connsiteY7" fmla="*/ 1731994 h 1731994"/>
              <a:gd name="connsiteX8" fmla="*/ 0 w 9235834"/>
              <a:gd name="connsiteY8" fmla="*/ 1731994 h 1731994"/>
              <a:gd name="connsiteX9" fmla="*/ 0 w 9235834"/>
              <a:gd name="connsiteY9" fmla="*/ 1291123 h 1731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35834" h="1731994">
                <a:moveTo>
                  <a:pt x="0" y="1291123"/>
                </a:moveTo>
                <a:lnTo>
                  <a:pt x="2036082" y="1007706"/>
                </a:lnTo>
                <a:lnTo>
                  <a:pt x="3788791" y="1301620"/>
                </a:lnTo>
                <a:lnTo>
                  <a:pt x="5226642" y="682301"/>
                </a:lnTo>
                <a:lnTo>
                  <a:pt x="6339141" y="1249135"/>
                </a:lnTo>
                <a:lnTo>
                  <a:pt x="7902935" y="0"/>
                </a:lnTo>
                <a:lnTo>
                  <a:pt x="9235834" y="1249135"/>
                </a:lnTo>
                <a:lnTo>
                  <a:pt x="9235834" y="1731994"/>
                </a:lnTo>
                <a:lnTo>
                  <a:pt x="0" y="1731994"/>
                </a:lnTo>
                <a:lnTo>
                  <a:pt x="0" y="129112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9043" tIns="49521" rIns="99043" bIns="49521" rtlCol="0" anchor="ctr"/>
          <a:lstStyle/>
          <a:p>
            <a:pPr marL="0" marR="0" lvl="0" indent="0" algn="ctr" defTabSz="74295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9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64822" y="312498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11221829" y="342902"/>
            <a:ext cx="970170" cy="556260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/>
            <a:endParaRPr lang="zh-CN" altLang="en-US" sz="15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" y="342902"/>
            <a:ext cx="213360" cy="556260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4" tIns="37147" rIns="74294" bIns="37147" rtlCol="0" anchor="ctr"/>
          <a:lstStyle/>
          <a:p>
            <a:pPr algn="ctr" defTabSz="742950"/>
            <a:endParaRPr lang="zh-CN" altLang="en-US" sz="1515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57203" y="899162"/>
            <a:ext cx="10523218" cy="0"/>
          </a:xfrm>
          <a:prstGeom prst="line">
            <a:avLst/>
          </a:prstGeom>
          <a:ln w="28575">
            <a:solidFill>
              <a:srgbClr val="AE0B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致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560198" y="435737"/>
            <a:ext cx="11071602" cy="5416540"/>
          </a:xfrm>
          <a:prstGeom prst="rect">
            <a:avLst/>
          </a:prstGeom>
          <a:solidFill>
            <a:srgbClr val="AE0B2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5" tIns="60957" rIns="121915" bIns="60957" rtlCol="0" anchor="ctr"/>
          <a:lstStyle/>
          <a:p>
            <a:pPr algn="ctr" defTabSz="609600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15" name="文本占位符 2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60033" y="820405"/>
            <a:ext cx="2871930" cy="1505278"/>
          </a:xfrm>
          <a:prstGeom prst="rect">
            <a:avLst/>
          </a:prstGeom>
          <a:noFill/>
        </p:spPr>
        <p:txBody>
          <a:bodyPr wrap="none" lIns="121915" tIns="60957" rIns="121915" bIns="60957" rtlCol="0" anchor="ctr">
            <a:spAutoFit/>
          </a:bodyPr>
          <a:lstStyle>
            <a:lvl1pPr marL="457200" indent="-457200" algn="ctr">
              <a:buNone/>
              <a:defRPr lang="zh-CN" altLang="en-US" sz="8000" b="1" dirty="0">
                <a:solidFill>
                  <a:schemeClr val="bg1"/>
                </a:solidFill>
                <a:cs typeface="+mn-ea"/>
              </a:defRPr>
            </a:lvl1pPr>
          </a:lstStyle>
          <a:p>
            <a:pPr marL="0" lvl="0" indent="0" algn="ctr"/>
            <a:r>
              <a:rPr lang="zh-CN" altLang="en-US" dirty="0"/>
              <a:t>致  谢</a:t>
            </a:r>
            <a:endParaRPr lang="en-US" altLang="zh-CN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4083189" y="3429000"/>
            <a:ext cx="4025620" cy="3270816"/>
            <a:chOff x="3281363" y="29480"/>
            <a:chExt cx="3270816" cy="3270816"/>
          </a:xfrm>
        </p:grpSpPr>
        <p:sp>
          <p:nvSpPr>
            <p:cNvPr id="16" name="椭圆 15"/>
            <p:cNvSpPr/>
            <p:nvPr userDrawn="1"/>
          </p:nvSpPr>
          <p:spPr>
            <a:xfrm>
              <a:off x="3281363" y="29480"/>
              <a:ext cx="3270816" cy="3270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sx="1000" sy="1000" algn="t" rotWithShape="0">
                <a:prstClr val="black">
                  <a:alpha val="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21915" tIns="60957" rIns="121915" bIns="60957" rtlCol="0" anchor="ctr"/>
            <a:lstStyle/>
            <a:p>
              <a:pPr algn="ctr" defTabSz="609600"/>
              <a:endParaRPr kumimoji="1" lang="zh-CN" altLang="en-US" sz="2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8915" y="307032"/>
              <a:ext cx="2715712" cy="27157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5" y="585013"/>
            <a:ext cx="10595763" cy="63653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45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panose="020B0604030504040204" charset="0"/>
                <a:ea typeface="Tahoma" panose="020B0604030504040204" charset="0"/>
                <a:cs typeface="Tahoma" panose="020B060403050404020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50" b="0" i="0" kern="1200" baseline="0" smtClean="0">
                <a:solidFill>
                  <a:schemeClr val="bg1">
                    <a:lumMod val="95000"/>
                  </a:schemeClr>
                </a:solidFill>
                <a:latin typeface="Tahoma" panose="020B0604030504040204" charset="0"/>
                <a:ea typeface="Tahoma" panose="020B0604030504040204" charset="0"/>
                <a:cs typeface="Tahoma" panose="020B0604030504040204" charset="0"/>
              </a:defRPr>
            </a:lvl1pPr>
          </a:lstStyle>
          <a:p>
            <a:fld id="{E8BBD06A-759F-43F0-9FDD-30D8801384DF}" type="slidenum">
              <a:rPr lang="ru-RU" smtClean="0"/>
            </a:fld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5" y="1737008"/>
            <a:ext cx="10595763" cy="3815982"/>
          </a:xfrm>
          <a:prstGeom prst="rect">
            <a:avLst/>
          </a:prstGeom>
        </p:spPr>
        <p:txBody>
          <a:bodyPr/>
          <a:lstStyle>
            <a:lvl1pPr>
              <a:defRPr lang="en-US" sz="1400" b="0" i="0" baseline="0" dirty="0">
                <a:solidFill>
                  <a:schemeClr val="tx2"/>
                </a:solidFill>
                <a:latin typeface="Tahoma" panose="020B0604030504040204" charset="0"/>
                <a:ea typeface="Tahoma" panose="020B0604030504040204" charset="0"/>
                <a:cs typeface="Tahoma" panose="020B060403050404020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  <a:endParaRPr lang="en-US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00856" y="837013"/>
            <a:ext cx="4215165" cy="133199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1218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0545" algn="l"/>
              </a:tabLst>
              <a:defRPr lang="ru-RU" sz="4000" b="1" i="0" kern="1200" spc="0" baseline="0" dirty="0">
                <a:solidFill>
                  <a:schemeClr val="tx2"/>
                </a:solidFill>
                <a:latin typeface="Tahoma" panose="020B0604030504040204" charset="0"/>
                <a:ea typeface="Tahoma" panose="020B0604030504040204" charset="0"/>
                <a:cs typeface="Tahoma" panose="020B0604030504040204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800856" y="2601004"/>
            <a:ext cx="4215165" cy="295198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635"/>
              </a:spcBef>
              <a:defRPr lang="en-US" sz="1400" b="0" i="0" baseline="0" dirty="0">
                <a:solidFill>
                  <a:schemeClr val="tx2"/>
                </a:solidFill>
                <a:latin typeface="Tahoma" panose="020B0604030504040204" charset="0"/>
                <a:ea typeface="Tahoma" panose="020B0604030504040204" charset="0"/>
                <a:cs typeface="Tahoma" panose="020B0604030504040204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357178" y="5981995"/>
            <a:ext cx="2844800" cy="878036"/>
          </a:xfrm>
          <a:prstGeom prst="rect">
            <a:avLst/>
          </a:prstGeom>
        </p:spPr>
        <p:txBody>
          <a:bodyPr/>
          <a:lstStyle>
            <a:lvl1pPr algn="r">
              <a:defRPr lang="uk-UA" sz="6950" b="0" i="0" kern="1200" baseline="0" smtClean="0">
                <a:solidFill>
                  <a:schemeClr val="bg1">
                    <a:lumMod val="95000"/>
                  </a:schemeClr>
                </a:solidFill>
                <a:latin typeface="Tahoma" panose="020B0604030504040204" charset="0"/>
                <a:ea typeface="Tahoma" panose="020B0604030504040204" charset="0"/>
                <a:cs typeface="Tahoma" panose="020B0604030504040204" charset="0"/>
              </a:defRPr>
            </a:lvl1pPr>
          </a:lstStyle>
          <a:p>
            <a:fld id="{E8BBD06A-759F-43F0-9FDD-30D8801384DF}" type="slidenum">
              <a:rPr lang="ru-RU" smtClean="0"/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804100" y="1"/>
            <a:ext cx="2262550" cy="571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26F2BFD0-DF1D-439C-9F81-74A201809A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C261-79D7-4D73-95BD-00EBF9E221A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6"/>
          <a:stretch>
            <a:fillRect/>
          </a:stretch>
        </p:blipFill>
        <p:spPr>
          <a:xfrm>
            <a:off x="-1" y="-2883"/>
            <a:ext cx="11425550" cy="6860883"/>
          </a:xfrm>
          <a:prstGeom prst="rect">
            <a:avLst/>
          </a:prstGeom>
        </p:spPr>
      </p:pic>
      <p:graphicFrame>
        <p:nvGraphicFramePr>
          <p:cNvPr id="8" name="对象 7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9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4" imgW="2540" imgH="2540" progId="TCLayout.ActiveDocument.1">
                  <p:embed/>
                </p:oleObj>
              </mc:Choice>
              <mc:Fallback>
                <p:oleObj name="think-cell Slide" r:id="rId4" imgW="2540" imgH="2540" progId="TCLayout.ActiveDocument.1">
                  <p:embed/>
                  <p:pic>
                    <p:nvPicPr>
                      <p:cNvPr id="0" name="对象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 hidden="1"/>
          <p:cNvSpPr/>
          <p:nvPr userDrawn="1">
            <p:custDataLst>
              <p:tags r:id="rId6"/>
            </p:custDataLst>
          </p:nvPr>
        </p:nvSpPr>
        <p:spPr>
          <a:xfrm>
            <a:off x="2" y="0"/>
            <a:ext cx="158751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defTabSz="495300" eaLnBrk="1"/>
            <a:endParaRPr kumimoji="1" lang="en-US" altLang="zh-CN" sz="3575" b="1" i="0" baseline="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29" y="-2883"/>
            <a:ext cx="7631771" cy="6860883"/>
          </a:xfrm>
          <a:prstGeom prst="rect">
            <a:avLst/>
          </a:prstGeom>
        </p:spPr>
      </p:pic>
      <p:sp>
        <p:nvSpPr>
          <p:cNvPr id="28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16825" y="2909019"/>
            <a:ext cx="4617973" cy="1163338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r">
              <a:spcBef>
                <a:spcPts val="300"/>
              </a:spcBef>
              <a:buNone/>
              <a:defRPr sz="2000" b="1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en-US" dirty="0"/>
              <a:t>modified by Chen Tian, o</a:t>
            </a:r>
            <a:r>
              <a:rPr kumimoji="1" lang="en-US" altLang="zh-CN" dirty="0"/>
              <a:t>riginated in OfficePLUS</a:t>
            </a:r>
            <a:endParaRPr kumimoji="1" lang="zh-CN" altLang="en-US" dirty="0"/>
          </a:p>
        </p:txBody>
      </p:sp>
      <p:sp>
        <p:nvSpPr>
          <p:cNvPr id="30" name="Title Placeholder 1"/>
          <p:cNvSpPr>
            <a:spLocks noGrp="1"/>
          </p:cNvSpPr>
          <p:nvPr>
            <p:ph type="title"/>
          </p:nvPr>
        </p:nvSpPr>
        <p:spPr>
          <a:xfrm>
            <a:off x="5783940" y="591912"/>
            <a:ext cx="5950858" cy="1976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8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5915892"/>
            <a:ext cx="3581397" cy="64150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" y="0"/>
            <a:ext cx="12191999" cy="899160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4" tIns="37147" rIns="74294" bIns="37147" rtlCol="0" anchor="ctr"/>
          <a:lstStyle/>
          <a:p>
            <a:pPr algn="ctr" defTabSz="742950"/>
            <a:endParaRPr lang="zh-CN" altLang="en-US" sz="1515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4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" y="0"/>
            <a:ext cx="12191999" cy="899160"/>
          </a:xfrm>
          <a:prstGeom prst="rect">
            <a:avLst/>
          </a:prstGeom>
          <a:solidFill>
            <a:schemeClr val="tx1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4" tIns="37147" rIns="74294" bIns="37147" rtlCol="0" anchor="ctr"/>
          <a:lstStyle/>
          <a:p>
            <a:pPr algn="ctr" defTabSz="742950"/>
            <a:endParaRPr lang="zh-CN" altLang="en-US" sz="1515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26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783600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610852"/>
            <a:ext cx="10515600" cy="108727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962527" y="4007773"/>
            <a:ext cx="8800458" cy="202004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3783600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b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2610852"/>
            <a:ext cx="10515600" cy="108727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占位符 2"/>
          <p:cNvSpPr>
            <a:spLocks noGrp="1"/>
          </p:cNvSpPr>
          <p:nvPr>
            <p:ph type="body" idx="13"/>
          </p:nvPr>
        </p:nvSpPr>
        <p:spPr>
          <a:xfrm>
            <a:off x="962527" y="4007773"/>
            <a:ext cx="8800458" cy="202004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8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-2089876" y="605650"/>
            <a:ext cx="1890590" cy="5750703"/>
            <a:chOff x="-1698024" y="631325"/>
            <a:chExt cx="1536104" cy="4927645"/>
          </a:xfrm>
        </p:grpSpPr>
        <p:sp>
          <p:nvSpPr>
            <p:cNvPr id="31" name="矩形 30"/>
            <p:cNvSpPr/>
            <p:nvPr/>
          </p:nvSpPr>
          <p:spPr>
            <a:xfrm>
              <a:off x="-1698024" y="631325"/>
              <a:ext cx="1536104" cy="492764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32" name="Text Box 20"/>
            <p:cNvSpPr txBox="1">
              <a:spLocks noChangeArrowheads="1"/>
            </p:cNvSpPr>
            <p:nvPr/>
          </p:nvSpPr>
          <p:spPr bwMode="auto">
            <a:xfrm>
              <a:off x="-1161181" y="764704"/>
              <a:ext cx="900000" cy="288000"/>
            </a:xfrm>
            <a:prstGeom prst="rect">
              <a:avLst/>
            </a:prstGeom>
            <a:solidFill>
              <a:srgbClr val="AE0B2A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sz="105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050" b="1" dirty="0">
                  <a:solidFill>
                    <a:schemeClr val="bg1"/>
                  </a:solidFill>
                </a:rPr>
                <a:t>174/11/42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24"/>
            <p:cNvSpPr txBox="1">
              <a:spLocks noChangeArrowheads="1"/>
            </p:cNvSpPr>
            <p:nvPr/>
          </p:nvSpPr>
          <p:spPr bwMode="auto">
            <a:xfrm>
              <a:off x="-1161181" y="1121147"/>
              <a:ext cx="900000" cy="288000"/>
            </a:xfrm>
            <a:prstGeom prst="rect">
              <a:avLst/>
            </a:prstGeom>
            <a:solidFill>
              <a:srgbClr val="1C1C1B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US" altLang="zh-TW" sz="1050" b="1" dirty="0">
                  <a:solidFill>
                    <a:schemeClr val="bg1"/>
                  </a:solidFill>
                </a:rPr>
                <a:t>28/28/27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-1161181" y="3477253"/>
              <a:ext cx="900000" cy="288000"/>
            </a:xfrm>
            <a:prstGeom prst="rect">
              <a:avLst/>
            </a:prstGeom>
            <a:solidFill>
              <a:srgbClr val="E35204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altLang="zh-TW" sz="1050" dirty="0">
                  <a:solidFill>
                    <a:schemeClr val="tx2"/>
                  </a:solidFill>
                </a:rPr>
                <a:t>227/82/4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-1161181" y="4419731"/>
              <a:ext cx="900000" cy="288000"/>
            </a:xfrm>
            <a:prstGeom prst="rect">
              <a:avLst/>
            </a:prstGeom>
            <a:solidFill>
              <a:srgbClr val="E4D2AC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sz="1050" dirty="0">
                  <a:solidFill>
                    <a:schemeClr val="tx2"/>
                  </a:solidFill>
                </a:rPr>
                <a:t>228/210/172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-1161181" y="3118686"/>
              <a:ext cx="900000" cy="288000"/>
            </a:xfrm>
            <a:prstGeom prst="rect">
              <a:avLst/>
            </a:prstGeom>
            <a:solidFill>
              <a:srgbClr val="B5B5B5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altLang="zh-TW" sz="1050" dirty="0">
                  <a:solidFill>
                    <a:schemeClr val="tx2"/>
                  </a:solidFill>
                </a:rPr>
                <a:t>181/181/181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37" name="Text Box 24"/>
            <p:cNvSpPr txBox="1">
              <a:spLocks noChangeArrowheads="1"/>
            </p:cNvSpPr>
            <p:nvPr/>
          </p:nvSpPr>
          <p:spPr bwMode="auto">
            <a:xfrm>
              <a:off x="-1161181" y="4783187"/>
              <a:ext cx="900000" cy="288000"/>
            </a:xfrm>
            <a:prstGeom prst="rect">
              <a:avLst/>
            </a:prstGeom>
            <a:solidFill>
              <a:srgbClr val="575757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altLang="zh-TW" sz="1050" dirty="0">
                  <a:solidFill>
                    <a:schemeClr val="bg1"/>
                  </a:solidFill>
                </a:rPr>
                <a:t>87/87/87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-1501670" y="764703"/>
              <a:ext cx="300082" cy="644443"/>
            </a:xfrm>
            <a:prstGeom prst="rect">
              <a:avLst/>
            </a:prstGeom>
            <a:solidFill>
              <a:srgbClr val="D9D9D9"/>
            </a:solidFill>
          </p:spPr>
          <p:txBody>
            <a:bodyPr vert="eaVert" wrap="square">
              <a:spAutoFit/>
            </a:bodyPr>
            <a:lstStyle/>
            <a:p>
              <a:r>
                <a:rPr lang="zh-CN" altLang="en-US" sz="1200" b="1" dirty="0">
                  <a:solidFill>
                    <a:schemeClr val="tx2"/>
                  </a:solidFill>
                </a:rPr>
                <a:t>标志色</a:t>
              </a:r>
              <a:endParaRPr lang="zh-CN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-1501670" y="1684418"/>
              <a:ext cx="300082" cy="2080835"/>
            </a:xfrm>
            <a:prstGeom prst="rect">
              <a:avLst/>
            </a:prstGeom>
            <a:solidFill>
              <a:srgbClr val="D9D9D9"/>
            </a:solidFill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/>
                  </a:solidFill>
                </a:rPr>
                <a:t>基础色</a:t>
              </a:r>
              <a:endParaRPr lang="zh-CN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-1501670" y="4056274"/>
              <a:ext cx="300082" cy="1378367"/>
            </a:xfrm>
            <a:prstGeom prst="rect">
              <a:avLst/>
            </a:prstGeom>
            <a:solidFill>
              <a:srgbClr val="D9D9D9"/>
            </a:solidFill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tx2"/>
                  </a:solidFill>
                </a:rPr>
                <a:t>辅助色</a:t>
              </a:r>
              <a:endParaRPr lang="zh-CN" altLang="en-US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-1161181" y="2401552"/>
              <a:ext cx="900000" cy="288000"/>
            </a:xfrm>
            <a:prstGeom prst="rect">
              <a:avLst/>
            </a:prstGeom>
            <a:solidFill>
              <a:srgbClr val="898989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sz="1050" dirty="0">
                  <a:solidFill>
                    <a:schemeClr val="tx2"/>
                  </a:solidFill>
                </a:rPr>
                <a:t>137/137/137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-1161181" y="2760119"/>
              <a:ext cx="900000" cy="288000"/>
            </a:xfrm>
            <a:prstGeom prst="rect">
              <a:avLst/>
            </a:prstGeom>
            <a:solidFill>
              <a:srgbClr val="F6CECF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sz="1050" dirty="0">
                  <a:solidFill>
                    <a:schemeClr val="tx2"/>
                  </a:solidFill>
                </a:rPr>
                <a:t>246/206/207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-1161181" y="1684418"/>
              <a:ext cx="900000" cy="288000"/>
            </a:xfrm>
            <a:prstGeom prst="rect">
              <a:avLst/>
            </a:prstGeom>
            <a:solidFill>
              <a:srgbClr val="4C5663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chemeClr val="bg1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sz="1050" dirty="0">
                  <a:solidFill>
                    <a:schemeClr val="bg1"/>
                  </a:solidFill>
                </a:rPr>
                <a:t>76/86/99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4" name="Text Box 24"/>
            <p:cNvSpPr txBox="1">
              <a:spLocks noChangeArrowheads="1"/>
            </p:cNvSpPr>
            <p:nvPr userDrawn="1"/>
          </p:nvSpPr>
          <p:spPr bwMode="auto">
            <a:xfrm>
              <a:off x="-1161181" y="2042985"/>
              <a:ext cx="900000" cy="288000"/>
            </a:xfrm>
            <a:prstGeom prst="rect">
              <a:avLst/>
            </a:prstGeom>
            <a:solidFill>
              <a:srgbClr val="D20A10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rgbClr val="FFFFFF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altLang="zh-TW" sz="1050" dirty="0">
                  <a:solidFill>
                    <a:schemeClr val="bg1"/>
                  </a:solidFill>
                </a:rPr>
                <a:t>210/10/16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 Box 20"/>
            <p:cNvSpPr txBox="1">
              <a:spLocks noChangeArrowheads="1"/>
            </p:cNvSpPr>
            <p:nvPr userDrawn="1"/>
          </p:nvSpPr>
          <p:spPr bwMode="auto">
            <a:xfrm>
              <a:off x="-1161181" y="4056275"/>
              <a:ext cx="900000" cy="288000"/>
            </a:xfrm>
            <a:prstGeom prst="rect">
              <a:avLst/>
            </a:prstGeom>
            <a:solidFill>
              <a:srgbClr val="DDDDDD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sz="1050" dirty="0">
                  <a:solidFill>
                    <a:schemeClr val="tx2"/>
                  </a:solidFill>
                </a:rPr>
                <a:t>221/221/221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 userDrawn="1"/>
          </p:nvSpPr>
          <p:spPr bwMode="auto">
            <a:xfrm>
              <a:off x="-1161181" y="5146642"/>
              <a:ext cx="900000" cy="288000"/>
            </a:xfrm>
            <a:prstGeom prst="rect">
              <a:avLst/>
            </a:prstGeom>
            <a:solidFill>
              <a:srgbClr val="D0DAEA"/>
            </a:solidFill>
            <a:ln w="9525" algn="ctr">
              <a:noFill/>
              <a:miter lim="800000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ctr">
                <a:defRPr sz="105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  <a:cs typeface="Arial" panose="020B0604020202020204" pitchFamily="34" charset="0"/>
                </a:defRPr>
              </a:lvl1pPr>
            </a:lstStyle>
            <a:p>
              <a:pPr lvl="0"/>
              <a:r>
                <a:rPr lang="en-US" altLang="zh-TW" sz="1050" dirty="0">
                  <a:solidFill>
                    <a:schemeClr val="tx2"/>
                  </a:solidFill>
                </a:rPr>
                <a:t>208/218/234</a:t>
              </a:r>
              <a:endParaRPr lang="en-US" sz="1050" dirty="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097410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097410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4822" y="312498"/>
            <a:ext cx="10515600" cy="556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581" y="1097411"/>
            <a:ext cx="10523220" cy="4523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altLang="zh-CN" dirty="0"/>
          </a:p>
        </p:txBody>
      </p:sp>
      <p:sp>
        <p:nvSpPr>
          <p:cNvPr id="25" name="矩形 24"/>
          <p:cNvSpPr/>
          <p:nvPr userDrawn="1"/>
        </p:nvSpPr>
        <p:spPr>
          <a:xfrm>
            <a:off x="11221829" y="342902"/>
            <a:ext cx="970170" cy="556260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950"/>
            <a:endParaRPr lang="zh-CN" altLang="en-US" sz="15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3" y="342902"/>
            <a:ext cx="213360" cy="556260"/>
          </a:xfrm>
          <a:prstGeom prst="rect">
            <a:avLst/>
          </a:prstGeom>
          <a:solidFill>
            <a:srgbClr val="AE0B2A"/>
          </a:solidFill>
          <a:ln>
            <a:solidFill>
              <a:srgbClr val="AE0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294" tIns="37147" rIns="74294" bIns="37147" rtlCol="0" anchor="ctr"/>
          <a:lstStyle/>
          <a:p>
            <a:pPr algn="ctr" defTabSz="742950"/>
            <a:endParaRPr lang="zh-CN" altLang="en-US" sz="1515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  <p:cxnSp>
        <p:nvCxnSpPr>
          <p:cNvPr id="31" name="直接连接符 30"/>
          <p:cNvCxnSpPr/>
          <p:nvPr userDrawn="1"/>
        </p:nvCxnSpPr>
        <p:spPr>
          <a:xfrm>
            <a:off x="476044" y="6276393"/>
            <a:ext cx="11239912" cy="0"/>
          </a:xfrm>
          <a:prstGeom prst="line">
            <a:avLst/>
          </a:prstGeom>
          <a:ln w="12700">
            <a:solidFill>
              <a:srgbClr val="AE0B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/>
        </p:nvCxnSpPr>
        <p:spPr>
          <a:xfrm>
            <a:off x="457203" y="899162"/>
            <a:ext cx="10523218" cy="0"/>
          </a:xfrm>
          <a:prstGeom prst="line">
            <a:avLst/>
          </a:prstGeom>
          <a:ln w="28575">
            <a:solidFill>
              <a:srgbClr val="AE0B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页脚占位符 40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4"/>
          </p:nvPr>
        </p:nvSpPr>
        <p:spPr>
          <a:xfrm>
            <a:off x="8961534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E03B56-63E4-4FA7-9F68-353739939E1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2400" b="1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AE0B2A"/>
        </a:buClr>
        <a:buSzPct val="80000"/>
        <a:buFont typeface="Wingdings" panose="05000000000000000000" pitchFamily="2" charset="2"/>
        <a:buChar char="n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AE0B2A"/>
        </a:buClr>
        <a:buSzPct val="80000"/>
        <a:buFont typeface="Wingdings" panose="05000000000000000000" pitchFamily="2" charset="2"/>
        <a:buChar char="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AE0B2A"/>
        </a:buClr>
        <a:buSzPct val="80000"/>
        <a:buFont typeface="Wingdings" panose="05000000000000000000" pitchFamily="2" charset="2"/>
        <a:buChar char="Ø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AE0B2A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Clr>
          <a:srgbClr val="AE0B2A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6549390" y="3197225"/>
            <a:ext cx="5229860" cy="1423035"/>
          </a:xfrm>
        </p:spPr>
        <p:txBody>
          <a:bodyPr>
            <a:noAutofit/>
          </a:bodyPr>
          <a:lstStyle/>
          <a:p>
            <a:pPr algn="just"/>
            <a:endParaRPr kumimoji="1" lang="en-US" alt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algn="just"/>
            <a:r>
              <a:rPr lang="zh-CN" altLang="en-US" b="0">
                <a:solidFill>
                  <a:schemeClr val="bg1"/>
                </a:solidFill>
                <a:latin typeface="微软雅黑" panose="020B0503020204020204" pitchFamily="34" charset="-122"/>
              </a:rPr>
              <a:t>李馨怡</a:t>
            </a:r>
            <a:r>
              <a:rPr lang="en-US" altLang="zh-CN" b="0">
                <a:solidFill>
                  <a:schemeClr val="bg1"/>
                </a:solidFill>
                <a:latin typeface="微软雅黑" panose="020B0503020204020204" pitchFamily="34" charset="-122"/>
              </a:rPr>
              <a:t> 2022202709</a:t>
            </a:r>
            <a:endParaRPr lang="en-US" altLang="en-US" b="0">
              <a:solidFill>
                <a:schemeClr val="bg1"/>
              </a:solidFill>
              <a:latin typeface="微软雅黑" panose="020B0503020204020204" pitchFamily="34" charset="-122"/>
            </a:endParaRPr>
          </a:p>
          <a:p>
            <a:pPr algn="just"/>
            <a:endParaRPr lang="en-US" altLang="en-US" b="0">
              <a:solidFill>
                <a:srgbClr val="000000"/>
              </a:solidFill>
              <a:latin typeface="微软雅黑" panose="020B0503020204020204" pitchFamily="34" charset="-122"/>
            </a:endParaRPr>
          </a:p>
          <a:p>
            <a:pPr algn="just"/>
            <a:endParaRPr kumimoji="1" lang="en-US" altLang="en-US" b="0" dirty="0">
              <a:solidFill>
                <a:srgbClr val="000000"/>
              </a:solidFill>
              <a:latin typeface="微软雅黑" panose="020B0503020204020204" pitchFamily="34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46764" y="591912"/>
            <a:ext cx="8188034" cy="2837088"/>
          </a:xfrm>
        </p:spPr>
        <p:txBody>
          <a:bodyPr/>
          <a:lstStyle/>
          <a:p>
            <a:r>
              <a:rPr kumimoji="1" altLang="zh-CN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AI_Python</a:t>
            </a:r>
            <a:r>
              <a:rPr kumimoji="1" lang="zh-CN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期末</a:t>
            </a:r>
            <a:r>
              <a:rPr kumimoji="1" lang="zh-CN" sz="28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展示</a:t>
            </a:r>
            <a:endParaRPr kumimoji="1" lang="zh-CN" sz="2800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5670" y="3328035"/>
            <a:ext cx="5280660" cy="201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 txBox="1"/>
          <p:nvPr/>
        </p:nvSpPr>
        <p:spPr>
          <a:xfrm>
            <a:off x="3775710" y="242570"/>
            <a:ext cx="4810760" cy="381000"/>
          </a:xfrm>
          <a:prstGeom prst="rect">
            <a:avLst/>
          </a:prstGeom>
          <a:noFill/>
        </p:spPr>
        <p:txBody>
          <a:bodyPr vert="horz" lIns="121920" tIns="60960" rIns="121920" bIns="60960" rtlCol="0" anchor="ctr">
            <a:noAutofit/>
          </a:bodyPr>
          <a:lstStyle/>
          <a:p>
            <a:pPr marL="457200" indent="-457200" algn="ctr" defTabSz="1218565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期中数据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9991626" y="1"/>
            <a:ext cx="1701899" cy="90387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5095" y="623570"/>
            <a:ext cx="11994515" cy="518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删除缺失严重的数据栏：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套内面积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70%</a:t>
            </a:r>
            <a:r>
              <a:rPr lang="zh-CN" altLang="en-US" b="1" i="1">
                <a:sym typeface="+mn-ea"/>
              </a:rPr>
              <a:t>）</a:t>
            </a:r>
            <a:r>
              <a:rPr lang="en-US" altLang="zh-CN" b="1" i="1">
                <a:sym typeface="+mn-ea"/>
              </a:rPr>
              <a:t>, '</a:t>
            </a:r>
            <a:r>
              <a:rPr lang="zh-CN" altLang="en-US" b="1" i="1">
                <a:sym typeface="+mn-ea"/>
              </a:rPr>
              <a:t>别墅类型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99%</a:t>
            </a:r>
            <a:r>
              <a:rPr lang="zh-CN" altLang="en-US" b="1" i="1">
                <a:sym typeface="+mn-ea"/>
              </a:rPr>
              <a:t>，考虑别墅较少，该变量不做考虑）</a:t>
            </a:r>
            <a:r>
              <a:rPr lang="en-US" altLang="zh-CN" b="1" i="1">
                <a:sym typeface="+mn-ea"/>
              </a:rPr>
              <a:t>, '</a:t>
            </a:r>
            <a:r>
              <a:rPr lang="zh-CN" altLang="en-US" b="1" i="1">
                <a:sym typeface="+mn-ea"/>
              </a:rPr>
              <a:t>户型介绍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76%</a:t>
            </a:r>
            <a:r>
              <a:rPr lang="zh-CN" altLang="en-US" b="1" i="1">
                <a:sym typeface="+mn-ea"/>
              </a:rPr>
              <a:t>）</a:t>
            </a:r>
            <a:r>
              <a:rPr lang="en-US" altLang="zh-CN" b="1" i="1">
                <a:sym typeface="+mn-ea"/>
              </a:rPr>
              <a:t>, '</a:t>
            </a:r>
            <a:r>
              <a:rPr lang="zh-CN" altLang="en-US" b="1" i="1">
                <a:sym typeface="+mn-ea"/>
              </a:rPr>
              <a:t>环线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49%</a:t>
            </a:r>
            <a:r>
              <a:rPr lang="zh-CN" altLang="en-US" b="1" i="1">
                <a:sym typeface="+mn-ea"/>
              </a:rPr>
              <a:t>），</a:t>
            </a:r>
            <a:r>
              <a:rPr lang="en-US" altLang="zh-CN" b="1" i="1">
                <a:sym typeface="+mn-ea"/>
              </a:rPr>
              <a:t>‘</a:t>
            </a:r>
            <a:r>
              <a:rPr lang="zh-CN" altLang="en-US" b="1" i="1">
                <a:sym typeface="+mn-ea"/>
              </a:rPr>
              <a:t>抵押信息</a:t>
            </a:r>
            <a:r>
              <a:rPr lang="en-US" altLang="zh-CN" b="1" i="1">
                <a:sym typeface="+mn-ea"/>
              </a:rPr>
              <a:t>’</a:t>
            </a:r>
            <a:r>
              <a:rPr lang="zh-CN" altLang="en-US" b="1" i="1">
                <a:sym typeface="+mn-ea"/>
              </a:rPr>
              <a:t>（完全为空）</a:t>
            </a:r>
            <a:endParaRPr lang="zh-CN" altLang="en-US" b="1" i="1">
              <a:sym typeface="+mn-ea"/>
            </a:endParaRPr>
          </a:p>
          <a:p>
            <a:r>
              <a:rPr lang="zh-CN" altLang="en-US">
                <a:sym typeface="+mn-ea"/>
              </a:rPr>
              <a:t>文字太多、文本形式复杂不便提取或者空缺值无法填补：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房屋优势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19%</a:t>
            </a:r>
            <a:r>
              <a:rPr lang="zh-CN" altLang="en-US" b="1" i="1">
                <a:sym typeface="+mn-ea"/>
              </a:rPr>
              <a:t>）</a:t>
            </a:r>
            <a:r>
              <a:rPr lang="en-US" altLang="zh-CN" b="1" i="1">
                <a:sym typeface="+mn-ea"/>
              </a:rPr>
              <a:t>, '</a:t>
            </a:r>
            <a:r>
              <a:rPr lang="zh-CN" altLang="en-US" b="1" i="1">
                <a:sym typeface="+mn-ea"/>
              </a:rPr>
              <a:t>核心卖点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19%</a:t>
            </a:r>
            <a:r>
              <a:rPr lang="zh-CN" altLang="en-US" b="1" i="1">
                <a:sym typeface="+mn-ea"/>
              </a:rPr>
              <a:t>）</a:t>
            </a:r>
            <a:r>
              <a:rPr lang="en-US" altLang="zh-CN" b="1" i="1">
                <a:sym typeface="+mn-ea"/>
              </a:rPr>
              <a:t>, '</a:t>
            </a:r>
            <a:r>
              <a:rPr lang="zh-CN" altLang="en-US" b="1" i="1">
                <a:sym typeface="+mn-ea"/>
              </a:rPr>
              <a:t>周边配套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40%</a:t>
            </a:r>
            <a:r>
              <a:rPr lang="zh-CN" altLang="en-US" b="1" i="1">
                <a:sym typeface="+mn-ea"/>
              </a:rPr>
              <a:t>）</a:t>
            </a:r>
            <a:r>
              <a:rPr lang="en-US" altLang="zh-CN" b="1" i="1">
                <a:sym typeface="+mn-ea"/>
              </a:rPr>
              <a:t>, '</a:t>
            </a:r>
            <a:r>
              <a:rPr lang="zh-CN" altLang="en-US" b="1" i="1">
                <a:sym typeface="+mn-ea"/>
              </a:rPr>
              <a:t>交通出行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39%</a:t>
            </a:r>
            <a:r>
              <a:rPr lang="zh-CN" altLang="en-US" b="1" i="1">
                <a:sym typeface="+mn-ea"/>
              </a:rPr>
              <a:t>）</a:t>
            </a:r>
            <a:endParaRPr lang="zh-CN" altLang="en-US" b="1" i="1">
              <a:sym typeface="+mn-ea"/>
            </a:endParaRPr>
          </a:p>
          <a:p>
            <a:r>
              <a:rPr lang="zh-CN" altLang="en-US">
                <a:sym typeface="+mn-ea"/>
              </a:rPr>
              <a:t>其他删除的未考虑</a:t>
            </a:r>
            <a:r>
              <a:rPr lang="zh-CN" altLang="en-US">
                <a:sym typeface="+mn-ea"/>
              </a:rPr>
              <a:t>的变量：</a:t>
            </a:r>
            <a:r>
              <a:rPr lang="en-US" altLang="zh-CN" b="1" i="1">
                <a:sym typeface="+mn-ea"/>
              </a:rPr>
              <a:t> '</a:t>
            </a:r>
            <a:r>
              <a:rPr lang="zh-CN" altLang="en-US" b="1" i="1">
                <a:sym typeface="+mn-ea"/>
              </a:rPr>
              <a:t>房屋用途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1%</a:t>
            </a:r>
            <a:r>
              <a:rPr lang="zh-CN" altLang="en-US" b="1" i="1">
                <a:sym typeface="+mn-ea"/>
              </a:rPr>
              <a:t>）</a:t>
            </a:r>
            <a:endParaRPr lang="en-US" altLang="zh-CN"/>
          </a:p>
          <a:p>
            <a:r>
              <a:rPr lang="zh-CN" altLang="en-US"/>
              <a:t>信息泄露：</a:t>
            </a:r>
            <a:r>
              <a:rPr lang="en-US" altLang="zh-CN" b="1" i="1">
                <a:sym typeface="+mn-ea"/>
              </a:rPr>
              <a:t> '</a:t>
            </a:r>
            <a:r>
              <a:rPr lang="zh-CN" altLang="en-US" b="1" i="1">
                <a:sym typeface="+mn-ea"/>
              </a:rPr>
              <a:t>房屋年限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35%</a:t>
            </a:r>
            <a:r>
              <a:rPr lang="zh-CN" altLang="en-US" b="1" i="1">
                <a:sym typeface="+mn-ea"/>
              </a:rPr>
              <a:t>）</a:t>
            </a:r>
            <a:r>
              <a:rPr lang="en-US" altLang="zh-CN" b="1" i="1">
                <a:sym typeface="+mn-ea"/>
              </a:rPr>
              <a:t>, '</a:t>
            </a:r>
            <a:r>
              <a:rPr lang="zh-CN" altLang="en-US" b="1" i="1">
                <a:sym typeface="+mn-ea"/>
              </a:rPr>
              <a:t>产权所属</a:t>
            </a:r>
            <a:r>
              <a:rPr lang="en-US" altLang="zh-CN" b="1" i="1">
                <a:sym typeface="+mn-ea"/>
              </a:rPr>
              <a:t>',  '</a:t>
            </a:r>
            <a:r>
              <a:rPr lang="zh-CN" altLang="en-US" b="1" i="1">
                <a:sym typeface="+mn-ea"/>
              </a:rPr>
              <a:t>上次交易</a:t>
            </a:r>
            <a:r>
              <a:rPr lang="en-US" altLang="zh-CN" b="1" i="1">
                <a:sym typeface="+mn-ea"/>
              </a:rPr>
              <a:t>'</a:t>
            </a:r>
            <a:r>
              <a:rPr lang="zh-CN" altLang="en-US" b="1" i="1">
                <a:sym typeface="+mn-ea"/>
              </a:rPr>
              <a:t>（缺失</a:t>
            </a:r>
            <a:r>
              <a:rPr lang="en-US" altLang="zh-CN" b="1" i="1">
                <a:sym typeface="+mn-ea"/>
              </a:rPr>
              <a:t>34%</a:t>
            </a:r>
            <a:r>
              <a:rPr lang="zh-CN" altLang="en-US" b="1" i="1">
                <a:sym typeface="+mn-ea"/>
              </a:rPr>
              <a:t>）</a:t>
            </a:r>
            <a:endParaRPr lang="en-US" altLang="zh-CN" b="1" i="1">
              <a:sym typeface="+mn-ea"/>
            </a:endParaRPr>
          </a:p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保留下的变量：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r>
              <a:rPr lang="en-US" altLang="zh-CN">
                <a:solidFill>
                  <a:schemeClr val="accent2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价格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城市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区域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板块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建筑面积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房屋户型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房屋朝向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配备电梯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装修情况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建筑结构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’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‘</a:t>
            </a:r>
            <a:r>
              <a:rPr lang="zh-CN" altLang="en-US">
                <a:solidFill>
                  <a:schemeClr val="accent5"/>
                </a:solidFill>
                <a:sym typeface="+mn-ea"/>
              </a:rPr>
              <a:t>交易时间</a:t>
            </a:r>
            <a:r>
              <a:rPr lang="en-US" altLang="zh-CN">
                <a:solidFill>
                  <a:schemeClr val="accent5"/>
                </a:solidFill>
                <a:sym typeface="+mn-ea"/>
              </a:rPr>
              <a:t>’</a:t>
            </a:r>
            <a:endParaRPr lang="zh-CN" altLang="en-US">
              <a:solidFill>
                <a:schemeClr val="accent2"/>
              </a:solidFill>
              <a:sym typeface="+mn-ea"/>
            </a:endParaRPr>
          </a:p>
          <a:p>
            <a:endParaRPr lang="en-US" altLang="zh-CN" b="1" i="1">
              <a:sym typeface="+mn-ea"/>
            </a:endParaRPr>
          </a:p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-4572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目标变量：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</a:t>
            </a:r>
            <a:r>
              <a: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价格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=log(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单位价格）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【代码中用变量名是平均价格】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log(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价格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建筑面积）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4572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自变量：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区域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', 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板块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'【高基类型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，目标编码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（对于每个分类变量的每个类别，用该类别对应的目标变量的均值（或其他统计量）来替换原始类别值）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建筑面积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【标准化】；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室数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【根据房屋户型提取】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4572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配备电梯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变量，对缺失值都填充为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建筑结构编码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混合结构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建筑结构编码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钢混结构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装修编码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简装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装修编码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_1',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_2',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_3',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_4',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_5', '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城市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_6',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朝向编码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</a:t>
            </a:r>
            <a:r>
              <a:rPr 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0-1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变量】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，面积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区域，面积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室数，区域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_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交易年份（从交易时间中提取出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交易年份）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-457200" algn="just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模型类型：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Linear Regression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（线性回归）、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LASSO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Ridge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9" name="副标题 2"/>
          <p:cNvSpPr txBox="1"/>
          <p:nvPr/>
        </p:nvSpPr>
        <p:spPr>
          <a:xfrm>
            <a:off x="3775710" y="3105785"/>
            <a:ext cx="4810760" cy="381000"/>
          </a:xfrm>
          <a:prstGeom prst="rect">
            <a:avLst/>
          </a:prstGeom>
          <a:noFill/>
        </p:spPr>
        <p:txBody>
          <a:bodyPr vert="horz" lIns="121920" tIns="60960" rIns="121920" bIns="60960" rtlCol="0" anchor="ctr">
            <a:noAutofit/>
          </a:bodyPr>
          <a:p>
            <a:pPr marL="457200" indent="-457200" algn="ctr" defTabSz="1218565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360" y="2936240"/>
            <a:ext cx="3462655" cy="7200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6085" y="0"/>
            <a:ext cx="2935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期中</a:t>
            </a:r>
            <a:endParaRPr lang="zh-CN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优化数据处理</a:t>
            </a:r>
            <a:endParaRPr kumimoji="1" 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E03B56-63E4-4FA7-9F68-353739939E14}" type="slidenum">
              <a:rPr lang="zh-CN" altLang="en-US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</a:fld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7830" y="1123950"/>
            <a:ext cx="11045825" cy="3456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期中项目展示获得评价：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优点无，缺点使用数据太少</a:t>
            </a:r>
            <a:endParaRPr lang="zh-CN" altLang="en-US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期中建模分数：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72.447——&gt;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期末建模分数：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82.377</a:t>
            </a:r>
            <a:endParaRPr lang="zh-CN" altLang="en-US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期末项目对数据的改进：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加入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detail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数据到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train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数据集中，使用随机森林模型</a:t>
            </a:r>
            <a:endParaRPr lang="zh-CN" altLang="en-US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处理过程：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①保留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detail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数据中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的有用变量（补缺值、编码）；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				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②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merge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进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train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test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数据集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1371600" lvl="3" indent="4572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③随机森林建模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预测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inden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zh-CN" altLang="en-US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09600" y="4516120"/>
          <a:ext cx="85305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模型名称</a:t>
                      </a: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训练集</a:t>
                      </a:r>
                      <a:r>
                        <a:rPr lang="en-US" altLang="zh-CN"/>
                        <a:t> RMSE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交叉验证</a:t>
                      </a:r>
                      <a:r>
                        <a:rPr lang="en-US" altLang="zh-CN"/>
                        <a:t> RMSE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en-US" altLang="zh-CN"/>
                        <a:t> RMSE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去除离群值后测试集样本数（</a:t>
                      </a:r>
                      <a:r>
                        <a:rPr lang="en-US" altLang="zh-CN"/>
                        <a:t>IQR</a:t>
                      </a:r>
                      <a:r>
                        <a:rPr lang="zh-CN" altLang="en-US"/>
                        <a:t>）</a:t>
                      </a: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RandomForest (Optuna)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82.377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0.076202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0.133888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0.129119 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16043 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alt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detail</a:t>
            </a:r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数据集初</a:t>
            </a:r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处理</a:t>
            </a:r>
            <a:endParaRPr kumimoji="1" 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E03B56-63E4-4FA7-9F68-353739939E14}" type="slidenum">
              <a:rPr lang="zh-CN" altLang="en-US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</a:fld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2450" y="1353820"/>
            <a:ext cx="96132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zh-CN" altLang="en-US" b="1">
                <a:solidFill>
                  <a:srgbClr val="FF0000"/>
                </a:solidFill>
              </a:rPr>
              <a:t>供水</a:t>
            </a:r>
            <a:r>
              <a:rPr lang="en-US" altLang="zh-CN" b="1">
                <a:solidFill>
                  <a:srgbClr val="FF0000"/>
                </a:solidFill>
              </a:rPr>
              <a:t>'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zh-CN" altLang="en-US">
                <a:solidFill>
                  <a:schemeClr val="tx2"/>
                </a:solidFill>
              </a:rPr>
              <a:t>有民水、商水、民水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商水、空缺，将这几个数据分别编号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zh-CN" altLang="en-US">
                <a:solidFill>
                  <a:schemeClr val="tx2"/>
                </a:solidFill>
              </a:rPr>
              <a:t>。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2、'绿 化 率'：</a:t>
            </a:r>
            <a:r>
              <a:rPr lang="zh-CN" altLang="en-US">
                <a:solidFill>
                  <a:schemeClr val="tx2"/>
                </a:solidFill>
              </a:rPr>
              <a:t>对于空缺值，使用</a:t>
            </a:r>
            <a:r>
              <a:rPr lang="en-US" altLang="zh-CN">
                <a:solidFill>
                  <a:schemeClr val="tx2"/>
                </a:solidFill>
              </a:rPr>
              <a:t>detail</a:t>
            </a:r>
            <a:r>
              <a:rPr lang="zh-CN" altLang="en-US">
                <a:solidFill>
                  <a:schemeClr val="tx2"/>
                </a:solidFill>
              </a:rPr>
              <a:t>数据中的绿化率平均值进行填充（使用</a:t>
            </a:r>
            <a:r>
              <a:rPr lang="en-US" altLang="zh-CN">
                <a:solidFill>
                  <a:schemeClr val="tx2"/>
                </a:solidFill>
              </a:rPr>
              <a:t>detail</a:t>
            </a:r>
            <a:r>
              <a:rPr lang="zh-CN" altLang="en-US">
                <a:solidFill>
                  <a:schemeClr val="tx2"/>
                </a:solidFill>
              </a:rPr>
              <a:t>数据中的绿化率平均值，而不是合并后的数据）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3、‘楼栋总数’：</a:t>
            </a:r>
            <a:r>
              <a:rPr lang="zh-CN" altLang="en-US">
                <a:solidFill>
                  <a:schemeClr val="tx2"/>
                </a:solidFill>
              </a:rPr>
              <a:t>楼栋总数的数据形式类似于</a:t>
            </a:r>
            <a:r>
              <a:rPr lang="en-US" altLang="zh-CN">
                <a:solidFill>
                  <a:schemeClr val="tx2"/>
                </a:solidFill>
              </a:rPr>
              <a:t>‘15</a:t>
            </a:r>
            <a:r>
              <a:rPr lang="zh-CN" altLang="en-US">
                <a:solidFill>
                  <a:schemeClr val="tx2"/>
                </a:solidFill>
              </a:rPr>
              <a:t>栋</a:t>
            </a:r>
            <a:r>
              <a:rPr lang="en-US" altLang="zh-CN">
                <a:solidFill>
                  <a:schemeClr val="tx2"/>
                </a:solidFill>
              </a:rPr>
              <a:t>’</a:t>
            </a:r>
            <a:r>
              <a:rPr lang="zh-CN" altLang="en-US">
                <a:solidFill>
                  <a:schemeClr val="tx2"/>
                </a:solidFill>
              </a:rPr>
              <a:t>，我只需要保留该部分的数字，即</a:t>
            </a:r>
            <a:r>
              <a:rPr lang="en-US" altLang="zh-CN">
                <a:solidFill>
                  <a:schemeClr val="tx2"/>
                </a:solidFill>
              </a:rPr>
              <a:t>‘15</a:t>
            </a:r>
            <a:r>
              <a:rPr lang="zh-CN" altLang="en-US">
                <a:solidFill>
                  <a:schemeClr val="tx2"/>
                </a:solidFill>
              </a:rPr>
              <a:t>栋</a:t>
            </a:r>
            <a:r>
              <a:rPr lang="en-US" altLang="zh-CN">
                <a:solidFill>
                  <a:schemeClr val="tx2"/>
                </a:solidFill>
              </a:rPr>
              <a:t>’</a:t>
            </a:r>
            <a:r>
              <a:rPr lang="zh-CN" altLang="en-US">
                <a:solidFill>
                  <a:schemeClr val="tx2"/>
                </a:solidFill>
              </a:rPr>
              <a:t>保留</a:t>
            </a:r>
            <a:r>
              <a:rPr lang="en-US" altLang="zh-CN">
                <a:solidFill>
                  <a:schemeClr val="tx2"/>
                </a:solidFill>
              </a:rPr>
              <a:t>‘15’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4、‘停车位’：</a:t>
            </a:r>
            <a:r>
              <a:rPr lang="zh-CN" altLang="en-US">
                <a:solidFill>
                  <a:schemeClr val="tx2"/>
                </a:solidFill>
              </a:rPr>
              <a:t>根据楼栋总数进行推测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5、‘物业费’：</a:t>
            </a:r>
            <a:r>
              <a:rPr lang="zh-CN" altLang="en-US">
                <a:solidFill>
                  <a:schemeClr val="tx2"/>
                </a:solidFill>
              </a:rPr>
              <a:t>物业费的数据形式有形如</a:t>
            </a:r>
            <a:r>
              <a:rPr lang="en-US" altLang="zh-CN">
                <a:solidFill>
                  <a:schemeClr val="tx2"/>
                </a:solidFill>
              </a:rPr>
              <a:t>‘1.77</a:t>
            </a:r>
            <a:r>
              <a:rPr lang="zh-CN" altLang="en-US">
                <a:solidFill>
                  <a:schemeClr val="tx2"/>
                </a:solidFill>
              </a:rPr>
              <a:t>元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月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㎡</a:t>
            </a:r>
            <a:r>
              <a:rPr lang="en-US" altLang="zh-CN">
                <a:solidFill>
                  <a:schemeClr val="tx2"/>
                </a:solidFill>
              </a:rPr>
              <a:t>’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‘2.46-2.64</a:t>
            </a:r>
            <a:r>
              <a:rPr lang="zh-CN" altLang="en-US">
                <a:solidFill>
                  <a:schemeClr val="tx2"/>
                </a:solidFill>
              </a:rPr>
              <a:t>元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月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㎡</a:t>
            </a:r>
            <a:r>
              <a:rPr lang="en-US" altLang="zh-CN">
                <a:solidFill>
                  <a:schemeClr val="tx2"/>
                </a:solidFill>
              </a:rPr>
              <a:t>’</a:t>
            </a:r>
            <a:r>
              <a:rPr lang="zh-CN" altLang="en-US">
                <a:solidFill>
                  <a:schemeClr val="tx2"/>
                </a:solidFill>
              </a:rPr>
              <a:t>的形式，和空缺值。</a:t>
            </a:r>
            <a:r>
              <a:rPr lang="en-US" altLang="zh-CN">
                <a:solidFill>
                  <a:schemeClr val="tx2"/>
                </a:solidFill>
              </a:rPr>
              <a:t>‘1.77</a:t>
            </a:r>
            <a:r>
              <a:rPr lang="zh-CN" altLang="en-US">
                <a:solidFill>
                  <a:schemeClr val="tx2"/>
                </a:solidFill>
              </a:rPr>
              <a:t>元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月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㎡</a:t>
            </a:r>
            <a:r>
              <a:rPr lang="en-US" altLang="zh-CN">
                <a:solidFill>
                  <a:schemeClr val="tx2"/>
                </a:solidFill>
              </a:rPr>
              <a:t>’</a:t>
            </a:r>
            <a:r>
              <a:rPr lang="zh-CN" altLang="en-US">
                <a:solidFill>
                  <a:schemeClr val="tx2"/>
                </a:solidFill>
              </a:rPr>
              <a:t>该形式的数据值提取数字</a:t>
            </a:r>
            <a:r>
              <a:rPr lang="en-US" altLang="zh-CN">
                <a:solidFill>
                  <a:schemeClr val="tx2"/>
                </a:solidFill>
              </a:rPr>
              <a:t>‘1.77’</a:t>
            </a:r>
            <a:r>
              <a:rPr lang="zh-CN" altLang="en-US">
                <a:solidFill>
                  <a:schemeClr val="tx2"/>
                </a:solidFill>
              </a:rPr>
              <a:t>，</a:t>
            </a:r>
            <a:r>
              <a:rPr lang="en-US" altLang="zh-CN">
                <a:solidFill>
                  <a:schemeClr val="tx2"/>
                </a:solidFill>
              </a:rPr>
              <a:t>‘2.46-2.64</a:t>
            </a:r>
            <a:r>
              <a:rPr lang="zh-CN" altLang="en-US">
                <a:solidFill>
                  <a:schemeClr val="tx2"/>
                </a:solidFill>
              </a:rPr>
              <a:t>元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月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㎡</a:t>
            </a:r>
            <a:r>
              <a:rPr lang="en-US" altLang="zh-CN">
                <a:solidFill>
                  <a:schemeClr val="tx2"/>
                </a:solidFill>
              </a:rPr>
              <a:t>’</a:t>
            </a:r>
            <a:r>
              <a:rPr lang="zh-CN" altLang="en-US">
                <a:solidFill>
                  <a:schemeClr val="tx2"/>
                </a:solidFill>
              </a:rPr>
              <a:t>形式的数据用数字区间</a:t>
            </a:r>
            <a:r>
              <a:rPr lang="en-US" altLang="zh-CN">
                <a:solidFill>
                  <a:schemeClr val="tx2"/>
                </a:solidFill>
              </a:rPr>
              <a:t>2.46~2.64</a:t>
            </a:r>
            <a:r>
              <a:rPr lang="zh-CN" altLang="en-US">
                <a:solidFill>
                  <a:schemeClr val="tx2"/>
                </a:solidFill>
              </a:rPr>
              <a:t>的中间值（</a:t>
            </a:r>
            <a:r>
              <a:rPr lang="en-US" altLang="zh-CN">
                <a:solidFill>
                  <a:schemeClr val="tx2"/>
                </a:solidFill>
              </a:rPr>
              <a:t>2.46+2.64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>
                <a:solidFill>
                  <a:schemeClr val="tx2"/>
                </a:solidFill>
              </a:rPr>
              <a:t>/2=2.55</a:t>
            </a:r>
            <a:r>
              <a:rPr lang="zh-CN" altLang="en-US">
                <a:solidFill>
                  <a:schemeClr val="tx2"/>
                </a:solidFill>
              </a:rPr>
              <a:t>代替。空缺值则用提取后所有数据的平均值代替。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6、‘供暖’：</a:t>
            </a:r>
            <a:r>
              <a:rPr lang="zh-CN" altLang="en-US">
                <a:solidFill>
                  <a:schemeClr val="tx2"/>
                </a:solidFill>
              </a:rPr>
              <a:t>有集中供暖、自采暖、集中供暖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自供暖，还有缺失值等其他类型，对其进行编号，将集中供暖、自采暖、集中供暖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自采暖分别用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表示，剩余的其他类型的数据均用</a:t>
            </a:r>
            <a:r>
              <a:rPr lang="en-US" altLang="zh-CN">
                <a:solidFill>
                  <a:schemeClr val="tx2"/>
                </a:solidFill>
              </a:rPr>
              <a:t>0</a:t>
            </a:r>
            <a:r>
              <a:rPr lang="zh-CN" altLang="en-US">
                <a:solidFill>
                  <a:schemeClr val="tx2"/>
                </a:solidFill>
              </a:rPr>
              <a:t>编号表示。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7、‘供电’：</a:t>
            </a:r>
            <a:r>
              <a:rPr lang="zh-CN" altLang="en-US">
                <a:solidFill>
                  <a:schemeClr val="tx2"/>
                </a:solidFill>
              </a:rPr>
              <a:t>供电数据有民电、商电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民电、商店，还有缺失值，将其分别编号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en-US" altLang="zh-CN">
                <a:solidFill>
                  <a:schemeClr val="tx2"/>
                </a:solidFill>
              </a:rPr>
              <a:t>0.</a:t>
            </a:r>
            <a:endParaRPr lang="en-US" altLang="zh-CN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8、‘燃气费’：</a:t>
            </a:r>
            <a:r>
              <a:rPr lang="zh-CN" altLang="en-US">
                <a:solidFill>
                  <a:schemeClr val="tx2"/>
                </a:solidFill>
              </a:rPr>
              <a:t>燃气费的数据处理与物业费的数据处理方式一样。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alt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detail</a:t>
            </a:r>
            <a:r>
              <a:rPr kumimoji="1" 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基础上新增变量</a:t>
            </a:r>
            <a:endParaRPr kumimoji="1" 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E03B56-63E4-4FA7-9F68-353739939E14}" type="slidenum">
              <a:rPr lang="zh-CN" altLang="en-US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</a:fld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880" y="1232535"/>
            <a:ext cx="11045825" cy="4986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手动交互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'建筑面积_室数'、 '面积_供水民水'、'面积_楼栋比'、'绿化率_供暖集中'、'绿化率_室数'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以及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建筑面积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ori', 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物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', 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绿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化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率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', 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楼栋总数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', 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燃气费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之间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10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个交互项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非线性：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'建筑面积_log'、 '绿化率_sqrt'、'建筑面积_sq'、'物业费_sq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rt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'、 '燃气费_log'、'楼栋总数_sqrt'、'建筑面积ori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_sq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', '物 业 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_sq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', '绿 化 率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_sq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', '楼栋总数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_sq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', '燃气费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_sq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'五个平方项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比值：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'物业费_面积比'、 '燃气费_面积比'、 '停车位_楼栋比'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chemeClr val="tx2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分组统计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：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'板块_均面积', '区域_均物业费', '区域_中位面积', '板块_中位物业费', '区域_停车位均值'</a:t>
            </a:r>
            <a:endParaRPr lang="zh-CN" altLang="en-US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zh-CN" altLang="en-US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特征重要性图（手动添加了一些交互项、平方项等</a:t>
            </a:r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变量）</a:t>
            </a:r>
            <a:endParaRPr kumimoji="1" 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E03B56-63E4-4FA7-9F68-353739939E14}" type="slidenum">
              <a:rPr lang="zh-CN" altLang="en-US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</a:fld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1024255"/>
            <a:ext cx="8411210" cy="5154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随机森林</a:t>
            </a:r>
            <a:r>
              <a:rPr kumimoji="1" alt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+Optuan</a:t>
            </a:r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自动优化模型</a:t>
            </a:r>
            <a:r>
              <a:rPr kumimoji="1" lang="zh-CN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参数</a:t>
            </a:r>
            <a:endParaRPr kumimoji="1" lang="zh-CN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E03B56-63E4-4FA7-9F68-353739939E14}" type="slidenum">
              <a:rPr lang="zh-CN" altLang="en-US" smtClean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</a:fld>
            <a:endParaRPr lang="zh-CN" altLang="en-US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795" y="1287145"/>
            <a:ext cx="11449050" cy="6227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随机森林：</a:t>
            </a:r>
            <a:r>
              <a:rPr lang="en-US" altLang="zh-CN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抗过拟合、能处理大量特征与非线性关系、支持特征重要性分析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Optuna</a:t>
            </a: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参数优化：</a:t>
            </a:r>
            <a:endParaRPr lang="zh-CN" altLang="en-US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对目标函数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5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折交叉验证使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 RMSE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最小化（返回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-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RMSE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）；</a:t>
            </a:r>
            <a:endParaRPr lang="zh-CN" altLang="en-US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搜索参数空间：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n_estimators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100 ~ 1000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max_depth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3 ~ 30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log 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采样）</a:t>
            </a:r>
            <a:endParaRPr lang="zh-CN" altLang="en-US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min_samples_split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2 ~ 20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max_features</a:t>
            </a:r>
            <a:r>
              <a:rPr lang="zh-CN" alt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['sqrt', 'log2', None]</a:t>
            </a:r>
            <a:endParaRPr lang="en-US" altLang="zh-CN" sz="2400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最优参数组合：</a:t>
            </a:r>
            <a:r>
              <a:rPr lang="en-US" altLang="zh-CN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'n_estimators': 369, 'max_depth': 22, 'min_samples_split': 6, 'max_features': None</a:t>
            </a:r>
            <a:endParaRPr lang="en-US" altLang="zh-CN" sz="2400" b="1" dirty="0">
              <a:solidFill>
                <a:schemeClr val="bg2">
                  <a:lumMod val="10000"/>
                </a:schemeClr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en-US" altLang="zh-CN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marL="285750" indent="-28575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endParaRPr lang="zh-CN" altLang="en-US" b="1" dirty="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8720" y="3966352"/>
            <a:ext cx="10363200" cy="1852444"/>
          </a:xfrm>
        </p:spPr>
        <p:txBody>
          <a:bodyPr/>
          <a:p>
            <a:r>
              <a:rPr lang="zh-CN" altLang="en-US">
                <a:latin typeface="汉仪北魏写经W" panose="00020600040101010101" charset="-122"/>
                <a:ea typeface="汉仪北魏写经W" panose="00020600040101010101" charset="-122"/>
              </a:rPr>
              <a:t>谢谢观看！</a:t>
            </a:r>
            <a:endParaRPr lang="zh-CN" altLang="en-US">
              <a:latin typeface="汉仪北魏写经W" panose="00020600040101010101" charset="-122"/>
              <a:ea typeface="汉仪北魏写经W" panose="0002060004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p>
            <a:fld id="{A6B5C261-79D7-4D73-95BD-00EBF9E221A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NvETYh65nrydIPfegnZEIA"/>
</p:tagLst>
</file>

<file path=ppt/tags/tag3.xml><?xml version="1.0" encoding="utf-8"?>
<p:tagLst xmlns:p="http://schemas.openxmlformats.org/presentationml/2006/main">
  <p:tag name="COMMONDATA" val="eyJoZGlkIjoiZWE1Njc5ZjRmNjU2YjE5MGE1YmQ5OWVhZGRkOTEwZmEifQ==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AE0B2A"/>
      </a:dk1>
      <a:lt1>
        <a:srgbClr val="FFFFFF"/>
      </a:lt1>
      <a:dk2>
        <a:srgbClr val="1C1C1B"/>
      </a:dk2>
      <a:lt2>
        <a:srgbClr val="D0DAEA"/>
      </a:lt2>
      <a:accent1>
        <a:srgbClr val="4C5663"/>
      </a:accent1>
      <a:accent2>
        <a:srgbClr val="D20A10"/>
      </a:accent2>
      <a:accent3>
        <a:srgbClr val="898989"/>
      </a:accent3>
      <a:accent4>
        <a:srgbClr val="FFC0C0"/>
      </a:accent4>
      <a:accent5>
        <a:srgbClr val="C9CACA"/>
      </a:accent5>
      <a:accent6>
        <a:srgbClr val="E35204"/>
      </a:accent6>
      <a:hlink>
        <a:srgbClr val="FFFFFF"/>
      </a:hlink>
      <a:folHlink>
        <a:srgbClr val="1B56A2"/>
      </a:folHlink>
    </a:clrScheme>
    <a:fontScheme name="华文楷体 + Arial">
      <a:majorFont>
        <a:latin typeface="Arial"/>
        <a:ea typeface="华文楷体"/>
        <a:cs typeface=""/>
      </a:majorFont>
      <a:minorFont>
        <a:latin typeface="Arial"/>
        <a:ea typeface="华文楷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演示</Application>
  <PresentationFormat>宽屏</PresentationFormat>
  <Paragraphs>119</Paragraphs>
  <Slides>8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楷体_GB2312</vt:lpstr>
      <vt:lpstr>新宋体</vt:lpstr>
      <vt:lpstr>Tahoma</vt:lpstr>
      <vt:lpstr>Roboto</vt:lpstr>
      <vt:lpstr>Times New Roman</vt:lpstr>
      <vt:lpstr>楷体</vt:lpstr>
      <vt:lpstr>汉仪北魏写经W</vt:lpstr>
      <vt:lpstr>华文楷体</vt:lpstr>
      <vt:lpstr>Arial Unicode MS</vt:lpstr>
      <vt:lpstr>等线</vt:lpstr>
      <vt:lpstr>Calibri</vt:lpstr>
      <vt:lpstr>1_Office 主题​​</vt:lpstr>
      <vt:lpstr>TCLayout.ActiveDocument.1</vt:lpstr>
      <vt:lpstr>AI_Python期末展示</vt:lpstr>
      <vt:lpstr>PowerPoint 演示文稿</vt:lpstr>
      <vt:lpstr>优化数据处理</vt:lpstr>
      <vt:lpstr>detail数据集初处理</vt:lpstr>
      <vt:lpstr>detail基础上新增变量</vt:lpstr>
      <vt:lpstr>特征重要性图（手动添加了一些交互项、平方项等变量）</vt:lpstr>
      <vt:lpstr>随机森林+Optuan自动优化模型参数</vt:lpstr>
      <vt:lpstr>谢谢观看！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 Leonard</dc:creator>
  <cp:lastModifiedBy>微信用户</cp:lastModifiedBy>
  <cp:revision>358</cp:revision>
  <cp:lastPrinted>2021-11-15T16:33:00Z</cp:lastPrinted>
  <dcterms:created xsi:type="dcterms:W3CDTF">2021-11-15T16:33:00Z</dcterms:created>
  <dcterms:modified xsi:type="dcterms:W3CDTF">2025-06-04T13:27:53Z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65D7574F15624FF28D31EC21076E185A_13</vt:lpwstr>
  </property>
  <property fmtid="{D5CDD505-2E9C-101B-9397-08002B2CF9AE}" pid="3" name="KSOProductBuildVer">
    <vt:lpwstr>2052-12.1.0.21171</vt:lpwstr>
  </property>
</Properties>
</file>