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7"/>
  </p:notesMasterIdLst>
  <p:sldIdLst>
    <p:sldId id="257" r:id="rId2"/>
    <p:sldId id="259" r:id="rId3"/>
    <p:sldId id="261" r:id="rId4"/>
    <p:sldId id="260" r:id="rId5"/>
    <p:sldId id="262" r:id="rId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FFC000"/>
    <a:srgbClr val="A22628"/>
    <a:srgbClr val="EFE8E7"/>
    <a:srgbClr val="DECDCC"/>
    <a:srgbClr val="DFBA70"/>
    <a:srgbClr val="731E00"/>
    <a:srgbClr val="9A1F2C"/>
    <a:srgbClr val="052569"/>
    <a:srgbClr val="991E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150" autoAdjust="0"/>
    <p:restoredTop sz="95755"/>
  </p:normalViewPr>
  <p:slideViewPr>
    <p:cSldViewPr snapToGrid="0">
      <p:cViewPr varScale="1">
        <p:scale>
          <a:sx n="66" d="100"/>
          <a:sy n="66" d="100"/>
        </p:scale>
        <p:origin x="932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4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5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E42295-681B-4E26-BA69-480DDBEC640F}" type="datetimeFigureOut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706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707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8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1048709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DEB853D-D61B-4063-A37D-912DE7DF87A3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DEB853D-D61B-4063-A37D-912DE7DF87A3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61188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582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104858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5C29DF-03A5-407C-9729-76C1FF9FB44C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58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58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72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73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B6311F-8AAE-423F-B986-76E70EBF0A82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74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5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0" name="竖排标题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1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62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7BDAC-71EC-461C-AB13-7C14324DF739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63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64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20ECAD-0472-4133-8A9D-4B2F6237AC58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10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11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 dirty="0"/>
          </a:p>
        </p:txBody>
      </p:sp>
      <p:sp>
        <p:nvSpPr>
          <p:cNvPr id="1048612" name="矩形 6"/>
          <p:cNvSpPr/>
          <p:nvPr userDrawn="1"/>
        </p:nvSpPr>
        <p:spPr>
          <a:xfrm>
            <a:off x="0" y="779714"/>
            <a:ext cx="12192000" cy="52627"/>
          </a:xfrm>
          <a:prstGeom prst="rect">
            <a:avLst/>
          </a:prstGeom>
          <a:solidFill>
            <a:srgbClr val="9A1F2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048613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grpSp>
        <p:nvGrpSpPr>
          <p:cNvPr id="30" name="组合 10"/>
          <p:cNvGrpSpPr/>
          <p:nvPr userDrawn="1"/>
        </p:nvGrpSpPr>
        <p:grpSpPr>
          <a:xfrm>
            <a:off x="374740" y="6328194"/>
            <a:ext cx="1848765" cy="421438"/>
            <a:chOff x="1029765" y="388347"/>
            <a:chExt cx="3219985" cy="734016"/>
          </a:xfrm>
        </p:grpSpPr>
        <p:pic>
          <p:nvPicPr>
            <p:cNvPr id="2097156" name="图片 11"/>
            <p:cNvPicPr>
              <a:picLocks noChangeAspect="1"/>
            </p:cNvPicPr>
            <p:nvPr/>
          </p:nvPicPr>
          <p:blipFill rotWithShape="1">
            <a:blip r:embed="rId2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7" name="图片 12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6" name="标题 1"/>
          <p:cNvSpPr>
            <a:spLocks noGrp="1"/>
          </p:cNvSpPr>
          <p:nvPr>
            <p:ph type="title" hasCustomPrompt="1"/>
          </p:nvPr>
        </p:nvSpPr>
        <p:spPr>
          <a:xfrm>
            <a:off x="831851" y="656837"/>
            <a:ext cx="10515600" cy="453597"/>
          </a:xfrm>
        </p:spPr>
        <p:txBody>
          <a:bodyPr anchor="ctr">
            <a:normAutofit/>
          </a:bodyPr>
          <a:lstStyle>
            <a:lvl1pPr>
              <a:defRPr sz="2000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单击此处添加正文</a:t>
            </a:r>
          </a:p>
        </p:txBody>
      </p:sp>
      <p:sp>
        <p:nvSpPr>
          <p:cNvPr id="1048677" name="文本占位符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78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A653E-0E76-45E8-AC51-561DC4160245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79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0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1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82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3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84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8D2FF4-E3C9-4FED-A074-F6108E0BE98A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85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86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7" name="标题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1048688" name="文本占位符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89" name="内容占位符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0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91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692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F62296-8D74-4941-AB42-AF46D431AF0E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93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4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标题 1"/>
          <p:cNvSpPr>
            <a:spLocks noGrp="1"/>
          </p:cNvSpPr>
          <p:nvPr>
            <p:ph type="title" hasCustomPrompt="1"/>
          </p:nvPr>
        </p:nvSpPr>
        <p:spPr>
          <a:xfrm>
            <a:off x="382239" y="357693"/>
            <a:ext cx="10515600" cy="365126"/>
          </a:xfrm>
        </p:spPr>
        <p:txBody>
          <a:bodyPr>
            <a:normAutofit/>
          </a:bodyPr>
          <a:lstStyle>
            <a:lvl1pPr>
              <a:defRPr sz="2600" b="1" baseline="0">
                <a:latin typeface="Arial" panose="020B0604020202020204" pitchFamily="34" charset="0"/>
                <a:ea typeface="楷体" panose="02010609060101010101" pitchFamily="49" charset="-122"/>
              </a:defRPr>
            </a:lvl1pPr>
          </a:lstStyle>
          <a:p>
            <a:r>
              <a:rPr lang="zh-CN" altLang="en-US" dirty="0"/>
              <a:t>单击此处标题样式</a:t>
            </a:r>
          </a:p>
        </p:txBody>
      </p:sp>
      <p:sp>
        <p:nvSpPr>
          <p:cNvPr id="1048657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6266D2-0067-43FC-9A74-550BFB2F7B58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58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59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5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BB480-D82D-495A-B952-1CFC82EC6661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96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99" name="内容占位符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700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701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D11108-36D2-4557-BA39-961837054A5B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702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703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5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1048666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zh-CN" altLang="en-US"/>
              <a:t>单击图标添加图片</a:t>
            </a:r>
          </a:p>
        </p:txBody>
      </p:sp>
      <p:sp>
        <p:nvSpPr>
          <p:cNvPr id="1048667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1048668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93C538-F123-4B43-87C2-556BD6C65E41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669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1048670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1048578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92CE78-5F0E-461E-AC7D-A1145CE5D324}" type="datetime1">
              <a:rPr lang="zh-CN" altLang="en-US" smtClean="0"/>
              <a:t>2025/4/2</a:t>
            </a:fld>
            <a:endParaRPr lang="zh-CN" altLang="en-US"/>
          </a:p>
        </p:txBody>
      </p:sp>
      <p:sp>
        <p:nvSpPr>
          <p:cNvPr id="1048579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1048580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18858F7-4EE7-4CC5-B1EF-1154CF27D88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Relationship Id="rId4" Type="http://schemas.openxmlformats.org/officeDocument/2006/relationships/image" Target="../media/image4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w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组合 8"/>
          <p:cNvGrpSpPr/>
          <p:nvPr/>
        </p:nvGrpSpPr>
        <p:grpSpPr>
          <a:xfrm>
            <a:off x="229789" y="397456"/>
            <a:ext cx="3219985" cy="734016"/>
            <a:chOff x="1029765" y="388347"/>
            <a:chExt cx="3219985" cy="734016"/>
          </a:xfrm>
        </p:grpSpPr>
        <p:pic>
          <p:nvPicPr>
            <p:cNvPr id="209715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5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586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AI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与</a:t>
            </a:r>
            <a:r>
              <a:rPr lang="en-US" altLang="zh-CN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Python</a:t>
            </a:r>
            <a:r>
              <a:rPr lang="zh-CN" altLang="en-US" sz="3600" b="1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期中展示</a:t>
            </a:r>
            <a:endParaRPr lang="zh-CN" altLang="en-US" sz="2800" b="1" dirty="0">
              <a:solidFill>
                <a:schemeClr val="bg1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587" name="文本框 11"/>
          <p:cNvSpPr txBox="1"/>
          <p:nvPr/>
        </p:nvSpPr>
        <p:spPr>
          <a:xfrm>
            <a:off x="3067456" y="4825566"/>
            <a:ext cx="63092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2022202654 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江孟书</a:t>
            </a:r>
            <a:endParaRPr lang="en-US" altLang="zh-CN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algn="ctr"/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588" name="文本框 12"/>
          <p:cNvSpPr txBox="1"/>
          <p:nvPr/>
        </p:nvSpPr>
        <p:spPr>
          <a:xfrm>
            <a:off x="5541582" y="6006792"/>
            <a:ext cx="136096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2025</a:t>
            </a:r>
            <a:r>
              <a:rPr lang="zh-CN" altLang="en-US" sz="1600" dirty="0" smtClean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年</a:t>
            </a:r>
            <a:r>
              <a:rPr lang="en-US" altLang="zh-CN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4</a:t>
            </a:r>
            <a:r>
              <a:rPr lang="zh-CN" altLang="en-US" sz="1600" dirty="0"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月</a:t>
            </a:r>
          </a:p>
        </p:txBody>
      </p:sp>
    </p:spTree>
    <p:custDataLst>
      <p:tags r:id="rId1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输入标题</a:t>
            </a:r>
          </a:p>
        </p:txBody>
      </p:sp>
      <p:sp>
        <p:nvSpPr>
          <p:cNvPr id="1048615" name="矩形 13"/>
          <p:cNvSpPr/>
          <p:nvPr/>
        </p:nvSpPr>
        <p:spPr>
          <a:xfrm>
            <a:off x="382239" y="883703"/>
            <a:ext cx="11374331" cy="583777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endParaRPr kumimoji="0" lang="zh-CN" alt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16" name="矩形 17"/>
          <p:cNvSpPr/>
          <p:nvPr/>
        </p:nvSpPr>
        <p:spPr>
          <a:xfrm>
            <a:off x="382270" y="829310"/>
            <a:ext cx="11373485" cy="365125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zh-CN" altLang="en-US" sz="1800" b="1" i="0" u="none" strike="noStrike" kern="1200" cap="none" spc="0" normalizeH="0" baseline="0" noProof="0" dirty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模型流程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17" name="矩形 14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zh-CN" altLang="en-US" dirty="0">
              <a:solidFill>
                <a:schemeClr val="tx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48618" name="燕尾形 15"/>
          <p:cNvSpPr/>
          <p:nvPr/>
        </p:nvSpPr>
        <p:spPr>
          <a:xfrm>
            <a:off x="1372235" y="1341120"/>
            <a:ext cx="2846705" cy="1174115"/>
          </a:xfrm>
          <a:prstGeom prst="chevron">
            <a:avLst/>
          </a:prstGeom>
          <a:solidFill>
            <a:srgbClr val="A22628">
              <a:alpha val="5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19" name="燕尾形 16"/>
          <p:cNvSpPr/>
          <p:nvPr/>
        </p:nvSpPr>
        <p:spPr>
          <a:xfrm>
            <a:off x="4692333" y="1355319"/>
            <a:ext cx="2846705" cy="1174115"/>
          </a:xfrm>
          <a:prstGeom prst="chevron">
            <a:avLst/>
          </a:prstGeom>
          <a:solidFill>
            <a:srgbClr val="A22628">
              <a:alpha val="7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0" name="燕尾形 18"/>
          <p:cNvSpPr/>
          <p:nvPr/>
        </p:nvSpPr>
        <p:spPr>
          <a:xfrm>
            <a:off x="7939572" y="1355319"/>
            <a:ext cx="3035300" cy="1174115"/>
          </a:xfrm>
          <a:prstGeom prst="chevron">
            <a:avLst/>
          </a:prstGeom>
          <a:solidFill>
            <a:srgbClr val="A2262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1" name="文本框 19"/>
          <p:cNvSpPr txBox="1"/>
          <p:nvPr/>
        </p:nvSpPr>
        <p:spPr>
          <a:xfrm>
            <a:off x="1882296" y="1434544"/>
            <a:ext cx="19337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缺失值处理</a:t>
            </a:r>
            <a:endParaRPr lang="en-US" altLang="zh-CN" sz="2000" dirty="0" smtClean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以及用</a:t>
            </a:r>
            <a:r>
              <a:rPr lang="en-US" altLang="zh-CN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Z-score</a:t>
            </a:r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处理极端值</a:t>
            </a:r>
            <a:endParaRPr lang="en-US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22" name="文本框 20"/>
          <p:cNvSpPr txBox="1"/>
          <p:nvPr/>
        </p:nvSpPr>
        <p:spPr>
          <a:xfrm>
            <a:off x="4824097" y="1728787"/>
            <a:ext cx="275971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使用的变量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23" name="文本框 22"/>
          <p:cNvSpPr txBox="1"/>
          <p:nvPr/>
        </p:nvSpPr>
        <p:spPr>
          <a:xfrm>
            <a:off x="7939572" y="1728787"/>
            <a:ext cx="31680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000" dirty="0" smtClean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用模型拟合</a:t>
            </a:r>
            <a:endParaRPr lang="en-US" altLang="zh-CN" sz="2000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24" name="圆角矩形 23"/>
          <p:cNvSpPr/>
          <p:nvPr/>
        </p:nvSpPr>
        <p:spPr>
          <a:xfrm>
            <a:off x="1372235" y="2724785"/>
            <a:ext cx="2699252" cy="3784170"/>
          </a:xfrm>
          <a:prstGeom prst="roundRect">
            <a:avLst>
              <a:gd name="adj" fmla="val 91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5" name="圆角矩形 24"/>
          <p:cNvSpPr/>
          <p:nvPr/>
        </p:nvSpPr>
        <p:spPr>
          <a:xfrm>
            <a:off x="4243311" y="2740025"/>
            <a:ext cx="3632978" cy="3768930"/>
          </a:xfrm>
          <a:prstGeom prst="roundRect">
            <a:avLst>
              <a:gd name="adj" fmla="val 91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6" name="圆角矩形 25"/>
          <p:cNvSpPr/>
          <p:nvPr/>
        </p:nvSpPr>
        <p:spPr>
          <a:xfrm>
            <a:off x="8017844" y="2724785"/>
            <a:ext cx="2878756" cy="3784170"/>
          </a:xfrm>
          <a:prstGeom prst="roundRect">
            <a:avLst>
              <a:gd name="adj" fmla="val 9117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48627" name="文本框 26"/>
          <p:cNvSpPr txBox="1"/>
          <p:nvPr/>
        </p:nvSpPr>
        <p:spPr>
          <a:xfrm>
            <a:off x="1504522" y="2809743"/>
            <a:ext cx="2414555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对于缺失值：对非数值型特征（如类别型）使用众数填充，数值型用中位数。</a:t>
            </a:r>
            <a:endParaRPr lang="en-US" altLang="zh-CN" b="1" dirty="0" smtClean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极端</a:t>
            </a:r>
            <a:r>
              <a:rPr lang="zh-CN" altLang="en-US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异常值可能导致部分决策树在训练过程中过度关注这些异常点，增加模型复杂度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。通过 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Z-score 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移</a:t>
            </a:r>
            <a:r>
              <a:rPr lang="zh-CN" altLang="en-US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除异常值后，训练数据更集中，模型能够更高效地学习主要数据分布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b="1" dirty="0" smtClean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endParaRPr lang="zh-CN" altLang="en-US" sz="1400" b="1" dirty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28" name="文本框 34"/>
          <p:cNvSpPr txBox="1"/>
          <p:nvPr/>
        </p:nvSpPr>
        <p:spPr>
          <a:xfrm>
            <a:off x="4229153" y="2744871"/>
            <a:ext cx="3661294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使用的特征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: </a:t>
            </a: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建筑面积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数值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环线数值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房间数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卫生间数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室卫比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朝南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朝北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朝东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朝西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朝向数量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南北通透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有电梯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装修情况数值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是否普通住宅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是否底层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是否顶层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是否中层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到市中心距离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en-US" altLang="zh-CN" sz="1550" b="1" dirty="0" err="1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lon_grid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’, ‘</a:t>
            </a:r>
            <a:r>
              <a:rPr lang="en-US" altLang="zh-CN" sz="1550" b="1" dirty="0" err="1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lat_grid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（经纬度网格：将地理位置进行分桶（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Binning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），从而</a:t>
            </a:r>
            <a:r>
              <a:rPr lang="zh-CN" altLang="en-US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捕捉不同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区域的房价差异）</a:t>
            </a:r>
            <a:r>
              <a:rPr lang="en-US" altLang="zh-CN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‘</a:t>
            </a:r>
            <a:r>
              <a:rPr lang="zh-CN" altLang="en-US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小区级别聚合特征</a:t>
            </a:r>
            <a:r>
              <a:rPr lang="en-US" altLang="zh-CN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（包含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['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小区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ID', '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小区均价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', '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小区中位价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', '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小区价格标准差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']</a:t>
            </a:r>
            <a:r>
              <a:rPr lang="zh-CN" altLang="en-US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）</a:t>
            </a:r>
            <a:r>
              <a:rPr lang="en-US" altLang="zh-CN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</a:t>
            </a:r>
            <a:r>
              <a:rPr lang="zh-CN" altLang="en-US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r>
              <a:rPr lang="en-US" altLang="zh-CN" sz="1550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面积平方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（用于捕捉建筑面积对房价的二次效应）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, ‘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环线面积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’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（环线面积 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= 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环线数值 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× 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建筑面积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_</a:t>
            </a:r>
            <a:r>
              <a:rPr lang="zh-CN" altLang="en-US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数值：建筑面积的影响可能随环线的变化而改变）</a:t>
            </a:r>
            <a:r>
              <a:rPr lang="en-US" altLang="zh-CN" sz="1550" b="1" dirty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]</a:t>
            </a:r>
            <a:endParaRPr lang="zh-CN" altLang="en-US" sz="1550" b="1" dirty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29" name="文本框 35"/>
          <p:cNvSpPr txBox="1"/>
          <p:nvPr/>
        </p:nvSpPr>
        <p:spPr>
          <a:xfrm>
            <a:off x="8222063" y="2885907"/>
            <a:ext cx="2470318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分别使用了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OLS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LASSO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、弹性网络回归、梯度回归树以及随机森林等方法进行拟合，通过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MSE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和</a:t>
            </a:r>
            <a:r>
              <a:rPr lang="en-US" altLang="zh-CN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RMSE</a:t>
            </a: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等数值评定模型的拟合优劣程度。</a:t>
            </a:r>
            <a:endParaRPr lang="en-US" altLang="zh-CN" b="1" dirty="0" smtClean="0">
              <a:solidFill>
                <a:srgbClr val="9A1F2C"/>
              </a:solidFill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  <a:sym typeface="+mn-ea"/>
            </a:endParaRPr>
          </a:p>
          <a:p>
            <a:pPr marL="140335" indent="-140335" algn="just" fontAlgn="auto">
              <a:buFont typeface="Wingdings" panose="05000000000000000000" charset="0"/>
              <a:buChar char="Ø"/>
            </a:pPr>
            <a:r>
              <a:rPr lang="zh-CN" altLang="en-US" b="1" dirty="0" smtClean="0">
                <a:solidFill>
                  <a:srgbClr val="9A1F2C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rPr>
              <a:t>其中，前三个模型需要手动添加交互项，后两个模型可以自动识别出交互项进行拟合。</a:t>
            </a:r>
            <a:endParaRPr lang="zh-CN" altLang="en-US" dirty="0"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矩形 9"/>
          <p:cNvSpPr/>
          <p:nvPr/>
        </p:nvSpPr>
        <p:spPr>
          <a:xfrm>
            <a:off x="763397" y="3733475"/>
            <a:ext cx="10486238" cy="2550064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p"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8" name="矩形 5"/>
          <p:cNvSpPr/>
          <p:nvPr/>
        </p:nvSpPr>
        <p:spPr>
          <a:xfrm>
            <a:off x="782698" y="1137680"/>
            <a:ext cx="10966322" cy="5071228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algn="l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</a:pP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49" name="矩形 18"/>
          <p:cNvSpPr/>
          <p:nvPr/>
        </p:nvSpPr>
        <p:spPr>
          <a:xfrm>
            <a:off x="763398" y="828134"/>
            <a:ext cx="10966322" cy="365126"/>
          </a:xfrm>
          <a:prstGeom prst="rect">
            <a:avLst/>
          </a:prstGeom>
          <a:solidFill>
            <a:srgbClr val="A22628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zh-CN" altLang="en-US" b="1" dirty="0" smtClean="0">
                <a:solidFill>
                  <a:prstClr val="white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模型预测结果</a:t>
            </a:r>
            <a:endParaRPr kumimoji="0" lang="zh-CN" sz="18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0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51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97838" y="6360926"/>
            <a:ext cx="455961" cy="360551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52" name="文本框 13"/>
          <p:cNvSpPr txBox="1"/>
          <p:nvPr/>
        </p:nvSpPr>
        <p:spPr>
          <a:xfrm>
            <a:off x="782954" y="1188720"/>
            <a:ext cx="10985365" cy="4240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0" indent="-285750">
              <a:lnSpc>
                <a:spcPct val="135000"/>
              </a:lnSpc>
              <a:buFont typeface="Wingdings" panose="05000000000000000000" pitchFamily="2" charset="2"/>
              <a:buChar char="p"/>
            </a:pPr>
            <a:r>
              <a:rPr kumimoji="0" lang="zh-CN" altLang="en-US" b="1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</a:rPr>
              <a:t>结果展示</a:t>
            </a:r>
          </a:p>
        </p:txBody>
      </p:sp>
      <p:graphicFrame>
        <p:nvGraphicFramePr>
          <p:cNvPr id="4194304" name="对象 4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8" r:id="rId3" imgW="914400" imgH="215900" progId="Equation.KSEE3">
                  <p:embed/>
                </p:oleObj>
              </mc:Choice>
              <mc:Fallback>
                <p:oleObj r:id="rId3" imgW="914400" imgH="215900" progId="Equation.KSEE3">
                  <p:embed/>
                  <p:pic>
                    <p:nvPicPr>
                      <p:cNvPr id="2097158" name="对象 4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194305" name="对象 6">
            <a:hlinkClick r:id="" action="ppaction://ole?verb=0"/>
          </p:cNvPr>
          <p:cNvGraphicFramePr>
            <a:graphicFrameLocks noChangeAspect="1"/>
          </p:cNvGraphicFramePr>
          <p:nvPr/>
        </p:nvGraphicFramePr>
        <p:xfrm>
          <a:off x="5638800" y="3321050"/>
          <a:ext cx="914400" cy="215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9" r:id="rId5" imgW="914400" imgH="215900" progId="Equation.KSEE3">
                  <p:embed/>
                </p:oleObj>
              </mc:Choice>
              <mc:Fallback>
                <p:oleObj r:id="rId5" imgW="914400" imgH="215900" progId="Equation.KSEE3">
                  <p:embed/>
                  <p:pic>
                    <p:nvPicPr>
                      <p:cNvPr id="2097159" name="对象 6">
                        <a:hlinkClick r:id="" action="ppaction://ole?verb=0"/>
                      </p:cNvPr>
                      <p:cNvPicPr>
                        <a:picLocks/>
                      </p:cNvPicPr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38800" y="3321050"/>
                        <a:ext cx="914400" cy="2159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48653" name="标题 4"/>
          <p:cNvSpPr>
            <a:spLocks noGrp="1"/>
          </p:cNvSpPr>
          <p:nvPr>
            <p:ph type="title"/>
          </p:nvPr>
        </p:nvSpPr>
        <p:spPr>
          <a:xfrm>
            <a:off x="524044" y="351297"/>
            <a:ext cx="10515600" cy="365126"/>
          </a:xfrm>
        </p:spPr>
        <p:txBody>
          <a:bodyPr>
            <a:noAutofit/>
          </a:bodyPr>
          <a:lstStyle/>
          <a:p>
            <a:r>
              <a:rPr lang="en-US" altLang="zh-CN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期中展示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0704275"/>
              </p:ext>
            </p:extLst>
          </p:nvPr>
        </p:nvGraphicFramePr>
        <p:xfrm>
          <a:off x="1428581" y="1764828"/>
          <a:ext cx="9635955" cy="3648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7191">
                  <a:extLst>
                    <a:ext uri="{9D8B030D-6E8A-4147-A177-3AD203B41FA5}">
                      <a16:colId xmlns:a16="http://schemas.microsoft.com/office/drawing/2014/main" val="2069138214"/>
                    </a:ext>
                  </a:extLst>
                </a:gridCol>
                <a:gridCol w="1927191">
                  <a:extLst>
                    <a:ext uri="{9D8B030D-6E8A-4147-A177-3AD203B41FA5}">
                      <a16:colId xmlns:a16="http://schemas.microsoft.com/office/drawing/2014/main" val="148515348"/>
                    </a:ext>
                  </a:extLst>
                </a:gridCol>
                <a:gridCol w="1927191">
                  <a:extLst>
                    <a:ext uri="{9D8B030D-6E8A-4147-A177-3AD203B41FA5}">
                      <a16:colId xmlns:a16="http://schemas.microsoft.com/office/drawing/2014/main" val="3623051130"/>
                    </a:ext>
                  </a:extLst>
                </a:gridCol>
                <a:gridCol w="1927191">
                  <a:extLst>
                    <a:ext uri="{9D8B030D-6E8A-4147-A177-3AD203B41FA5}">
                      <a16:colId xmlns:a16="http://schemas.microsoft.com/office/drawing/2014/main" val="3490237741"/>
                    </a:ext>
                  </a:extLst>
                </a:gridCol>
                <a:gridCol w="1927191">
                  <a:extLst>
                    <a:ext uri="{9D8B030D-6E8A-4147-A177-3AD203B41FA5}">
                      <a16:colId xmlns:a16="http://schemas.microsoft.com/office/drawing/2014/main" val="2928335806"/>
                    </a:ext>
                  </a:extLst>
                </a:gridCol>
              </a:tblGrid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Metrics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In sample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out of sample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Cross-validation	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Datahub</a:t>
                      </a:r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Score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448657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OLS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0.4097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0.4094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0.4109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39.6790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9871853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LASSO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0.4100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0.4097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0.4111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39.7330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751654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Gradient-Boosting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0.1843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0.1849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0.1867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70.0120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2906340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RandomForest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0.1173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0.1360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0.1389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75.0700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4605913"/>
                  </a:ext>
                </a:extLst>
              </a:tr>
              <a:tr h="592165"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err="1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ElasticNet</a:t>
                      </a:r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 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0.4099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0.4096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0.4110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altLang="zh-CN" sz="1800" dirty="0" smtClean="0">
                          <a:latin typeface="仿宋" panose="02010609060101010101" pitchFamily="49" charset="-122"/>
                          <a:ea typeface="仿宋" panose="02010609060101010101" pitchFamily="49" charset="-122"/>
                        </a:rPr>
                        <a:t>39.5770</a:t>
                      </a:r>
                      <a:endParaRPr lang="zh-CN" altLang="en-US" sz="1800" dirty="0">
                        <a:latin typeface="仿宋" panose="02010609060101010101" pitchFamily="49" charset="-122"/>
                        <a:ea typeface="仿宋" panose="02010609060101010101" pitchFamily="49" charset="-122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9174335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1" name="矩形 4"/>
          <p:cNvSpPr/>
          <p:nvPr/>
        </p:nvSpPr>
        <p:spPr>
          <a:xfrm>
            <a:off x="0" y="6125401"/>
            <a:ext cx="2202025" cy="5744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48632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与</a:t>
            </a:r>
            <a:r>
              <a:rPr lang="en-US" altLang="zh-CN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zh-CN" altLang="en-US" sz="2300" dirty="0">
                <a:solidFill>
                  <a:srgbClr val="A22628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期中展示</a:t>
            </a:r>
          </a:p>
        </p:txBody>
      </p:sp>
      <p:sp>
        <p:nvSpPr>
          <p:cNvPr id="1048633" name="矩形 68"/>
          <p:cNvSpPr/>
          <p:nvPr/>
        </p:nvSpPr>
        <p:spPr>
          <a:xfrm>
            <a:off x="5743574" y="1221835"/>
            <a:ext cx="4772026" cy="255006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34" name="矩形 13"/>
          <p:cNvSpPr/>
          <p:nvPr/>
        </p:nvSpPr>
        <p:spPr>
          <a:xfrm>
            <a:off x="382239" y="883703"/>
            <a:ext cx="11374331" cy="5837773"/>
          </a:xfrm>
          <a:prstGeom prst="rect">
            <a:avLst/>
          </a:prstGeom>
          <a:solidFill>
            <a:srgbClr val="F2F2F2"/>
          </a:solidFill>
          <a:ln>
            <a:solidFill>
              <a:srgbClr val="F2F2F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>
              <a:lnSpc>
                <a:spcPct val="125000"/>
              </a:lnSpc>
            </a:pPr>
            <a:endParaRPr kumimoji="0" lang="zh-CN" altLang="en-US" sz="1600" i="0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48635" name="灯片编号占位符 1"/>
          <p:cNvSpPr>
            <a:spLocks noGrp="1"/>
          </p:cNvSpPr>
          <p:nvPr>
            <p:ph type="sldNum" sz="quarter" idx="12"/>
          </p:nvPr>
        </p:nvSpPr>
        <p:spPr>
          <a:xfrm>
            <a:off x="10836107" y="6198215"/>
            <a:ext cx="312420" cy="365125"/>
          </a:xfrm>
        </p:spPr>
        <p:txBody>
          <a:bodyPr/>
          <a:lstStyle/>
          <a:p>
            <a:fld id="{F18858F7-4EE7-4CC5-B1EF-1154CF27D88D}" type="slidenum">
              <a:rPr lang="zh-CN" alt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fld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36" name="文本框 1"/>
          <p:cNvSpPr txBox="1"/>
          <p:nvPr/>
        </p:nvSpPr>
        <p:spPr>
          <a:xfrm>
            <a:off x="512866" y="903532"/>
            <a:ext cx="11113075" cy="7067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000" dirty="0" smtClean="0">
                <a:latin typeface="Arial" panose="020B0604020202020204" pitchFamily="34" charset="0"/>
                <a:ea typeface="楷体" panose="02010609060101010101" pitchFamily="49" charset="-122"/>
              </a:rPr>
              <a:t>模型创新点</a:t>
            </a:r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</a:endParaRPr>
          </a:p>
          <a:p>
            <a:endParaRPr lang="zh-CN" altLang="en-US" sz="2000" dirty="0"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grpSp>
        <p:nvGrpSpPr>
          <p:cNvPr id="33" name="组合 3"/>
          <p:cNvGrpSpPr/>
          <p:nvPr/>
        </p:nvGrpSpPr>
        <p:grpSpPr>
          <a:xfrm>
            <a:off x="761562" y="1558871"/>
            <a:ext cx="10349641" cy="739437"/>
            <a:chOff x="946043" y="2381316"/>
            <a:chExt cx="10349641" cy="739437"/>
          </a:xfrm>
        </p:grpSpPr>
        <p:sp>
          <p:nvSpPr>
            <p:cNvPr id="1048637" name="矩形 11"/>
            <p:cNvSpPr/>
            <p:nvPr/>
          </p:nvSpPr>
          <p:spPr>
            <a:xfrm>
              <a:off x="1968555" y="2541078"/>
              <a:ext cx="9327129" cy="579675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使用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Z-score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对模型进行极端值处理，使得清洗后数据能更真实反映特征与目标的关系。同时对房价进行</a:t>
              </a:r>
              <a:r>
                <a:rPr lang="en-US" altLang="zh-CN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log1p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变换，缓解右偏分布问题。数值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特征用中位数，非数值用众数，兼顾特征类型差异。</a:t>
              </a:r>
            </a:p>
          </p:txBody>
        </p:sp>
        <p:sp>
          <p:nvSpPr>
            <p:cNvPr id="1048638" name="圆角矩形 8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1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4" name="组合 27"/>
          <p:cNvGrpSpPr/>
          <p:nvPr/>
        </p:nvGrpSpPr>
        <p:grpSpPr>
          <a:xfrm>
            <a:off x="761562" y="2369603"/>
            <a:ext cx="10349641" cy="1085523"/>
            <a:chOff x="946043" y="2381316"/>
            <a:chExt cx="10349641" cy="1085523"/>
          </a:xfrm>
        </p:grpSpPr>
        <p:sp>
          <p:nvSpPr>
            <p:cNvPr id="1048639" name="矩形 29"/>
            <p:cNvSpPr/>
            <p:nvPr/>
          </p:nvSpPr>
          <p:spPr>
            <a:xfrm>
              <a:off x="1968555" y="2541078"/>
              <a:ext cx="9327129" cy="925761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将非结构化数据（如“环线”、“装修情况”）转化为数值特征，保留业务逻辑（如环线映射为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2.5-6.5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的连续值）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。通过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交互项（如环线面积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=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环线数值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×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建筑面积）及衍生特征（如室卫比），增强非线性表达能力。</a:t>
              </a:r>
            </a:p>
          </p:txBody>
        </p:sp>
        <p:sp>
          <p:nvSpPr>
            <p:cNvPr id="1048640" name="圆角矩形 28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2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5" name="组合 30"/>
          <p:cNvGrpSpPr/>
          <p:nvPr/>
        </p:nvGrpSpPr>
        <p:grpSpPr>
          <a:xfrm>
            <a:off x="761562" y="3555514"/>
            <a:ext cx="10349641" cy="739437"/>
            <a:chOff x="946043" y="2381316"/>
            <a:chExt cx="10349641" cy="739437"/>
          </a:xfrm>
        </p:grpSpPr>
        <p:sp>
          <p:nvSpPr>
            <p:cNvPr id="1048641" name="矩形 32"/>
            <p:cNvSpPr/>
            <p:nvPr/>
          </p:nvSpPr>
          <p:spPr>
            <a:xfrm>
              <a:off x="1968555" y="2541078"/>
              <a:ext cx="9327129" cy="579675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对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文本字段（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如房屋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户型）进行正则提取，转化为数值特征。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通过朝南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朝北等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二值特征衍生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出朝向数量和南北通透特征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，提升朝向信息的区分度。</a:t>
              </a:r>
            </a:p>
          </p:txBody>
        </p:sp>
        <p:sp>
          <p:nvSpPr>
            <p:cNvPr id="1048642" name="圆角矩形 31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3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6" name="组合 33"/>
          <p:cNvGrpSpPr/>
          <p:nvPr/>
        </p:nvGrpSpPr>
        <p:grpSpPr>
          <a:xfrm>
            <a:off x="761562" y="4364828"/>
            <a:ext cx="10349641" cy="1240329"/>
            <a:chOff x="946043" y="2381316"/>
            <a:chExt cx="10349641" cy="1240329"/>
          </a:xfrm>
        </p:grpSpPr>
        <p:sp>
          <p:nvSpPr>
            <p:cNvPr id="1048643" name="矩形 38"/>
            <p:cNvSpPr/>
            <p:nvPr/>
          </p:nvSpPr>
          <p:spPr>
            <a:xfrm>
              <a:off x="1968555" y="2541078"/>
              <a:ext cx="9327129" cy="1080567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地理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空间特征工程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：计算到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市中心的欧氏距离，量化地理位置对房价的影响</a:t>
              </a:r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。</a:t>
              </a:r>
              <a:endParaRPr lang="en-US" altLang="zh-CN" sz="1600" dirty="0" smtClean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  <a:p>
              <a:pPr lvl="0" algn="just" fontAlgn="auto"/>
              <a:r>
                <a:rPr lang="zh-CN" altLang="en-US" sz="1600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生成经纬度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网格特征（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lon_grid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, 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lat_grid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），将连续坐标离散化，便于模型捕捉局部区域的价格差异。</a:t>
              </a:r>
            </a:p>
          </p:txBody>
        </p:sp>
        <p:sp>
          <p:nvSpPr>
            <p:cNvPr id="1048644" name="圆角矩形 37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4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  <p:grpSp>
        <p:nvGrpSpPr>
          <p:cNvPr id="37" name="组合 39"/>
          <p:cNvGrpSpPr/>
          <p:nvPr/>
        </p:nvGrpSpPr>
        <p:grpSpPr>
          <a:xfrm>
            <a:off x="761562" y="5717620"/>
            <a:ext cx="10349641" cy="626975"/>
            <a:chOff x="946043" y="2381316"/>
            <a:chExt cx="10349641" cy="626975"/>
          </a:xfrm>
        </p:grpSpPr>
        <p:sp>
          <p:nvSpPr>
            <p:cNvPr id="1048645" name="矩形 40"/>
            <p:cNvSpPr/>
            <p:nvPr/>
          </p:nvSpPr>
          <p:spPr>
            <a:xfrm>
              <a:off x="1968555" y="2541079"/>
              <a:ext cx="9327129" cy="467212"/>
            </a:xfrm>
            <a:prstGeom prst="rect">
              <a:avLst/>
            </a:prstGeom>
            <a:solidFill>
              <a:srgbClr val="AB8A6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just" fontAlgn="auto"/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联合训练线性模型（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OLS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LASSO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16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ElasticNet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）与树模型（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GB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、</a:t>
              </a:r>
              <a:r>
                <a:rPr lang="en-US" altLang="zh-CN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RF</a:t>
              </a:r>
              <a:r>
                <a:rPr lang="zh-CN" altLang="en-US" sz="1600" dirty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），覆盖不同假设空间。</a:t>
              </a:r>
            </a:p>
          </p:txBody>
        </p:sp>
        <p:sp>
          <p:nvSpPr>
            <p:cNvPr id="1048646" name="圆角矩形 41"/>
            <p:cNvSpPr/>
            <p:nvPr/>
          </p:nvSpPr>
          <p:spPr>
            <a:xfrm>
              <a:off x="946043" y="2381316"/>
              <a:ext cx="1082412" cy="466090"/>
            </a:xfrm>
            <a:prstGeom prst="roundRect">
              <a:avLst/>
            </a:prstGeom>
            <a:solidFill>
              <a:srgbClr val="9A1F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600" b="1" dirty="0" smtClean="0">
                  <a:solidFill>
                    <a:schemeClr val="bg1"/>
                  </a:solidFill>
                  <a:latin typeface="Times New Roman" panose="02020603050405020304" pitchFamily="18" charset="0"/>
                  <a:ea typeface="楷体" panose="02010609060101010101" pitchFamily="49" charset="-122"/>
                  <a:cs typeface="Times New Roman" panose="02020603050405020304" pitchFamily="18" charset="0"/>
                  <a:sym typeface="+mn-ea"/>
                </a:rPr>
                <a:t>5</a:t>
              </a:r>
              <a:endParaRPr lang="zh-CN" altLang="en-US" sz="1600" b="1" dirty="0">
                <a:solidFill>
                  <a:schemeClr val="bg1"/>
                </a:solidFill>
                <a:latin typeface="Times New Roman" panose="02020603050405020304" pitchFamily="18" charset="0"/>
                <a:ea typeface="楷体" panose="02010609060101010101" pitchFamily="49" charset="-122"/>
                <a:cs typeface="Times New Roman" panose="02020603050405020304" pitchFamily="18" charset="0"/>
                <a:sym typeface="+mn-ea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 8"/>
          <p:cNvGrpSpPr/>
          <p:nvPr/>
        </p:nvGrpSpPr>
        <p:grpSpPr>
          <a:xfrm>
            <a:off x="262469" y="330275"/>
            <a:ext cx="3219985" cy="734016"/>
            <a:chOff x="1029765" y="388347"/>
            <a:chExt cx="3219985" cy="734016"/>
          </a:xfrm>
        </p:grpSpPr>
        <p:pic>
          <p:nvPicPr>
            <p:cNvPr id="2097162" name="图片 6"/>
            <p:cNvPicPr>
              <a:picLocks noChangeAspect="1"/>
            </p:cNvPicPr>
            <p:nvPr/>
          </p:nvPicPr>
          <p:blipFill rotWithShape="1">
            <a:blip r:embed="rId3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t="57856"/>
            <a:stretch>
              <a:fillRect/>
            </a:stretch>
          </p:blipFill>
          <p:spPr>
            <a:xfrm>
              <a:off x="1804467" y="388347"/>
              <a:ext cx="2445283" cy="681740"/>
            </a:xfrm>
            <a:prstGeom prst="rect">
              <a:avLst/>
            </a:prstGeom>
          </p:spPr>
        </p:pic>
        <p:pic>
          <p:nvPicPr>
            <p:cNvPr id="2097163" name="图片 7"/>
            <p:cNvPicPr>
              <a:picLocks noChangeAspect="1"/>
            </p:cNvPicPr>
            <p:nvPr/>
          </p:nvPicPr>
          <p:blipFill rotWithShape="1">
            <a:blip r:embed="rId4" cstate="print">
              <a:clrChange>
                <a:clrFrom>
                  <a:srgbClr val="F6F6F6"/>
                </a:clrFrom>
                <a:clrTo>
                  <a:srgbClr val="F6F6F6">
                    <a:alpha val="0"/>
                  </a:srgbClr>
                </a:clrTo>
              </a:clrChange>
            </a:blip>
            <a:srcRect l="31400" r="28637" b="42144"/>
            <a:stretch>
              <a:fillRect/>
            </a:stretch>
          </p:blipFill>
          <p:spPr>
            <a:xfrm>
              <a:off x="1029765" y="440623"/>
              <a:ext cx="711833" cy="681740"/>
            </a:xfrm>
            <a:prstGeom prst="rect">
              <a:avLst/>
            </a:prstGeom>
          </p:spPr>
        </p:pic>
      </p:grpSp>
      <p:sp>
        <p:nvSpPr>
          <p:cNvPr id="1048654" name="矩形 9"/>
          <p:cNvSpPr/>
          <p:nvPr/>
        </p:nvSpPr>
        <p:spPr>
          <a:xfrm>
            <a:off x="0" y="2492671"/>
            <a:ext cx="12192000" cy="1335461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3600" b="1" dirty="0">
                <a:solidFill>
                  <a:schemeClr val="bg1"/>
                </a:solidFill>
                <a:latin typeface="Arial" panose="020B0604020202020204" pitchFamily="34" charset="0"/>
                <a:ea typeface="楷体" panose="02010609060101010101" pitchFamily="49" charset="-122"/>
              </a:rPr>
              <a:t>谢谢大家！</a:t>
            </a:r>
            <a:endParaRPr lang="zh-CN" altLang="en-US" sz="2800" b="1" dirty="0">
              <a:solidFill>
                <a:schemeClr val="bg1"/>
              </a:solidFill>
              <a:latin typeface="Arial" panose="020B0604020202020204" pitchFamily="34" charset="0"/>
              <a:ea typeface="楷体" panose="02010609060101010101" pitchFamily="49" charset="-122"/>
            </a:endParaRPr>
          </a:p>
        </p:txBody>
      </p:sp>
      <p:sp>
        <p:nvSpPr>
          <p:cNvPr id="1048655" name="文本框 11"/>
          <p:cNvSpPr txBox="1"/>
          <p:nvPr/>
        </p:nvSpPr>
        <p:spPr>
          <a:xfrm>
            <a:off x="3067456" y="4825566"/>
            <a:ext cx="63092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2022202654 </a:t>
            </a:r>
            <a:r>
              <a:rPr lang="zh-CN" altLang="en-US" sz="1600" b="1" dirty="0" smtClean="0">
                <a:latin typeface="楷体" panose="02010609060101010101" pitchFamily="49" charset="-122"/>
                <a:ea typeface="楷体" panose="02010609060101010101" pitchFamily="49" charset="-122"/>
              </a:rPr>
              <a:t>江孟书</a:t>
            </a:r>
            <a:endParaRPr lang="zh-CN" altLang="en-US" sz="16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custDataLst>
      <p:tags r:id="rId1"/>
    </p:custData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158695;#71243;"/>
</p:tagLst>
</file>

<file path=ppt/theme/theme1.xml><?xml version="1.0" encoding="utf-8"?>
<a:theme xmlns:a="http://schemas.openxmlformats.org/drawingml/2006/main" name="Office 主题​​">
  <a:themeElements>
    <a:clrScheme name="橙红色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square" rtlCol="0">
        <a:spAutoFit/>
      </a:bodyPr>
      <a:lstStyle>
        <a:defPPr algn="l">
          <a:defRPr sz="2000" dirty="0">
            <a:latin typeface="Arial" panose="020B0604020202020204" pitchFamily="34" charset="0"/>
            <a:ea typeface="楷体" panose="02010609060101010101" pitchFamily="49" charset="-122"/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617</Words>
  <Application>Microsoft Office PowerPoint</Application>
  <PresentationFormat>宽屏</PresentationFormat>
  <Paragraphs>66</Paragraphs>
  <Slides>5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5</vt:i4>
      </vt:variant>
    </vt:vector>
  </HeadingPairs>
  <TitlesOfParts>
    <vt:vector size="14" baseType="lpstr">
      <vt:lpstr>等线</vt:lpstr>
      <vt:lpstr>等线 Light</vt:lpstr>
      <vt:lpstr>仿宋</vt:lpstr>
      <vt:lpstr>楷体</vt:lpstr>
      <vt:lpstr>Arial</vt:lpstr>
      <vt:lpstr>Times New Roman</vt:lpstr>
      <vt:lpstr>Wingdings</vt:lpstr>
      <vt:lpstr>Office 主题​​</vt:lpstr>
      <vt:lpstr>Equation.KSEE3</vt:lpstr>
      <vt:lpstr>PowerPoint 演示文稿</vt:lpstr>
      <vt:lpstr>输入标题</vt:lpstr>
      <vt:lpstr>AI与Python期中展示</vt:lpstr>
      <vt:lpstr>AI与Python期中展示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Angelica_zzy@126.com</dc:creator>
  <cp:lastModifiedBy>PC</cp:lastModifiedBy>
  <cp:revision>18</cp:revision>
  <dcterms:created xsi:type="dcterms:W3CDTF">2021-11-04T22:55:00Z</dcterms:created>
  <dcterms:modified xsi:type="dcterms:W3CDTF">2025-04-02T14:06:22Z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A65B8AD42842408D900EA9182EC4BD6D</vt:lpwstr>
  </property>
  <property fmtid="{D5CDD505-2E9C-101B-9397-08002B2CF9AE}" pid="3" name="KSOProductBuildVer">
    <vt:lpwstr>2052-11.1.0.12302</vt:lpwstr>
  </property>
</Properties>
</file>