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57" r:id="rId5"/>
    <p:sldId id="262" r:id="rId6"/>
    <p:sldId id="258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5"/>
        <p:guide pos="387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39" name="Shape 14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0" name="Google Shape;14140;g116bd7c554b_1_340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1" name="Google Shape;14141;g116bd7c554b_1_340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39" name="Shape 14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0" name="Google Shape;14140;g116bd7c554b_1_340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1" name="Google Shape;14141;g116bd7c554b_1_340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39" name="Shape 14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0" name="Google Shape;14140;g116bd7c554b_1_340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1" name="Google Shape;14141;g116bd7c554b_1_340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39" name="Shape 14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0" name="Google Shape;14140;g116bd7c554b_1_340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1" name="Google Shape;14141;g116bd7c554b_1_340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37"/>
          <p:cNvSpPr txBox="1"/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35"/>
          <p:cNvSpPr txBox="1"/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32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32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32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32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32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32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32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32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32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9pPr>
          </a:lstStyle>
          <a:p/>
        </p:txBody>
      </p:sp>
      <p:sp>
        <p:nvSpPr>
          <p:cNvPr id="1952" name="Google Shape;1952;p35"/>
          <p:cNvSpPr txBox="1"/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3981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465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1219200" lvl="1" indent="-3981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465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828800" lvl="2" indent="-3981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465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2438400" lvl="3" indent="-3981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465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3048000" lvl="4" indent="-3981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465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3657600" lvl="5" indent="-3981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465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4267200" lvl="6" indent="-3981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465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4876800" lvl="7" indent="-3981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465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5486400" lvl="8" indent="-3981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465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34.png"/><Relationship Id="rId10" Type="http://schemas.openxmlformats.org/officeDocument/2006/relationships/image" Target="../media/image33.png"/><Relationship Id="rId1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42" name="Shape 14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17440" y="2806700"/>
            <a:ext cx="2526030" cy="622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solidFill>
                  <a:schemeClr val="bg1"/>
                </a:solidFill>
              </a:rPr>
              <a:t>期末</a:t>
            </a:r>
            <a:r>
              <a:rPr lang="zh-CN" altLang="en-US" sz="3600">
                <a:solidFill>
                  <a:schemeClr val="bg1"/>
                </a:solidFill>
              </a:rPr>
              <a:t>汇报</a:t>
            </a:r>
            <a:endParaRPr lang="zh-CN" altLang="en-US" sz="3600">
              <a:solidFill>
                <a:schemeClr val="bg1"/>
              </a:solidFill>
            </a:endParaRPr>
          </a:p>
          <a:p>
            <a:endParaRPr lang="zh-CN" altLang="en-US" sz="3600">
              <a:solidFill>
                <a:schemeClr val="bg1"/>
              </a:solidFill>
            </a:endParaRPr>
          </a:p>
          <a:p>
            <a:endParaRPr lang="zh-CN" altLang="en-US" sz="3600">
              <a:solidFill>
                <a:schemeClr val="bg1"/>
              </a:solidFill>
            </a:endParaRPr>
          </a:p>
          <a:p>
            <a:endParaRPr lang="zh-CN" altLang="en-US" sz="3600">
              <a:solidFill>
                <a:schemeClr val="bg1"/>
              </a:solidFill>
            </a:endParaRPr>
          </a:p>
          <a:p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5895" y="5520055"/>
            <a:ext cx="2466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陈相安</a:t>
            </a:r>
            <a:r>
              <a:rPr lang="en-US" altLang="zh-CN">
                <a:solidFill>
                  <a:schemeClr val="bg1"/>
                </a:solidFill>
              </a:rPr>
              <a:t> 2022202703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42" name="Shape 14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5280" y="260773"/>
            <a:ext cx="11632353" cy="6266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865">
                <a:solidFill>
                  <a:schemeClr val="bg1"/>
                </a:solidFill>
              </a:rPr>
              <a:t>数据预处理：</a:t>
            </a:r>
            <a:endParaRPr lang="zh-CN" altLang="en-US" sz="1865">
              <a:solidFill>
                <a:schemeClr val="bg1"/>
              </a:solidFill>
            </a:endParaRPr>
          </a:p>
          <a:p>
            <a:r>
              <a:rPr lang="en-US" altLang="zh-CN" sz="1865">
                <a:solidFill>
                  <a:schemeClr val="bg1"/>
                </a:solidFill>
              </a:rPr>
              <a:t>1.</a:t>
            </a:r>
            <a:r>
              <a:rPr lang="zh-CN" altLang="en-US" sz="1865">
                <a:solidFill>
                  <a:schemeClr val="bg1"/>
                </a:solidFill>
              </a:rPr>
              <a:t>删除小区名称，别墅类型，抵押类型，</a:t>
            </a:r>
            <a:r>
              <a:rPr lang="en-US" altLang="zh-CN" sz="1865">
                <a:solidFill>
                  <a:schemeClr val="bg1"/>
                </a:solidFill>
              </a:rPr>
              <a:t>Lon</a:t>
            </a:r>
            <a:r>
              <a:rPr lang="zh-CN" altLang="en-US" sz="1865">
                <a:solidFill>
                  <a:schemeClr val="bg1"/>
                </a:solidFill>
              </a:rPr>
              <a:t>等相关性较差的列</a:t>
            </a:r>
            <a:endParaRPr lang="zh-CN" altLang="en-US" sz="1865">
              <a:solidFill>
                <a:schemeClr val="bg1"/>
              </a:solidFill>
            </a:endParaRPr>
          </a:p>
          <a:p>
            <a:r>
              <a:rPr lang="en-US" altLang="zh-CN" sz="1865">
                <a:solidFill>
                  <a:schemeClr val="bg1"/>
                </a:solidFill>
              </a:rPr>
              <a:t>2.</a:t>
            </a:r>
            <a:r>
              <a:rPr lang="zh-CN" altLang="en-US" sz="1865">
                <a:solidFill>
                  <a:schemeClr val="bg1"/>
                </a:solidFill>
              </a:rPr>
              <a:t>计算均价</a:t>
            </a:r>
            <a:endParaRPr lang="zh-CN" altLang="en-US" sz="1865">
              <a:solidFill>
                <a:schemeClr val="bg1"/>
              </a:solidFill>
            </a:endParaRPr>
          </a:p>
          <a:p>
            <a:endParaRPr lang="en-US" altLang="zh-CN" sz="1865">
              <a:solidFill>
                <a:schemeClr val="bg1"/>
              </a:solidFill>
            </a:endParaRPr>
          </a:p>
          <a:p>
            <a:r>
              <a:rPr lang="en-US" altLang="zh-CN" sz="1865">
                <a:solidFill>
                  <a:schemeClr val="bg1"/>
                </a:solidFill>
              </a:rPr>
              <a:t>At First</a:t>
            </a:r>
            <a:endParaRPr lang="en-US" altLang="zh-CN" sz="1865">
              <a:solidFill>
                <a:schemeClr val="bg1"/>
              </a:solidFill>
            </a:endParaRPr>
          </a:p>
          <a:p>
            <a:endParaRPr lang="en-US" altLang="zh-CN" sz="1865">
              <a:solidFill>
                <a:schemeClr val="bg1"/>
              </a:solidFill>
            </a:endParaRPr>
          </a:p>
          <a:p>
            <a:r>
              <a:rPr lang="zh-CN" altLang="en-US" sz="1865">
                <a:solidFill>
                  <a:schemeClr val="bg1"/>
                </a:solidFill>
              </a:rPr>
              <a:t>尝试了面积与总价的</a:t>
            </a:r>
            <a:r>
              <a:rPr lang="en-US" altLang="zh-CN" sz="1865">
                <a:solidFill>
                  <a:schemeClr val="bg1"/>
                </a:solidFill>
              </a:rPr>
              <a:t>OLS</a:t>
            </a:r>
            <a:r>
              <a:rPr lang="zh-CN" altLang="en-US" sz="1865">
                <a:solidFill>
                  <a:schemeClr val="bg1"/>
                </a:solidFill>
              </a:rPr>
              <a:t>模型，希望能得到较好的</a:t>
            </a:r>
            <a:r>
              <a:rPr lang="en-US" altLang="zh-CN" sz="1865">
                <a:solidFill>
                  <a:schemeClr val="bg1"/>
                </a:solidFill>
              </a:rPr>
              <a:t>MAE</a:t>
            </a:r>
            <a:r>
              <a:rPr lang="zh-CN" altLang="en-US" sz="1865">
                <a:solidFill>
                  <a:schemeClr val="bg1"/>
                </a:solidFill>
              </a:rPr>
              <a:t>和</a:t>
            </a:r>
            <a:r>
              <a:rPr lang="en-US" altLang="zh-CN" sz="1865">
                <a:solidFill>
                  <a:schemeClr val="bg1"/>
                </a:solidFill>
              </a:rPr>
              <a:t>RMSE</a:t>
            </a:r>
            <a:endParaRPr lang="en-US" altLang="zh-CN" sz="1865">
              <a:solidFill>
                <a:schemeClr val="bg1"/>
              </a:solidFill>
            </a:endParaRPr>
          </a:p>
          <a:p>
            <a:endParaRPr lang="en-US" altLang="zh-CN" sz="1865">
              <a:solidFill>
                <a:schemeClr val="bg1"/>
              </a:solidFill>
            </a:endParaRPr>
          </a:p>
          <a:p>
            <a:endParaRPr lang="en-US" altLang="zh-CN" sz="1865">
              <a:solidFill>
                <a:schemeClr val="bg1"/>
              </a:solidFill>
            </a:endParaRPr>
          </a:p>
          <a:p>
            <a:endParaRPr lang="en-US" altLang="zh-CN" sz="1865">
              <a:solidFill>
                <a:schemeClr val="bg1"/>
              </a:solidFill>
            </a:endParaRPr>
          </a:p>
          <a:p>
            <a:endParaRPr lang="en-US" altLang="zh-CN" sz="1865">
              <a:solidFill>
                <a:schemeClr val="bg1"/>
              </a:solidFill>
            </a:endParaRPr>
          </a:p>
          <a:p>
            <a:endParaRPr lang="en-US" altLang="zh-CN" sz="1865">
              <a:solidFill>
                <a:schemeClr val="bg1"/>
              </a:solidFill>
            </a:endParaRPr>
          </a:p>
          <a:p>
            <a:endParaRPr lang="en-US" altLang="zh-CN" sz="1865">
              <a:solidFill>
                <a:schemeClr val="bg1"/>
              </a:solidFill>
            </a:endParaRPr>
          </a:p>
          <a:p>
            <a:endParaRPr lang="en-US" altLang="zh-CN" sz="1865">
              <a:solidFill>
                <a:schemeClr val="bg1"/>
              </a:solidFill>
            </a:endParaRPr>
          </a:p>
          <a:p>
            <a:endParaRPr lang="en-US" altLang="zh-CN" sz="1865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4562" y="2468880"/>
            <a:ext cx="5092700" cy="1739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0110" y="2468880"/>
            <a:ext cx="5483860" cy="17430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215" y="4211955"/>
            <a:ext cx="3602990" cy="2332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130" y="4221480"/>
            <a:ext cx="3577590" cy="23234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42" name="Shape 14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205865"/>
            <a:ext cx="2186940" cy="1706880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91205" y="1205865"/>
            <a:ext cx="2192655" cy="162179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6082665" y="1205865"/>
            <a:ext cx="2535555" cy="1621790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9515475" y="1082040"/>
            <a:ext cx="2145665" cy="18700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295910" y="289560"/>
            <a:ext cx="11233785" cy="792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  <a:sym typeface="+mn-ea"/>
              </a:rPr>
              <a:t>但是结果很差，转换思路，选择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alpha=1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的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LASSO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选择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['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城市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', '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区域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', '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板块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', '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环线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']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作为特征变量并进行独立热编码，用来预测不同城市不同区块的均价。</a:t>
            </a:r>
            <a:endParaRPr lang="zh-CN" altLang="en-US">
              <a:solidFill>
                <a:schemeClr val="bg1"/>
              </a:solidFill>
            </a:endParaRPr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715" y="5182023"/>
            <a:ext cx="5602393" cy="12403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1073" y="5506720"/>
            <a:ext cx="5573607" cy="590973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72085" y="3175000"/>
            <a:ext cx="6604000" cy="1517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卡方检验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-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城市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卡方值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= 500772.99855758436, p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值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= 0.0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卡方检验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-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区域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卡方值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= 7289947.049645657, p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值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= 0.0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卡方检验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-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板块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卡方值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= 54023335.82203637, p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值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= 0.0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  <a:sym typeface="+mn-ea"/>
              </a:rPr>
              <a:t>卡方检验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-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环线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: 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卡方值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= 592901.9368844612, p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值</a:t>
            </a:r>
            <a:r>
              <a:rPr lang="en-US" altLang="zh-CN">
                <a:solidFill>
                  <a:schemeClr val="bg1"/>
                </a:solidFill>
                <a:sym typeface="+mn-ea"/>
              </a:rPr>
              <a:t> = 0.0</a:t>
            </a:r>
            <a:endParaRPr lang="en-US" altLang="zh-CN">
              <a:solidFill>
                <a:schemeClr val="bg1"/>
              </a:solidFill>
            </a:endParaRPr>
          </a:p>
          <a:p>
            <a:endParaRPr lang="en-US" altLang="zh-CN">
              <a:solidFill>
                <a:schemeClr val="bg1"/>
              </a:solidFill>
            </a:endParaRPr>
          </a:p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1285" y="3432175"/>
            <a:ext cx="4937760" cy="14693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42" name="Shape 14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35280" y="164253"/>
            <a:ext cx="11632353" cy="6266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1865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1620" y="392853"/>
            <a:ext cx="10829713" cy="665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65">
                <a:solidFill>
                  <a:schemeClr val="bg1"/>
                </a:solidFill>
              </a:rPr>
              <a:t>同时，尝试了添加更多的</a:t>
            </a:r>
            <a:r>
              <a:rPr lang="en-US" altLang="zh-CN" sz="1865">
                <a:solidFill>
                  <a:schemeClr val="bg1"/>
                </a:solidFill>
              </a:rPr>
              <a:t> 01</a:t>
            </a:r>
            <a:r>
              <a:rPr lang="zh-CN" altLang="en-US" sz="1865">
                <a:solidFill>
                  <a:schemeClr val="bg1"/>
                </a:solidFill>
              </a:rPr>
              <a:t>变量，例如将房屋优势，核心卖点和交通，配套设施四列作为</a:t>
            </a:r>
            <a:r>
              <a:rPr lang="en-US" altLang="zh-CN" sz="1865">
                <a:solidFill>
                  <a:schemeClr val="bg1"/>
                </a:solidFill>
              </a:rPr>
              <a:t>0 1</a:t>
            </a:r>
            <a:r>
              <a:rPr lang="zh-CN" altLang="en-US" sz="1865">
                <a:solidFill>
                  <a:schemeClr val="bg1"/>
                </a:solidFill>
              </a:rPr>
              <a:t>变量进行处理添加到</a:t>
            </a:r>
            <a:r>
              <a:rPr lang="en-US" altLang="zh-CN" sz="1865">
                <a:solidFill>
                  <a:schemeClr val="bg1"/>
                </a:solidFill>
              </a:rPr>
              <a:t>Ridge</a:t>
            </a:r>
            <a:r>
              <a:rPr lang="zh-CN" altLang="en-US" sz="1865">
                <a:solidFill>
                  <a:schemeClr val="bg1"/>
                </a:solidFill>
              </a:rPr>
              <a:t>模型中，对均价进行预测。</a:t>
            </a:r>
            <a:endParaRPr lang="zh-CN" altLang="en-US" sz="1865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667" y="1220893"/>
            <a:ext cx="4635500" cy="1003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713" y="1442720"/>
            <a:ext cx="5321300" cy="558800"/>
          </a:xfrm>
          <a:prstGeom prst="rect">
            <a:avLst/>
          </a:prstGeom>
        </p:spPr>
      </p:pic>
      <p:graphicFrame>
        <p:nvGraphicFramePr>
          <p:cNvPr id="10" name="表格 9"/>
          <p:cNvGraphicFramePr/>
          <p:nvPr/>
        </p:nvGraphicFramePr>
        <p:xfrm>
          <a:off x="658284" y="3353436"/>
          <a:ext cx="5016500" cy="1511935"/>
        </p:xfrm>
        <a:graphic>
          <a:graphicData uri="http://schemas.openxmlformats.org/drawingml/2006/table">
            <a:tbl>
              <a:tblPr/>
              <a:tblGrid>
                <a:gridCol w="1282700"/>
                <a:gridCol w="939800"/>
                <a:gridCol w="939800"/>
                <a:gridCol w="939800"/>
                <a:gridCol w="914400"/>
              </a:tblGrid>
              <a:tr h="596265">
                <a:tc>
                  <a:txBody>
                    <a:bodyPr/>
                    <a:p>
                      <a:pPr algn="ctr" fontAlgn="ctr"/>
                      <a:r>
                        <a:rPr lang="zh-CN" altLang="en-US" sz="1600" b="1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指标</a:t>
                      </a:r>
                      <a:endParaRPr lang="zh-CN" altLang="en-US" sz="1600" b="1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600" b="1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在样本中</a:t>
                      </a:r>
                      <a:endParaRPr lang="zh-CN" altLang="en-US" sz="1600" b="1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600" b="1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样本外</a:t>
                      </a:r>
                      <a:endParaRPr lang="zh-CN" altLang="en-US" sz="1600" b="1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600" b="1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交叉验证</a:t>
                      </a:r>
                      <a:endParaRPr lang="zh-CN" altLang="en-US" sz="1600" b="1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Datahub </a:t>
                      </a:r>
                      <a:r>
                        <a:rPr lang="zh-CN" altLang="en-US" sz="1600" b="1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分数</a:t>
                      </a:r>
                      <a:endParaRPr lang="zh-CN" altLang="en-US" sz="1600" b="1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</a:tr>
              <a:tr h="401320"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OLS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1391419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1373169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1393173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52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</a:tr>
              <a:tr h="257175"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LASSO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3091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3109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3130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76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</a:tr>
              <a:tr h="257175"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RIDGE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2942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2980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2997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77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71500" y="2696633"/>
            <a:ext cx="4064000" cy="378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65">
                <a:solidFill>
                  <a:schemeClr val="bg1"/>
                </a:solidFill>
              </a:rPr>
              <a:t>mertics:</a:t>
            </a:r>
            <a:endParaRPr lang="en-US" altLang="zh-CN" sz="1865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8707" y="5144347"/>
            <a:ext cx="11028680" cy="1088813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865">
                <a:solidFill>
                  <a:schemeClr val="bg1"/>
                </a:solidFill>
              </a:rPr>
              <a:t>未来改进方向：</a:t>
            </a:r>
            <a:endParaRPr lang="zh-CN" altLang="en-US" sz="1865">
              <a:solidFill>
                <a:schemeClr val="bg1"/>
              </a:solidFill>
            </a:endParaRPr>
          </a:p>
          <a:p>
            <a:r>
              <a:rPr lang="en-US" altLang="zh-CN" sz="1865">
                <a:solidFill>
                  <a:schemeClr val="bg1"/>
                </a:solidFill>
              </a:rPr>
              <a:t>1.</a:t>
            </a:r>
            <a:r>
              <a:rPr lang="zh-CN" altLang="en-US" sz="1865">
                <a:solidFill>
                  <a:schemeClr val="bg1"/>
                </a:solidFill>
              </a:rPr>
              <a:t>考虑将楼层相关高度（低层，中层，高层等）进行分类处理</a:t>
            </a:r>
            <a:endParaRPr lang="zh-CN" altLang="en-US" sz="1865">
              <a:solidFill>
                <a:schemeClr val="bg1"/>
              </a:solidFill>
            </a:endParaRPr>
          </a:p>
          <a:p>
            <a:r>
              <a:rPr lang="en-US" altLang="zh-CN" sz="1865">
                <a:solidFill>
                  <a:schemeClr val="bg1"/>
                </a:solidFill>
              </a:rPr>
              <a:t>2.</a:t>
            </a:r>
            <a:r>
              <a:rPr lang="zh-CN" altLang="en-US" sz="1865">
                <a:solidFill>
                  <a:schemeClr val="bg1"/>
                </a:solidFill>
              </a:rPr>
              <a:t>可以通过构造特征的乘积来添加交互项，或者使用多项式特征来引入非线性关系。</a:t>
            </a:r>
            <a:endParaRPr lang="zh-CN" altLang="en-US" sz="1865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850" y="3676650"/>
            <a:ext cx="5775325" cy="6788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190" y="492125"/>
            <a:ext cx="3902710" cy="12827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21335" y="1879600"/>
            <a:ext cx="3190240" cy="2711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step1:</a:t>
            </a:r>
            <a:r>
              <a:rPr lang="zh-CN" altLang="en-US">
                <a:solidFill>
                  <a:schemeClr val="bg1"/>
                </a:solidFill>
              </a:rPr>
              <a:t>处理数据，转换面积为数值，转换核心卖点，周边配套为布尔</a:t>
            </a:r>
            <a:r>
              <a:rPr lang="zh-CN" altLang="en-US">
                <a:solidFill>
                  <a:schemeClr val="bg1"/>
                </a:solidFill>
              </a:rPr>
              <a:t>型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右箭头 3"/>
          <p:cNvSpPr/>
          <p:nvPr/>
        </p:nvSpPr>
        <p:spPr>
          <a:xfrm>
            <a:off x="4495800" y="1055370"/>
            <a:ext cx="657860" cy="39116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190" y="351790"/>
            <a:ext cx="1371600" cy="13696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150" y="351790"/>
            <a:ext cx="2259330" cy="13703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190" y="1774825"/>
            <a:ext cx="1598295" cy="12217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2485" y="1721485"/>
            <a:ext cx="1866265" cy="136906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685655" y="492125"/>
            <a:ext cx="2038350" cy="17957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对数据列进行长尾特性分析，包括幂律拟合、检验幂律分布与指数分布、估计幂律指数、绘制幂律拟合图和</a:t>
            </a:r>
            <a:r>
              <a:rPr lang="en-US" altLang="zh-CN">
                <a:solidFill>
                  <a:schemeClr val="bg1"/>
                </a:solidFill>
              </a:rPr>
              <a:t> QQ </a:t>
            </a:r>
            <a:r>
              <a:rPr lang="zh-CN" altLang="en-US">
                <a:solidFill>
                  <a:schemeClr val="bg1"/>
                </a:solidFill>
              </a:rPr>
              <a:t>图；对原始价格进行长尾分析，对对数变换后的数据进行正态性检验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" name="下箭头 9"/>
          <p:cNvSpPr/>
          <p:nvPr/>
        </p:nvSpPr>
        <p:spPr>
          <a:xfrm>
            <a:off x="7118985" y="3206115"/>
            <a:ext cx="514985" cy="65722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49360" y="3429000"/>
            <a:ext cx="2981325" cy="20669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00140" y="5495925"/>
            <a:ext cx="3943350" cy="10763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7019925" y="4165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OLS</a:t>
            </a:r>
            <a:r>
              <a:rPr lang="zh-CN" altLang="en-US">
                <a:solidFill>
                  <a:schemeClr val="bg1"/>
                </a:solidFill>
              </a:rPr>
              <a:t>建模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" name="左箭头 14"/>
          <p:cNvSpPr/>
          <p:nvPr/>
        </p:nvSpPr>
        <p:spPr>
          <a:xfrm>
            <a:off x="5466080" y="3987800"/>
            <a:ext cx="1155065" cy="83566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415" y="2956560"/>
            <a:ext cx="3458210" cy="15767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775" y="4823460"/>
            <a:ext cx="3371850" cy="70485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941705" y="58718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LASSO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315" y="447040"/>
            <a:ext cx="4029075" cy="1876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5" y="2447925"/>
            <a:ext cx="3333750" cy="7524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0190" y="787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  <a:sym typeface="+mn-ea"/>
              </a:rPr>
              <a:t>Ridge</a:t>
            </a:r>
            <a:r>
              <a:rPr lang="zh-CN" altLang="en-US">
                <a:solidFill>
                  <a:schemeClr val="bg1"/>
                </a:solidFill>
                <a:sym typeface="+mn-ea"/>
              </a:rPr>
              <a:t>模型</a:t>
            </a:r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958080" y="1677670"/>
            <a:ext cx="746125" cy="5861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625" y="78740"/>
            <a:ext cx="4076700" cy="2266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704205" y="211455"/>
            <a:ext cx="5080000" cy="36068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lnSpc>
                <a:spcPts val="2100"/>
              </a:lnSpc>
              <a:spcBef>
                <a:spcPts val="2100"/>
              </a:spcBef>
              <a:spcAft>
                <a:spcPts val="900"/>
              </a:spcAft>
            </a:pPr>
            <a:r>
              <a:rPr lang="zh-CN" altLang="en-US" sz="1600" b="1" i="0">
                <a:solidFill>
                  <a:schemeClr val="bg1"/>
                </a:solidFill>
                <a:latin typeface="Inter"/>
                <a:ea typeface="Inter"/>
              </a:rPr>
              <a:t>随机森林回归建模</a:t>
            </a:r>
            <a:endParaRPr lang="zh-CN" altLang="en-US" sz="1600" b="1" i="0">
              <a:solidFill>
                <a:schemeClr val="bg1"/>
              </a:solidFill>
              <a:latin typeface="Inter"/>
              <a:ea typeface="Inter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80" y="4963795"/>
            <a:ext cx="3334385" cy="66865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080" y="3181985"/>
            <a:ext cx="4533900" cy="400050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9863455" y="2637155"/>
            <a:ext cx="977265" cy="90678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112000" y="6410960"/>
            <a:ext cx="5080000" cy="36068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lnSpc>
                <a:spcPts val="2100"/>
              </a:lnSpc>
              <a:spcBef>
                <a:spcPts val="2100"/>
              </a:spcBef>
              <a:spcAft>
                <a:spcPts val="900"/>
              </a:spcAft>
            </a:pPr>
            <a:r>
              <a:rPr lang="en-US" altLang="zh-CN" sz="1600" b="1" i="0">
                <a:solidFill>
                  <a:schemeClr val="bg1"/>
                </a:solidFill>
                <a:latin typeface="Inter"/>
                <a:ea typeface="Inter"/>
              </a:rPr>
              <a:t>XGBoost </a:t>
            </a:r>
            <a:r>
              <a:rPr lang="zh-CN" altLang="en-US" sz="1600" b="1" i="0">
                <a:solidFill>
                  <a:schemeClr val="bg1"/>
                </a:solidFill>
                <a:latin typeface="Inter"/>
                <a:ea typeface="Inter"/>
              </a:rPr>
              <a:t>回归建模（使用 </a:t>
            </a:r>
            <a:r>
              <a:rPr lang="en-US" altLang="zh-CN" sz="1600" b="1" i="0">
                <a:solidFill>
                  <a:schemeClr val="bg1"/>
                </a:solidFill>
                <a:latin typeface="Inter"/>
                <a:ea typeface="Inter"/>
              </a:rPr>
              <a:t>Optuna </a:t>
            </a:r>
            <a:r>
              <a:rPr lang="zh-CN" altLang="en-US" sz="1600" b="1" i="0">
                <a:solidFill>
                  <a:schemeClr val="bg1"/>
                </a:solidFill>
                <a:latin typeface="Inter"/>
                <a:ea typeface="Inter"/>
              </a:rPr>
              <a:t>调参）</a:t>
            </a:r>
            <a:endParaRPr lang="zh-CN" altLang="en-US" sz="1600" b="1" i="0">
              <a:solidFill>
                <a:schemeClr val="bg1"/>
              </a:solidFill>
              <a:latin typeface="Inter"/>
              <a:ea typeface="Inter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85300" y="3781425"/>
            <a:ext cx="2609215" cy="239204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6500" y="4044950"/>
            <a:ext cx="2924175" cy="6667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86500" y="4801235"/>
            <a:ext cx="2295525" cy="3905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286500" y="55657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效果不理想，损失函数值太高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1700" y="3582035"/>
            <a:ext cx="2708275" cy="138176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188720" y="6298565"/>
            <a:ext cx="5098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XGBoost </a:t>
            </a:r>
            <a:r>
              <a:rPr lang="zh-CN" altLang="en-US">
                <a:solidFill>
                  <a:schemeClr val="bg1"/>
                </a:solidFill>
              </a:rPr>
              <a:t>回归建模（未使用</a:t>
            </a:r>
            <a:r>
              <a:rPr lang="en-US" altLang="zh-CN">
                <a:solidFill>
                  <a:schemeClr val="bg1"/>
                </a:solidFill>
              </a:rPr>
              <a:t> Optuna </a:t>
            </a:r>
            <a:r>
              <a:rPr lang="zh-CN" altLang="en-US">
                <a:solidFill>
                  <a:schemeClr val="bg1"/>
                </a:solidFill>
              </a:rPr>
              <a:t>调参）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62095" y="3052445"/>
            <a:ext cx="4067175" cy="75247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5315" y="5755640"/>
            <a:ext cx="4486275" cy="419100"/>
          </a:xfrm>
          <a:prstGeom prst="rect">
            <a:avLst/>
          </a:prstGeom>
        </p:spPr>
      </p:pic>
      <p:sp>
        <p:nvSpPr>
          <p:cNvPr id="20" name="左箭头 19"/>
          <p:cNvSpPr/>
          <p:nvPr/>
        </p:nvSpPr>
        <p:spPr>
          <a:xfrm>
            <a:off x="4992370" y="4414520"/>
            <a:ext cx="941705" cy="64008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090" y="623570"/>
            <a:ext cx="3370580" cy="228727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41705" y="2381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CNN </a:t>
            </a:r>
            <a:r>
              <a:rPr lang="zh-CN" altLang="en-US">
                <a:solidFill>
                  <a:schemeClr val="bg1"/>
                </a:solidFill>
              </a:rPr>
              <a:t>回归建模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" y="3049905"/>
            <a:ext cx="2676525" cy="9715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920490" y="582612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Xgboost</a:t>
            </a:r>
            <a:r>
              <a:rPr lang="zh-CN" altLang="en-US">
                <a:solidFill>
                  <a:schemeClr val="bg1"/>
                </a:solidFill>
              </a:rPr>
              <a:t>优化：去掉</a:t>
            </a:r>
            <a:r>
              <a:rPr lang="en-US" altLang="zh-CN">
                <a:solidFill>
                  <a:schemeClr val="bg1"/>
                </a:solidFill>
              </a:rPr>
              <a:t> Optuna </a:t>
            </a:r>
            <a:r>
              <a:rPr lang="zh-CN" altLang="en-US">
                <a:solidFill>
                  <a:schemeClr val="bg1"/>
                </a:solidFill>
              </a:rPr>
              <a:t>调参、加入</a:t>
            </a:r>
            <a:r>
              <a:rPr lang="en-US" altLang="zh-CN">
                <a:solidFill>
                  <a:schemeClr val="bg1"/>
                </a:solidFill>
              </a:rPr>
              <a:t> </a:t>
            </a:r>
            <a:r>
              <a:rPr lang="zh-CN" altLang="en-US">
                <a:solidFill>
                  <a:schemeClr val="bg1"/>
                </a:solidFill>
              </a:rPr>
              <a:t>核心卖点</a:t>
            </a:r>
            <a:r>
              <a:rPr lang="en-US" altLang="zh-CN">
                <a:solidFill>
                  <a:schemeClr val="bg1"/>
                </a:solidFill>
              </a:rPr>
              <a:t> NLP </a:t>
            </a:r>
            <a:r>
              <a:rPr lang="zh-CN" altLang="en-US">
                <a:solidFill>
                  <a:schemeClr val="bg1"/>
                </a:solidFill>
              </a:rPr>
              <a:t>处理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8495" y="4366260"/>
            <a:ext cx="3543300" cy="2191385"/>
          </a:xfrm>
          <a:prstGeom prst="rect">
            <a:avLst/>
          </a:prstGeom>
        </p:spPr>
      </p:pic>
      <p:pic>
        <p:nvPicPr>
          <p:cNvPr id="7" name="图片 6"/>
          <p:cNvPicPr/>
          <p:nvPr/>
        </p:nvPicPr>
        <p:blipFill>
          <a:blip r:embed="rId4"/>
          <a:stretch>
            <a:fillRect/>
          </a:stretch>
        </p:blipFill>
        <p:spPr>
          <a:xfrm>
            <a:off x="3920490" y="238760"/>
            <a:ext cx="2889885" cy="203327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5"/>
          <a:stretch>
            <a:fillRect/>
          </a:stretch>
        </p:blipFill>
        <p:spPr>
          <a:xfrm>
            <a:off x="436245" y="4160520"/>
            <a:ext cx="2922270" cy="231076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6"/>
          <a:stretch>
            <a:fillRect/>
          </a:stretch>
        </p:blipFill>
        <p:spPr>
          <a:xfrm>
            <a:off x="3920490" y="2616200"/>
            <a:ext cx="2889250" cy="190944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321550" y="62357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使用</a:t>
            </a:r>
            <a:r>
              <a:rPr lang="en-US" altLang="zh-CN">
                <a:solidFill>
                  <a:schemeClr val="bg1"/>
                </a:solidFill>
              </a:rPr>
              <a:t> CNN </a:t>
            </a:r>
            <a:r>
              <a:rPr lang="zh-CN" altLang="en-US">
                <a:solidFill>
                  <a:schemeClr val="bg1"/>
                </a:solidFill>
              </a:rPr>
              <a:t>模型进行回归任务，</a:t>
            </a:r>
            <a:r>
              <a:rPr lang="en-US" altLang="zh-CN">
                <a:solidFill>
                  <a:schemeClr val="bg1"/>
                </a:solidFill>
              </a:rPr>
              <a:t>CNN </a:t>
            </a:r>
            <a:r>
              <a:rPr lang="zh-CN" altLang="en-US">
                <a:solidFill>
                  <a:schemeClr val="bg1"/>
                </a:solidFill>
              </a:rPr>
              <a:t>模型具有自动提取特征的能力，能够捕捉数据中的局部特征；使用</a:t>
            </a:r>
            <a:r>
              <a:rPr lang="en-US" altLang="zh-CN">
                <a:solidFill>
                  <a:schemeClr val="bg1"/>
                </a:solidFill>
              </a:rPr>
              <a:t> PyTorch </a:t>
            </a:r>
            <a:r>
              <a:rPr lang="zh-CN" altLang="en-US">
                <a:solidFill>
                  <a:schemeClr val="bg1"/>
                </a:solidFill>
              </a:rPr>
              <a:t>深度学习框架。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7250430" y="4254500"/>
            <a:ext cx="728980" cy="78232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1645" y="4692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未来优化方向：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61645" y="107315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1.</a:t>
            </a:r>
            <a:r>
              <a:rPr lang="zh-CN" altLang="en-US">
                <a:solidFill>
                  <a:schemeClr val="bg1"/>
                </a:solidFill>
              </a:rPr>
              <a:t>多分支</a:t>
            </a:r>
            <a:r>
              <a:rPr lang="en-US" altLang="zh-CN">
                <a:solidFill>
                  <a:schemeClr val="bg1"/>
                </a:solidFill>
              </a:rPr>
              <a:t> CNN</a:t>
            </a:r>
            <a:endParaRPr lang="en-US" altLang="zh-CN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对数值特征（面积、房龄）和文本</a:t>
            </a:r>
            <a:r>
              <a:rPr lang="en-US" altLang="zh-CN">
                <a:solidFill>
                  <a:schemeClr val="bg1"/>
                </a:solidFill>
              </a:rPr>
              <a:t> / NLP </a:t>
            </a:r>
            <a:r>
              <a:rPr lang="zh-CN" altLang="en-US">
                <a:solidFill>
                  <a:schemeClr val="bg1"/>
                </a:solidFill>
              </a:rPr>
              <a:t>特征（词嵌入），用双分支</a:t>
            </a:r>
            <a:r>
              <a:rPr lang="en-US" altLang="zh-CN">
                <a:solidFill>
                  <a:schemeClr val="bg1"/>
                </a:solidFill>
              </a:rPr>
              <a:t> CNN</a:t>
            </a:r>
            <a:r>
              <a:rPr lang="zh-CN" altLang="en-US">
                <a:solidFill>
                  <a:schemeClr val="bg1"/>
                </a:solidFill>
              </a:rPr>
              <a:t>分别处理后拼接：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1645" y="250761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2.</a:t>
            </a:r>
            <a:r>
              <a:rPr lang="zh-CN" altLang="en-US">
                <a:solidFill>
                  <a:schemeClr val="bg1"/>
                </a:solidFill>
              </a:rPr>
              <a:t>动态超参调整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学习率调度</a:t>
            </a:r>
            <a:endParaRPr lang="zh-CN" altLang="en-US">
              <a:solidFill>
                <a:schemeClr val="bg1"/>
              </a:solidFill>
            </a:endParaRPr>
          </a:p>
          <a:p>
            <a:r>
              <a:rPr lang="zh-CN" altLang="en-US">
                <a:solidFill>
                  <a:schemeClr val="bg1"/>
                </a:solidFill>
              </a:rPr>
              <a:t>替换固定学习率，用余弦退火</a:t>
            </a:r>
            <a:r>
              <a:rPr lang="en-US" altLang="zh-CN">
                <a:solidFill>
                  <a:schemeClr val="bg1"/>
                </a:solidFill>
              </a:rPr>
              <a:t> + </a:t>
            </a:r>
            <a:r>
              <a:rPr lang="zh-CN" altLang="en-US">
                <a:solidFill>
                  <a:schemeClr val="bg1"/>
                </a:solidFill>
              </a:rPr>
              <a:t>热重启（</a:t>
            </a:r>
            <a:r>
              <a:rPr lang="en-US" altLang="zh-CN">
                <a:solidFill>
                  <a:schemeClr val="bg1"/>
                </a:solidFill>
              </a:rPr>
              <a:t>CosineAnnealingWarmRestarts</a:t>
            </a:r>
            <a:r>
              <a:rPr lang="zh-CN" altLang="en-US">
                <a:solidFill>
                  <a:schemeClr val="bg1"/>
                </a:solidFill>
              </a:rPr>
              <a:t>），让模型后期更精细收敛：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0" y="4753610"/>
            <a:ext cx="6705600" cy="1371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5" y="837565"/>
            <a:ext cx="4105910" cy="13119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210" y="148590"/>
            <a:ext cx="2886710" cy="21234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310" y="3103245"/>
            <a:ext cx="7038975" cy="8191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1055</Words>
  <Application>WPS 演示</Application>
  <PresentationFormat>宽屏</PresentationFormat>
  <Paragraphs>115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Proxima Nova Semibold</vt:lpstr>
      <vt:lpstr>Yu Gothic UI</vt:lpstr>
      <vt:lpstr>Proxima Nova</vt:lpstr>
      <vt:lpstr>Arial</vt:lpstr>
      <vt:lpstr>Segoe UI</vt:lpstr>
      <vt:lpstr>微软雅黑</vt:lpstr>
      <vt:lpstr>Arial Unicode MS</vt:lpstr>
      <vt:lpstr>Calibri</vt:lpstr>
      <vt:lpstr>Inter</vt:lpstr>
      <vt:lpstr>Segoe Print</vt:lpstr>
      <vt:lpstr>Slidesgo Final Pages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橙橙无事</cp:lastModifiedBy>
  <cp:revision>161</cp:revision>
  <dcterms:created xsi:type="dcterms:W3CDTF">2019-06-19T02:08:00Z</dcterms:created>
  <dcterms:modified xsi:type="dcterms:W3CDTF">2025-06-04T15:52:36Z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C7D4C8FAEC344BB29E2FBCBBC328026A_13</vt:lpwstr>
  </property>
</Properties>
</file>