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8" userDrawn="1">
          <p15:clr>
            <a:srgbClr val="A4A3A4"/>
          </p15:clr>
        </p15:guide>
        <p15:guide id="2" pos="29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28"/>
        <p:guide pos="2912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323215" y="476250"/>
          <a:ext cx="8597900" cy="2928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4070"/>
                <a:gridCol w="1890395"/>
                <a:gridCol w="1821180"/>
                <a:gridCol w="1653540"/>
                <a:gridCol w="1148715"/>
              </a:tblGrid>
              <a:tr h="5060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model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in sample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out of sample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KFold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Datahub score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956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OLS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1943229823931381.8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9715918153305010.0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3664633694302102.5</a:t>
                      </a:r>
                      <a:endParaRPr lang="en-US" altLang="zh-CN" sz="12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800"/>
                        <a:t>-3426975603096.222</a:t>
                      </a:r>
                      <a:r>
                        <a:rPr lang="en-US" altLang="zh-CN"/>
                        <a:t> </a:t>
                      </a:r>
                      <a:endParaRPr lang="en-US" altLang="zh-CN"/>
                    </a:p>
                  </a:txBody>
                  <a:tcPr/>
                </a:tc>
              </a:tr>
              <a:tr h="3308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lasso(alpha=1.0)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238799.41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259820.68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244670.07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79.56</a:t>
                      </a:r>
                      <a:endParaRPr lang="en-US" altLang="zh-CN"/>
                    </a:p>
                  </a:txBody>
                  <a:tcPr/>
                </a:tc>
              </a:tr>
              <a:tr h="3321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ridge(alpha=1.0)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180544.59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204989.08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192397.45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83.066</a:t>
                      </a:r>
                      <a:endParaRPr lang="en-US" altLang="zh-CN"/>
                    </a:p>
                  </a:txBody>
                  <a:tcPr/>
                </a:tc>
              </a:tr>
              <a:tr h="9169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best model:</a:t>
                      </a: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ridge(alpha=0.12)</a:t>
                      </a: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more features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173401.69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8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203853.90</a:t>
                      </a:r>
                      <a:endParaRPr lang="en-US" altLang="zh-CN" sz="1800"/>
                    </a:p>
                    <a:p>
                      <a:pPr algn="ctr">
                        <a:buNone/>
                      </a:pP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192762.27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84.802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323850" y="3747135"/>
          <a:ext cx="8597900" cy="2806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4070"/>
                <a:gridCol w="1870075"/>
                <a:gridCol w="1849120"/>
                <a:gridCol w="1630045"/>
                <a:gridCol w="1164590"/>
              </a:tblGrid>
              <a:tr h="5060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model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in sample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out of sample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KFold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Datahub score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632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OLS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3.084359243496618e+17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6.896754961542548e+17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/>
                        <a:t>2.6929283235104048e+17</a:t>
                      </a:r>
                      <a:endParaRPr lang="en-US" altLang="zh-CN" sz="14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8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800">
                          <a:sym typeface="+mn-ea"/>
                        </a:rPr>
                        <a:t>-3426975603096.222</a:t>
                      </a:r>
                      <a:endParaRPr lang="en-US" altLang="zh-CN" sz="800">
                        <a:sym typeface="+mn-ea"/>
                      </a:endParaRPr>
                    </a:p>
                  </a:txBody>
                  <a:tcPr/>
                </a:tc>
              </a:tr>
              <a:tr h="3308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lasso(alpha=1.0)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729446.84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1112560.92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718453.30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79.56</a:t>
                      </a:r>
                      <a:endParaRPr lang="en-US" altLang="zh-CN"/>
                    </a:p>
                  </a:txBody>
                  <a:tcPr/>
                </a:tc>
              </a:tr>
              <a:tr h="3321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ridge(alpha=1.0)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563248.60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 911592.94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603142.52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83.066</a:t>
                      </a:r>
                      <a:endParaRPr lang="en-US" altLang="zh-CN"/>
                    </a:p>
                  </a:txBody>
                  <a:tcPr/>
                </a:tc>
              </a:tr>
              <a:tr h="9169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best model:</a:t>
                      </a: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ridge(alpha=0.12)</a:t>
                      </a: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more features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522389.83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880836.79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597386.00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84.802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251460" y="116205"/>
            <a:ext cx="1371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MAE: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284480" y="3378835"/>
            <a:ext cx="1524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MRSE: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360" y="1700530"/>
            <a:ext cx="8229600" cy="3666490"/>
          </a:xfrm>
        </p:spPr>
        <p:txBody>
          <a:bodyPr/>
          <a:p>
            <a:r>
              <a:rPr lang="zh-CN" altLang="en-US" sz="2000">
                <a:sym typeface="+mn-ea"/>
              </a:rPr>
              <a:t>用每平方米房价（价格</a:t>
            </a:r>
            <a:r>
              <a:rPr lang="en-US" altLang="zh-CN" sz="2000">
                <a:sym typeface="+mn-ea"/>
              </a:rPr>
              <a:t>/</a:t>
            </a:r>
            <a:r>
              <a:rPr lang="zh-CN" altLang="en-US" sz="2000">
                <a:sym typeface="+mn-ea"/>
              </a:rPr>
              <a:t>建筑面积）代替价格作为回归变量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用独热编码处理分类变量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r>
              <a:rPr lang="zh-CN" altLang="en-US" sz="2000"/>
              <a:t>引入新变量建筑面积区间：对建筑面积进行等距划分分类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引入新的交互变量：套内面积</a:t>
            </a:r>
            <a:r>
              <a:rPr lang="en-US" altLang="zh-CN" sz="2000"/>
              <a:t>/</a:t>
            </a:r>
            <a:r>
              <a:rPr lang="zh-CN" altLang="en-US" sz="2000"/>
              <a:t>建筑面积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用每个板块的均价代替各个板块内的预测异常值（房价</a:t>
            </a:r>
            <a:r>
              <a:rPr lang="zh-CN" sz="2000"/>
              <a:t>过低甚至为负</a:t>
            </a:r>
            <a:r>
              <a:rPr lang="zh-CN" altLang="en-US" sz="2000"/>
              <a:t>）</a:t>
            </a:r>
            <a:endParaRPr lang="zh-CN" altLang="en-US" sz="2000"/>
          </a:p>
          <a:p>
            <a:endParaRPr lang="zh-CN" altLang="en-US" sz="2000"/>
          </a:p>
        </p:txBody>
      </p:sp>
      <p:sp>
        <p:nvSpPr>
          <p:cNvPr id="4" name="标题 3"/>
          <p:cNvSpPr/>
          <p:nvPr>
            <p:ph type="title"/>
          </p:nvPr>
        </p:nvSpPr>
        <p:spPr>
          <a:xfrm>
            <a:off x="457200" y="274955"/>
            <a:ext cx="2406650" cy="1143000"/>
          </a:xfrm>
        </p:spPr>
        <p:txBody>
          <a:bodyPr/>
          <a:p>
            <a:pPr algn="l"/>
            <a:r>
              <a:rPr lang="zh-CN" altLang="en-US"/>
              <a:t>创新点：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677*228"/>
  <p:tag name="TABLE_ENDDRAG_RECT" val="20*65*677*228"/>
</p:tagLst>
</file>

<file path=ppt/tags/tag2.xml><?xml version="1.0" encoding="utf-8"?>
<p:tagLst xmlns:p="http://schemas.openxmlformats.org/presentationml/2006/main">
  <p:tag name="TABLE_ENDDRAG_ORIGIN_RECT" val="677*228"/>
  <p:tag name="TABLE_ENDDRAG_RECT" val="20*65*677*228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728</Words>
  <Application>WPS 演示</Application>
  <PresentationFormat/>
  <Paragraphs>122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Arial Unicode MS</vt:lpstr>
      <vt:lpstr>Calibri</vt:lpstr>
      <vt:lpstr>默认设计模板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dsx</dc:creator>
  <cp:lastModifiedBy>邓双贤</cp:lastModifiedBy>
  <cp:revision>1</cp:revision>
  <dcterms:created xsi:type="dcterms:W3CDTF">2025-04-03T05:30:29Z</dcterms:created>
  <dcterms:modified xsi:type="dcterms:W3CDTF">2025-04-03T05:30:29Z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2052-12.1.0.19302</vt:lpwstr>
  </property>
  <property fmtid="{D5CDD505-2E9C-101B-9397-08002B2CF9AE}" pid="3" name="ICV">
    <vt:lpwstr>98CE85E74C6D4FCC8FC0A1E3EAED2394_12</vt:lpwstr>
  </property>
</Properties>
</file>