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3" r:id="rId4"/>
    <p:sldId id="257" r:id="rId5"/>
    <p:sldId id="259" r:id="rId6"/>
    <p:sldId id="258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0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/Users/qiudanqi/Downloads/%25E7%2589%25B9%25E5%25BE%2581%25E9%2587%258D%25E8%25A6%2581%25E6%2580%25A7%25E5%2588%2586%25E6%259E%2590%25E7%25BB%2593%25E6%259E%259C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/Users/qiudanqi/Downloads/%25E7%2589%25B9%25E5%25BE%2581%25E9%2587%258D%25E8%25A6%2581%25E6%2580%25A7%25E5%2588%2586%25E6%259E%2590%25E7%25BB%2593%25E6%259E%259C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'[%E7%89%B9%E5%BE%81%E9%87%8D%E8%A6%81%E6%80%A7%E5%88%86%E6%9E%90%E7%BB%93%E6%9E%9C.xlsx]Sheet1'!$F$1</c:f>
              <c:strCache>
                <c:ptCount val="1"/>
                <c:pt idx="0">
                  <c:v>Importance (model)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'[%E7%89%B9%E5%BE%81%E9%87%8D%E8%A6%81%E6%80%A7%E5%88%86%E6%9E%90%E7%BB%93%E6%9E%9C.xlsx]Sheet1'!$E$2:$E$17</c:f>
              <c:strCache>
                <c:ptCount val="16"/>
                <c:pt idx="0">
                  <c:v>lon</c:v>
                </c:pt>
                <c:pt idx="1">
                  <c:v>建筑面积</c:v>
                </c:pt>
                <c:pt idx="2">
                  <c:v>距市中心距离_公里</c:v>
                </c:pt>
                <c:pt idx="3">
                  <c:v>城市_1</c:v>
                </c:pt>
                <c:pt idx="4">
                  <c:v>lat</c:v>
                </c:pt>
                <c:pt idx="5">
                  <c:v>区域</c:v>
                </c:pt>
                <c:pt idx="6">
                  <c:v>总楼层数</c:v>
                </c:pt>
                <c:pt idx="7">
                  <c:v>房屋用途分数</c:v>
                </c:pt>
                <c:pt idx="8">
                  <c:v>板块</c:v>
                </c:pt>
                <c:pt idx="9">
                  <c:v>环线</c:v>
                </c:pt>
                <c:pt idx="10">
                  <c:v>梯户比例</c:v>
                </c:pt>
                <c:pt idx="11">
                  <c:v>建筑结构分数</c:v>
                </c:pt>
                <c:pt idx="12">
                  <c:v>室</c:v>
                </c:pt>
                <c:pt idx="13">
                  <c:v>楼层位置分数</c:v>
                </c:pt>
                <c:pt idx="14">
                  <c:v>交易频率</c:v>
                </c:pt>
                <c:pt idx="15">
                  <c:v>持有年限</c:v>
                </c:pt>
              </c:strCache>
            </c:strRef>
          </c:cat>
          <c:val>
            <c:numRef>
              <c:f>'[%E7%89%B9%E5%BE%81%E9%87%8D%E8%A6%81%E6%80%A7%E5%88%86%E6%9E%90%E7%BB%93%E6%9E%9C.xlsx]Sheet1'!$F$2:$F$17</c:f>
              <c:numCache>
                <c:formatCode>General</c:formatCode>
                <c:ptCount val="16"/>
                <c:pt idx="0">
                  <c:v>0.329783</c:v>
                </c:pt>
                <c:pt idx="1">
                  <c:v>0.351738</c:v>
                </c:pt>
                <c:pt idx="2">
                  <c:v>0.067235</c:v>
                </c:pt>
                <c:pt idx="3">
                  <c:v>0.063426</c:v>
                </c:pt>
                <c:pt idx="4">
                  <c:v>0.050009</c:v>
                </c:pt>
                <c:pt idx="5">
                  <c:v>0.018057</c:v>
                </c:pt>
                <c:pt idx="6">
                  <c:v>0.019548</c:v>
                </c:pt>
                <c:pt idx="7">
                  <c:v>0.036525</c:v>
                </c:pt>
                <c:pt idx="8">
                  <c:v>0.014303</c:v>
                </c:pt>
                <c:pt idx="9">
                  <c:v>0.006818</c:v>
                </c:pt>
                <c:pt idx="10">
                  <c:v>0.007269</c:v>
                </c:pt>
                <c:pt idx="11">
                  <c:v>0.00411</c:v>
                </c:pt>
                <c:pt idx="12">
                  <c:v>0.005181</c:v>
                </c:pt>
                <c:pt idx="14">
                  <c:v>0.004523</c:v>
                </c:pt>
                <c:pt idx="15">
                  <c:v>0.003192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627378435518"/>
          <c:y val="0.146786971830986"/>
          <c:w val="0.745375264270613"/>
          <c:h val="0.36223591549295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c2ec0bf-50c9-44ce-b0fd-2f79fe453ed9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'[%E7%89%B9%E5%BE%81%E9%87%8D%E8%A6%81%E6%80%A7%E5%88%86%E6%9E%90%E7%BB%93%E6%9E%9C.xlsx]Sheet1'!$B$1</c:f>
              <c:strCache>
                <c:ptCount val="1"/>
                <c:pt idx="0">
                  <c:v>Importance (perm)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'[%E7%89%B9%E5%BE%81%E9%87%8D%E8%A6%81%E6%80%A7%E5%88%86%E6%9E%90%E7%BB%93%E6%9E%9C.xlsx]Sheet1'!$A$2:$A$16</c:f>
              <c:strCache>
                <c:ptCount val="15"/>
                <c:pt idx="0">
                  <c:v>lon</c:v>
                </c:pt>
                <c:pt idx="1">
                  <c:v>建筑面积</c:v>
                </c:pt>
                <c:pt idx="2">
                  <c:v>距市中心距离_公里</c:v>
                </c:pt>
                <c:pt idx="3">
                  <c:v>城市_1</c:v>
                </c:pt>
                <c:pt idx="4">
                  <c:v>lat</c:v>
                </c:pt>
                <c:pt idx="5">
                  <c:v>区域</c:v>
                </c:pt>
                <c:pt idx="6">
                  <c:v>总楼层数</c:v>
                </c:pt>
                <c:pt idx="7">
                  <c:v>房屋用途分数</c:v>
                </c:pt>
                <c:pt idx="8">
                  <c:v>板块</c:v>
                </c:pt>
                <c:pt idx="9">
                  <c:v>环线</c:v>
                </c:pt>
                <c:pt idx="10">
                  <c:v>梯户比例</c:v>
                </c:pt>
                <c:pt idx="11">
                  <c:v>建筑结构分数</c:v>
                </c:pt>
                <c:pt idx="12">
                  <c:v>配备电梯</c:v>
                </c:pt>
                <c:pt idx="13">
                  <c:v>室</c:v>
                </c:pt>
                <c:pt idx="14">
                  <c:v>楼层位置分数</c:v>
                </c:pt>
              </c:strCache>
            </c:strRef>
          </c:cat>
          <c:val>
            <c:numRef>
              <c:f>'[%E7%89%B9%E5%BE%81%E9%87%8D%E8%A6%81%E6%80%A7%E5%88%86%E6%9E%90%E7%BB%93%E6%9E%9C.xlsx]Sheet1'!$B$2:$B$16</c:f>
              <c:numCache>
                <c:formatCode>General</c:formatCode>
                <c:ptCount val="15"/>
                <c:pt idx="0">
                  <c:v>1.336949</c:v>
                </c:pt>
                <c:pt idx="1">
                  <c:v>0.64727</c:v>
                </c:pt>
                <c:pt idx="2">
                  <c:v>0.199883</c:v>
                </c:pt>
                <c:pt idx="3">
                  <c:v>0.164477</c:v>
                </c:pt>
                <c:pt idx="4">
                  <c:v>0.085143</c:v>
                </c:pt>
                <c:pt idx="5">
                  <c:v>0.0451</c:v>
                </c:pt>
                <c:pt idx="6">
                  <c:v>0.03986</c:v>
                </c:pt>
                <c:pt idx="7">
                  <c:v>0.034447</c:v>
                </c:pt>
                <c:pt idx="8">
                  <c:v>0.021069</c:v>
                </c:pt>
                <c:pt idx="9">
                  <c:v>0.015312</c:v>
                </c:pt>
                <c:pt idx="10">
                  <c:v>0.010704</c:v>
                </c:pt>
                <c:pt idx="11">
                  <c:v>0.006583</c:v>
                </c:pt>
                <c:pt idx="12">
                  <c:v>0.006468</c:v>
                </c:pt>
                <c:pt idx="13">
                  <c:v>0.005066</c:v>
                </c:pt>
                <c:pt idx="14">
                  <c:v>0.002554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8707179419871"/>
          <c:y val="0.148684797146679"/>
          <c:w val="0.755610972568579"/>
          <c:h val="0.298707088720464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facb31f-323f-4620-8590-da0d128baa2e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8.png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94105" y="99060"/>
            <a:ext cx="9799320" cy="1104900"/>
          </a:xfrm>
        </p:spPr>
        <p:txBody>
          <a:bodyPr>
            <a:normAutofit fontScale="90000"/>
          </a:bodyPr>
          <a:p>
            <a:r>
              <a:rPr lang="zh-CN" altLang="en-US" sz="4000">
                <a:latin typeface="宋体" charset="0"/>
                <a:ea typeface="宋体" charset="0"/>
              </a:rPr>
              <a:t>基于自动调参与模型</a:t>
            </a:r>
            <a:r>
              <a:rPr lang="zh-CN" altLang="en-US" sz="4000">
                <a:latin typeface="宋体" charset="0"/>
                <a:ea typeface="宋体" charset="0"/>
              </a:rPr>
              <a:t>加权集成的房价预测</a:t>
            </a:r>
            <a:endParaRPr lang="zh-CN" altLang="en-US" sz="4000">
              <a:latin typeface="宋体" charset="0"/>
              <a:ea typeface="宋体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094105" y="1203960"/>
            <a:ext cx="9799320" cy="701040"/>
          </a:xfrm>
        </p:spPr>
        <p:txBody>
          <a:bodyPr/>
          <a:p>
            <a:r>
              <a:rPr lang="zh-CN" altLang="en-US">
                <a:latin typeface="宋体" charset="0"/>
                <a:ea typeface="宋体" charset="0"/>
                <a:cs typeface="宋体" charset="0"/>
              </a:rPr>
              <a:t>邱丹绮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 2021200639</a:t>
            </a:r>
            <a:endParaRPr lang="en-US" altLang="zh-CN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66775" y="2643505"/>
            <a:ext cx="2303780" cy="70548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zh-CN" sz="2800" b="1">
                <a:latin typeface="宋体" charset="0"/>
                <a:ea typeface="宋体" charset="0"/>
              </a:rPr>
              <a:t>1 </a:t>
            </a:r>
            <a:r>
              <a:rPr lang="zh-CN" altLang="en-US" sz="2800" b="1">
                <a:latin typeface="宋体" charset="0"/>
                <a:ea typeface="宋体" charset="0"/>
              </a:rPr>
              <a:t>数据处理</a:t>
            </a:r>
            <a:endParaRPr lang="zh-CN" altLang="en-US" sz="2800" b="1">
              <a:latin typeface="宋体" charset="0"/>
              <a:ea typeface="宋体" charset="0"/>
            </a:endParaRPr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21360" y="3429000"/>
            <a:ext cx="7893050" cy="3687445"/>
          </a:xfrm>
          <a:prstGeom prst="rect">
            <a:avLst/>
          </a:prstGeom>
        </p:spPr>
        <p:txBody>
          <a:bodyPr vert="horz" lIns="90000" tIns="46800" rIns="90000" bIns="46800" rtlCol="0"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处理了缺失值、异常值和分类变量，特征选择因素包括：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区域、楼层、建筑面积、装修情况、房屋朝向等。</a:t>
            </a:r>
            <a:endParaRPr lang="zh-CN" altLang="en-US" sz="14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环境因素（如医院、学校、地铁等距离）。</a:t>
            </a:r>
            <a:endParaRPr lang="zh-CN" altLang="en-US" sz="14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400">
                <a:latin typeface="宋体" charset="0"/>
                <a:ea typeface="宋体" charset="0"/>
                <a:cs typeface="宋体" charset="0"/>
                <a:sym typeface="+mn-ea"/>
              </a:rPr>
              <a:t>房屋属性（如总楼层数、交易频率等）。</a:t>
            </a:r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异常值处理：利用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1.5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倍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IQR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法剔除极端价格；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地理特征生成：多源数据融合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，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引入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“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距市中心距离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”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这一空间变量；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特征工程：包括房屋属性数值化、交易频率统计、是否快速交易等衍生特征；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pPr marL="0" indent="0">
              <a:buNone/>
            </a:pPr>
            <a:endParaRPr lang="zh-CN" altLang="en-US" sz="1400">
              <a:latin typeface="宋体" charset="0"/>
              <a:ea typeface="宋体" charset="0"/>
              <a:cs typeface="宋体" charset="0"/>
            </a:endParaRPr>
          </a:p>
          <a:p>
            <a:endParaRPr lang="zh-CN" altLang="en-US" sz="1400">
              <a:latin typeface="宋体" charset="0"/>
              <a:ea typeface="宋体" charset="0"/>
              <a:cs typeface="宋体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3865" y="2025650"/>
            <a:ext cx="11266805" cy="0"/>
          </a:xfrm>
          <a:prstGeom prst="line">
            <a:avLst/>
          </a:prstGeom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latin typeface="宋体" charset="0"/>
                <a:ea typeface="宋体" charset="0"/>
              </a:rPr>
              <a:t>2</a:t>
            </a:r>
            <a:r>
              <a:rPr lang="zh-CN" altLang="en-US" b="1">
                <a:latin typeface="宋体" charset="0"/>
                <a:ea typeface="宋体" charset="0"/>
              </a:rPr>
              <a:t>模型构建</a:t>
            </a:r>
            <a:endParaRPr lang="zh-CN" altLang="en-US" b="1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425" y="1490345"/>
            <a:ext cx="10797540" cy="4759325"/>
          </a:xfrm>
        </p:spPr>
        <p:txBody>
          <a:bodyPr>
            <a:normAutofit/>
          </a:bodyPr>
          <a:p>
            <a:r>
              <a:rPr lang="en-US" altLang="zh-CN" sz="2000" b="1">
                <a:latin typeface="宋体" charset="0"/>
                <a:ea typeface="宋体" charset="0"/>
                <a:cs typeface="宋体" charset="0"/>
              </a:rPr>
              <a:t>2.1 </a:t>
            </a:r>
            <a:r>
              <a:rPr lang="zh-CN" altLang="en-US" sz="2000" b="1">
                <a:latin typeface="宋体" charset="0"/>
                <a:ea typeface="宋体" charset="0"/>
                <a:cs typeface="宋体" charset="0"/>
              </a:rPr>
              <a:t>基线</a:t>
            </a:r>
            <a:r>
              <a:rPr lang="en-US" altLang="zh-CN" sz="2000" b="1">
                <a:latin typeface="宋体" charset="0"/>
                <a:ea typeface="宋体" charset="0"/>
                <a:cs typeface="宋体" charset="0"/>
              </a:rPr>
              <a:t>：</a:t>
            </a:r>
            <a:r>
              <a:rPr lang="zh-CN" altLang="en-US" sz="2000" b="1">
                <a:latin typeface="宋体" charset="0"/>
                <a:ea typeface="宋体" charset="0"/>
                <a:cs typeface="宋体" charset="0"/>
              </a:rPr>
              <a:t>传统回归模型</a:t>
            </a:r>
            <a:endParaRPr lang="zh-CN" altLang="en-US" sz="2000" b="1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首先使用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 LinearRegression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 Lasso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回归模型作为基线。</a:t>
            </a:r>
            <a:endParaRPr lang="en-US" altLang="zh-CN" sz="18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Lasso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使用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 L1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正则化提升鲁棒性；</a:t>
            </a:r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验证集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 RMSE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分别为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 0.749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和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</a:rPr>
              <a:t> 0.959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</a:rPr>
              <a:t>，表现较弱。</a:t>
            </a:r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pPr lvl="1"/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r>
              <a:rPr lang="en-US" altLang="zh-CN" sz="1800" b="1">
                <a:latin typeface="宋体" charset="0"/>
                <a:ea typeface="宋体" charset="0"/>
                <a:cs typeface="宋体" charset="0"/>
                <a:sym typeface="+mn-ea"/>
              </a:rPr>
              <a:t>2.2 </a:t>
            </a:r>
            <a:r>
              <a:rPr lang="zh-CN" altLang="en-US" sz="1800" b="1">
                <a:latin typeface="宋体" charset="0"/>
                <a:ea typeface="宋体" charset="0"/>
                <a:cs typeface="宋体" charset="0"/>
                <a:sym typeface="+mn-ea"/>
              </a:rPr>
              <a:t>神经网络模型（</a:t>
            </a:r>
            <a:r>
              <a:rPr lang="en-US" altLang="zh-CN" sz="1800" b="1">
                <a:latin typeface="宋体" charset="0"/>
                <a:ea typeface="宋体" charset="0"/>
                <a:cs typeface="宋体" charset="0"/>
                <a:sym typeface="+mn-ea"/>
              </a:rPr>
              <a:t>ANN</a:t>
            </a:r>
            <a:r>
              <a:rPr lang="zh-CN" altLang="en-US" sz="1800" b="1">
                <a:latin typeface="宋体" charset="0"/>
                <a:ea typeface="宋体" charset="0"/>
                <a:cs typeface="宋体" charset="0"/>
                <a:sym typeface="+mn-ea"/>
              </a:rPr>
              <a:t>）</a:t>
            </a:r>
            <a:endParaRPr lang="en-US" altLang="zh-CN" sz="1800" b="1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使用了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  <a:sym typeface="+mn-ea"/>
              </a:rPr>
              <a:t> Keras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构建了一个两层神经网络：</a:t>
            </a:r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pPr lvl="1"/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pPr lvl="1"/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采用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  <a:sym typeface="+mn-ea"/>
              </a:rPr>
              <a:t> EarlyStopping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防止过拟合；</a:t>
            </a:r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验证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  <a:sym typeface="+mn-ea"/>
              </a:rPr>
              <a:t> RMSE 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为</a:t>
            </a:r>
            <a:r>
              <a:rPr lang="en-US" altLang="zh-CN" sz="1800">
                <a:latin typeface="宋体" charset="0"/>
                <a:ea typeface="宋体" charset="0"/>
                <a:cs typeface="宋体" charset="0"/>
                <a:sym typeface="+mn-ea"/>
              </a:rPr>
              <a:t> 0.3248</a:t>
            </a:r>
            <a:r>
              <a:rPr lang="zh-CN" altLang="en-US" sz="1800">
                <a:latin typeface="宋体" charset="0"/>
                <a:ea typeface="宋体" charset="0"/>
                <a:cs typeface="宋体" charset="0"/>
                <a:sym typeface="+mn-ea"/>
              </a:rPr>
              <a:t>，性能不如树模型，但体现了多样性尝试。</a:t>
            </a:r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  <a:p>
            <a:endParaRPr lang="zh-CN" altLang="en-US" sz="1800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6" name="图片 5" descr="截屏2025-06-04 00.51.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37225" y="4113530"/>
            <a:ext cx="3158490" cy="1196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 b="1">
                <a:latin typeface="宋体" charset="0"/>
                <a:ea typeface="宋体" charset="0"/>
                <a:cs typeface="宋体" charset="0"/>
              </a:rPr>
              <a:t> </a:t>
            </a:r>
            <a:r>
              <a:rPr lang="en-US" sz="3200" b="1">
                <a:latin typeface="宋体" charset="0"/>
                <a:ea typeface="宋体" charset="0"/>
                <a:cs typeface="宋体" charset="0"/>
              </a:rPr>
              <a:t>2 </a:t>
            </a:r>
            <a:r>
              <a:rPr lang="zh-CN" altLang="en-US" sz="3200" b="1">
                <a:latin typeface="宋体" charset="0"/>
                <a:ea typeface="宋体" charset="0"/>
                <a:cs typeface="宋体" charset="0"/>
              </a:rPr>
              <a:t>模型构建</a:t>
            </a:r>
            <a:endParaRPr lang="zh-CN" altLang="en-US" sz="3200" b="1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1470" y="1490345"/>
            <a:ext cx="6111240" cy="4759325"/>
          </a:xfrm>
        </p:spPr>
        <p:txBody>
          <a:bodyPr>
            <a:noAutofit/>
          </a:bodyPr>
          <a:p>
            <a:r>
              <a:rPr lang="en-US" altLang="zh-CN" b="1">
                <a:latin typeface="宋体" charset="0"/>
                <a:ea typeface="宋体" charset="0"/>
                <a:cs typeface="宋体" charset="0"/>
                <a:sym typeface="+mn-ea"/>
              </a:rPr>
              <a:t>2.3 </a:t>
            </a:r>
            <a:r>
              <a:rPr lang="zh-CN" altLang="en-US" b="1">
                <a:latin typeface="宋体" charset="0"/>
                <a:ea typeface="宋体" charset="0"/>
                <a:cs typeface="宋体" charset="0"/>
                <a:sym typeface="+mn-ea"/>
              </a:rPr>
              <a:t>集成树模型：</a:t>
            </a:r>
            <a:r>
              <a:rPr lang="en-US" altLang="zh-CN" b="1">
                <a:latin typeface="宋体" charset="0"/>
                <a:ea typeface="宋体" charset="0"/>
                <a:cs typeface="宋体" charset="0"/>
                <a:sym typeface="+mn-ea"/>
              </a:rPr>
              <a:t>Random Forest </a:t>
            </a:r>
            <a:r>
              <a:rPr lang="zh-CN" altLang="en-US" b="1">
                <a:latin typeface="宋体" charset="0"/>
                <a:ea typeface="宋体" charset="0"/>
                <a:cs typeface="宋体" charset="0"/>
                <a:sym typeface="+mn-ea"/>
              </a:rPr>
              <a:t>与</a:t>
            </a:r>
            <a:r>
              <a:rPr lang="en-US" altLang="zh-CN" b="1">
                <a:latin typeface="宋体" charset="0"/>
                <a:ea typeface="宋体" charset="0"/>
                <a:cs typeface="宋体" charset="0"/>
                <a:sym typeface="+mn-ea"/>
              </a:rPr>
              <a:t> XGBoost</a:t>
            </a:r>
            <a:endParaRPr lang="en-US" altLang="zh-CN" b="1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这是表现较好的模型组合，进行了系统的调参与比较：</a:t>
            </a:r>
            <a:endParaRPr lang="en-US" altLang="zh-CN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使用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Optuna 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进行超参数搜索，包括树深、叶节点、分裂最小样本数等；</a:t>
            </a:r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最佳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Random Forest 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模型在验证集上达到了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RMSE = 0.1324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，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5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折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CV 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得分为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0.1360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；</a:t>
            </a:r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XGBoost 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也取得了稳定表现，验证集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RMSE 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为</a:t>
            </a:r>
            <a:r>
              <a:rPr lang="en-US" altLang="zh-CN">
                <a:latin typeface="宋体" charset="0"/>
                <a:ea typeface="宋体" charset="0"/>
                <a:cs typeface="宋体" charset="0"/>
                <a:sym typeface="+mn-ea"/>
              </a:rPr>
              <a:t> 0.1435</a:t>
            </a:r>
            <a:r>
              <a:rPr lang="zh-CN" altLang="en-US">
                <a:latin typeface="宋体" charset="0"/>
                <a:ea typeface="宋体" charset="0"/>
                <a:cs typeface="宋体" charset="0"/>
                <a:sym typeface="+mn-ea"/>
              </a:rPr>
              <a:t>。</a:t>
            </a:r>
            <a:endParaRPr lang="zh-CN" altLang="en-US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lvl="0"/>
            <a:r>
              <a:rPr lang="zh-CN" altLang="en-US" b="1">
                <a:latin typeface="宋体" charset="0"/>
                <a:ea typeface="宋体" charset="0"/>
                <a:cs typeface="宋体" charset="0"/>
                <a:sym typeface="+mn-ea"/>
              </a:rPr>
              <a:t>引入</a:t>
            </a:r>
            <a:r>
              <a:rPr lang="en-US" altLang="zh-CN" b="1">
                <a:latin typeface="宋体" charset="0"/>
                <a:ea typeface="宋体" charset="0"/>
                <a:cs typeface="宋体" charset="0"/>
                <a:sym typeface="+mn-ea"/>
              </a:rPr>
              <a:t>optuna</a:t>
            </a:r>
            <a:r>
              <a:rPr lang="zh-CN" altLang="en-US" b="1">
                <a:latin typeface="宋体" charset="0"/>
                <a:ea typeface="宋体" charset="0"/>
                <a:cs typeface="宋体" charset="0"/>
                <a:sym typeface="+mn-ea"/>
              </a:rPr>
              <a:t>自动调参</a:t>
            </a:r>
            <a:endParaRPr lang="zh-CN" altLang="en-US" sz="1800" b="1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用于</a:t>
            </a:r>
            <a:r>
              <a:rPr lang="en-US" altLang="zh-CN" sz="1420">
                <a:latin typeface="宋体" charset="0"/>
                <a:ea typeface="宋体" charset="0"/>
                <a:cs typeface="宋体" charset="0"/>
              </a:rPr>
              <a:t> RandomForest 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的超参数搜索。</a:t>
            </a:r>
            <a:endParaRPr lang="zh-CN" altLang="en-US" sz="1420">
              <a:latin typeface="宋体" charset="0"/>
              <a:ea typeface="宋体" charset="0"/>
              <a:cs typeface="宋体" charset="0"/>
            </a:endParaRPr>
          </a:p>
          <a:p>
            <a:pPr lvl="1"/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效果：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  <a:sym typeface="+mn-ea"/>
              </a:rPr>
              <a:t>自动尝试</a:t>
            </a:r>
            <a:r>
              <a:rPr lang="en-US" altLang="zh-CN" sz="1420">
                <a:latin typeface="宋体" charset="0"/>
                <a:ea typeface="宋体" charset="0"/>
                <a:cs typeface="宋体" charset="0"/>
                <a:sym typeface="+mn-ea"/>
              </a:rPr>
              <a:t>50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  <a:sym typeface="+mn-ea"/>
              </a:rPr>
              <a:t>组参数组合，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相比基线模型，</a:t>
            </a:r>
            <a:r>
              <a:rPr lang="en-US" altLang="zh-CN" sz="1420">
                <a:latin typeface="宋体" charset="0"/>
                <a:ea typeface="宋体" charset="0"/>
                <a:cs typeface="宋体" charset="0"/>
              </a:rPr>
              <a:t>RMSE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降低</a:t>
            </a:r>
            <a:r>
              <a:rPr lang="en-US" altLang="zh-CN" sz="1420">
                <a:latin typeface="宋体" charset="0"/>
                <a:ea typeface="宋体" charset="0"/>
                <a:cs typeface="宋体" charset="0"/>
              </a:rPr>
              <a:t>12.8%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（</a:t>
            </a:r>
            <a:r>
              <a:rPr lang="en-US" altLang="zh-CN" sz="1420">
                <a:latin typeface="宋体" charset="0"/>
                <a:ea typeface="宋体" charset="0"/>
                <a:cs typeface="宋体" charset="0"/>
              </a:rPr>
              <a:t>0.161 </a:t>
            </a:r>
            <a:r>
              <a:rPr lang="en-US" altLang="en-US" sz="1420">
                <a:latin typeface="宋体" charset="0"/>
                <a:ea typeface="宋体" charset="0"/>
                <a:cs typeface="宋体" charset="0"/>
              </a:rPr>
              <a:t>→</a:t>
            </a:r>
            <a:r>
              <a:rPr lang="en-US" altLang="zh-CN" sz="1420">
                <a:latin typeface="宋体" charset="0"/>
                <a:ea typeface="宋体" charset="0"/>
                <a:cs typeface="宋体" charset="0"/>
              </a:rPr>
              <a:t> 0.136</a:t>
            </a:r>
            <a:r>
              <a:rPr lang="zh-CN" altLang="en-US" sz="1420">
                <a:latin typeface="宋体" charset="0"/>
                <a:ea typeface="宋体" charset="0"/>
                <a:cs typeface="宋体" charset="0"/>
              </a:rPr>
              <a:t>）</a:t>
            </a:r>
            <a:endParaRPr lang="zh-CN" altLang="en-US" sz="1420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4" name="图片 3" descr="截屏2025-06-04 00.33.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065" y="1490345"/>
            <a:ext cx="5668645" cy="28924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05200"/>
            <a:ext cx="10969200" cy="705600"/>
          </a:xfrm>
        </p:spPr>
        <p:txBody>
          <a:bodyPr>
            <a:normAutofit fontScale="90000"/>
          </a:bodyPr>
          <a:p>
            <a:pPr>
              <a:lnSpc>
                <a:spcPct val="150000"/>
              </a:lnSpc>
            </a:pPr>
            <a:r>
              <a:rPr lang="en-US" altLang="zh-CN" b="1">
                <a:latin typeface="宋体" charset="0"/>
                <a:ea typeface="宋体" charset="0"/>
                <a:cs typeface="宋体" charset="0"/>
              </a:rPr>
              <a:t>2</a:t>
            </a:r>
            <a:r>
              <a:rPr lang="zh-CN" altLang="en-US" b="1">
                <a:latin typeface="宋体" charset="0"/>
                <a:ea typeface="宋体" charset="0"/>
                <a:cs typeface="宋体" charset="0"/>
              </a:rPr>
              <a:t>模型构建</a:t>
            </a:r>
            <a:r>
              <a:rPr lang="en-US" altLang="zh-CN" b="1">
                <a:latin typeface="宋体" charset="0"/>
                <a:ea typeface="宋体" charset="0"/>
                <a:cs typeface="宋体" charset="0"/>
              </a:rPr>
              <a:t> </a:t>
            </a:r>
            <a:br>
              <a:rPr lang="en-US" altLang="zh-CN" b="1">
                <a:latin typeface="宋体" charset="0"/>
                <a:ea typeface="宋体" charset="0"/>
                <a:cs typeface="宋体" charset="0"/>
              </a:rPr>
            </a:br>
            <a:r>
              <a:rPr lang="en-US" altLang="zh-CN" sz="2220" b="1">
                <a:latin typeface="宋体" charset="0"/>
                <a:ea typeface="宋体" charset="0"/>
                <a:cs typeface="宋体" charset="0"/>
              </a:rPr>
              <a:t>2.4</a:t>
            </a:r>
            <a:r>
              <a:rPr lang="zh-CN" altLang="en-US" sz="2220" b="1">
                <a:latin typeface="宋体" charset="0"/>
                <a:ea typeface="宋体" charset="0"/>
                <a:cs typeface="宋体" charset="0"/>
              </a:rPr>
              <a:t>特征重要性</a:t>
            </a:r>
            <a:endParaRPr lang="zh-CN" altLang="en-US" sz="2220" b="1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666295"/>
            <a:ext cx="10969200" cy="4759200"/>
          </a:xfrm>
        </p:spPr>
        <p:txBody>
          <a:bodyPr/>
          <a:p>
            <a:pPr lvl="0"/>
            <a:r>
              <a:rPr lang="zh-CN" altLang="en-US" sz="2025">
                <a:latin typeface="宋体" charset="0"/>
                <a:ea typeface="宋体" charset="0"/>
                <a:cs typeface="宋体" charset="0"/>
                <a:sym typeface="+mn-ea"/>
              </a:rPr>
              <a:t>模型内</a:t>
            </a:r>
            <a:r>
              <a:rPr lang="en-US" altLang="zh-CN" sz="2025">
                <a:latin typeface="宋体" charset="0"/>
                <a:ea typeface="宋体" charset="0"/>
                <a:cs typeface="宋体" charset="0"/>
                <a:sym typeface="+mn-ea"/>
              </a:rPr>
              <a:t> feature_importance</a:t>
            </a:r>
            <a:r>
              <a:rPr lang="zh-CN" altLang="en-US" sz="2025">
                <a:latin typeface="宋体" charset="0"/>
                <a:ea typeface="宋体" charset="0"/>
                <a:cs typeface="宋体" charset="0"/>
                <a:sym typeface="+mn-ea"/>
              </a:rPr>
              <a:t>；</a:t>
            </a:r>
            <a:endParaRPr lang="zh-CN" altLang="en-US" sz="2025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lvl="0"/>
            <a:endParaRPr lang="zh-CN" altLang="en-US" sz="2025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lvl="0"/>
            <a:endParaRPr lang="zh-CN" altLang="en-US" sz="2025">
              <a:latin typeface="宋体" charset="0"/>
              <a:ea typeface="宋体" charset="0"/>
              <a:cs typeface="宋体" charset="0"/>
              <a:sym typeface="+mn-ea"/>
            </a:endParaRPr>
          </a:p>
          <a:p>
            <a:pPr lvl="0"/>
            <a:r>
              <a:rPr lang="en-US" altLang="zh-CN" sz="2025">
                <a:latin typeface="宋体" charset="0"/>
                <a:ea typeface="宋体" charset="0"/>
                <a:cs typeface="宋体" charset="0"/>
                <a:sym typeface="+mn-ea"/>
              </a:rPr>
              <a:t> permutation importance </a:t>
            </a:r>
            <a:endParaRPr lang="zh-CN" altLang="en-US" sz="2025">
              <a:latin typeface="宋体" charset="0"/>
              <a:ea typeface="宋体" charset="0"/>
              <a:cs typeface="宋体" charset="0"/>
            </a:endParaRPr>
          </a:p>
          <a:p>
            <a:endParaRPr lang="zh-CN" altLang="en-US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4" name="图片 3" descr="截屏2025-06-04 01.37.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3816350"/>
            <a:ext cx="6136640" cy="2343150"/>
          </a:xfrm>
          <a:prstGeom prst="rect">
            <a:avLst/>
          </a:prstGeom>
        </p:spPr>
      </p:pic>
      <p:pic>
        <p:nvPicPr>
          <p:cNvPr id="5" name="图片 4" descr="截屏2025-06-04 01.42.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730" y="2305050"/>
            <a:ext cx="4837430" cy="643255"/>
          </a:xfrm>
          <a:prstGeom prst="rect">
            <a:avLst/>
          </a:prstGeom>
        </p:spPr>
      </p:pic>
      <p:graphicFrame>
        <p:nvGraphicFramePr>
          <p:cNvPr id="6" name="图表 5"/>
          <p:cNvGraphicFramePr/>
          <p:nvPr/>
        </p:nvGraphicFramePr>
        <p:xfrm>
          <a:off x="6972300" y="405130"/>
          <a:ext cx="4805680" cy="288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6939915" y="3576955"/>
          <a:ext cx="4838065" cy="28486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>
                <a:latin typeface="宋体" charset="0"/>
                <a:ea typeface="宋体" charset="0"/>
                <a:cs typeface="宋体" charset="0"/>
              </a:rPr>
              <a:t>核心思想</a:t>
            </a:r>
            <a:r>
              <a:rPr lang="en-US" altLang="zh-CN" sz="3200" b="1">
                <a:latin typeface="宋体" charset="0"/>
                <a:ea typeface="宋体" charset="0"/>
                <a:cs typeface="宋体" charset="0"/>
              </a:rPr>
              <a:t>： </a:t>
            </a:r>
            <a:r>
              <a:rPr lang="zh-CN" altLang="en-US" sz="3200" b="1">
                <a:latin typeface="宋体" charset="0"/>
                <a:ea typeface="宋体" charset="0"/>
                <a:cs typeface="宋体" charset="0"/>
              </a:rPr>
              <a:t>加权集成模型预测</a:t>
            </a:r>
            <a:endParaRPr lang="zh-CN" altLang="en-US" sz="3200" b="1">
              <a:latin typeface="宋体" charset="0"/>
              <a:ea typeface="宋体" charset="0"/>
              <a:cs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>
                <a:latin typeface="宋体" charset="0"/>
                <a:ea typeface="宋体" charset="0"/>
                <a:cs typeface="宋体" charset="0"/>
              </a:rPr>
              <a:t>线性回归与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 Lasso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作为基准模型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+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集成树模型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（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随机森林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+XGBoost）</a:t>
            </a:r>
            <a:endParaRPr lang="en-US" altLang="zh-CN">
              <a:latin typeface="宋体" charset="0"/>
              <a:ea typeface="宋体" charset="0"/>
              <a:cs typeface="宋体" charset="0"/>
            </a:endParaRPr>
          </a:p>
          <a:p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endParaRPr lang="zh-CN" altLang="en-US"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>
                <a:latin typeface="宋体" charset="0"/>
                <a:ea typeface="宋体" charset="0"/>
                <a:cs typeface="宋体" charset="0"/>
              </a:rPr>
              <a:t>基于各模型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5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折交叉验证</a:t>
            </a:r>
            <a:r>
              <a:rPr lang="en-US" altLang="zh-CN">
                <a:latin typeface="宋体" charset="0"/>
                <a:ea typeface="宋体" charset="0"/>
                <a:cs typeface="宋体" charset="0"/>
              </a:rPr>
              <a:t> RMSE </a:t>
            </a:r>
            <a:r>
              <a:rPr lang="zh-CN" altLang="en-US">
                <a:latin typeface="宋体" charset="0"/>
                <a:ea typeface="宋体" charset="0"/>
                <a:cs typeface="宋体" charset="0"/>
              </a:rPr>
              <a:t>倒数计算权重</a:t>
            </a:r>
            <a:endParaRPr lang="en-US" altLang="zh-CN">
              <a:latin typeface="宋体" charset="0"/>
              <a:ea typeface="宋体" charset="0"/>
              <a:cs typeface="宋体" charset="0"/>
            </a:endParaRPr>
          </a:p>
          <a:p>
            <a:endParaRPr lang="zh-CN" altLang="en-US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5" name="图片 4" descr="截屏2025-06-04 00.39.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1340" y="2210435"/>
            <a:ext cx="3022600" cy="140970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5148580" y="3030855"/>
            <a:ext cx="269049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148580" y="2673350"/>
            <a:ext cx="2509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用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 1 / CV_RMSE 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</a:rPr>
              <a:t>并归一化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</a:rPr>
              <a:t> </a:t>
            </a:r>
            <a:endParaRPr lang="en-US" altLang="zh-CN" sz="1600">
              <a:latin typeface="宋体" charset="0"/>
              <a:ea typeface="宋体" charset="0"/>
              <a:cs typeface="宋体" charset="0"/>
            </a:endParaRPr>
          </a:p>
        </p:txBody>
      </p:sp>
      <p:pic>
        <p:nvPicPr>
          <p:cNvPr id="10" name="图片 9" descr="截屏2025-06-04 23.38.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35" y="4516755"/>
            <a:ext cx="7178040" cy="711200"/>
          </a:xfrm>
          <a:prstGeom prst="rect">
            <a:avLst/>
          </a:prstGeom>
        </p:spPr>
      </p:pic>
      <p:pic>
        <p:nvPicPr>
          <p:cNvPr id="11" name="图片 10" descr="截屏2025-06-05 00.12.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148840"/>
            <a:ext cx="4389120" cy="15328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0" y="3429070"/>
            <a:ext cx="10969200" cy="705600"/>
          </a:xfrm>
        </p:spPr>
        <p:txBody>
          <a:bodyPr/>
          <a:p>
            <a:r>
              <a:rPr lang="en-US" altLang="zh-CN" sz="3200" b="1">
                <a:latin typeface="宋体" charset="0"/>
                <a:ea typeface="宋体" charset="0"/>
              </a:rPr>
              <a:t>3 </a:t>
            </a:r>
            <a:r>
              <a:rPr lang="zh-CN" altLang="en-US" sz="3200" b="1">
                <a:latin typeface="宋体" charset="0"/>
                <a:ea typeface="宋体" charset="0"/>
              </a:rPr>
              <a:t>模型结果</a:t>
            </a:r>
            <a:endParaRPr lang="zh-CN" altLang="en-US" sz="3200" b="1">
              <a:latin typeface="宋体" charset="0"/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940" y="669925"/>
            <a:ext cx="5476875" cy="3023235"/>
          </a:xfrm>
        </p:spPr>
        <p:txBody>
          <a:bodyPr/>
          <a:p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单一模型容易偏差：比如线性模型不能捕捉非线性、树模型可能过拟合；</a:t>
            </a:r>
            <a:endParaRPr lang="zh-CN" altLang="en-US" sz="1600">
              <a:latin typeface="宋体" charset="0"/>
              <a:ea typeface="宋体" charset="0"/>
              <a:cs typeface="宋体" charset="0"/>
              <a:sym typeface="+mn-ea"/>
            </a:endParaRPr>
          </a:p>
          <a:p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不同模型互补：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LinearRegression 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捕捉线性关系；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Lasso 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自动筛特征；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RandomForest 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能拟合非线性，稳定；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XGBoost 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精度高、可处理复杂数据；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使用加权平均融合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 Linear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、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Lasso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、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XGBoost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、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RF 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四个模型</a:t>
            </a:r>
            <a:r>
              <a:rPr lang="en-US" altLang="zh-CN" sz="1600">
                <a:latin typeface="宋体" charset="0"/>
                <a:ea typeface="宋体" charset="0"/>
                <a:cs typeface="宋体" charset="0"/>
                <a:sym typeface="+mn-ea"/>
              </a:rPr>
              <a:t>，</a:t>
            </a:r>
            <a:r>
              <a:rPr lang="zh-CN" altLang="en-US" sz="1600">
                <a:latin typeface="宋体" charset="0"/>
                <a:ea typeface="宋体" charset="0"/>
                <a:cs typeface="宋体" charset="0"/>
                <a:sym typeface="+mn-ea"/>
              </a:rPr>
              <a:t>提升了最终预测的稳定性和精度。</a:t>
            </a:r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  <a:p>
            <a:endParaRPr lang="zh-CN" altLang="en-US" sz="1600">
              <a:latin typeface="宋体" charset="0"/>
              <a:ea typeface="宋体" charset="0"/>
              <a:cs typeface="宋体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2450" y="4134485"/>
          <a:ext cx="10609580" cy="2170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775"/>
                <a:gridCol w="1783080"/>
                <a:gridCol w="2376170"/>
                <a:gridCol w="1833245"/>
                <a:gridCol w="2099310"/>
              </a:tblGrid>
              <a:tr h="519430">
                <a:tc>
                  <a:txBody>
                    <a:bodyPr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 Bold" panose="02020503050405090304" charset="0"/>
                          <a:ea typeface="+mn-ea"/>
                          <a:cs typeface="Times New Roman Bold" panose="02020503050405090304" charset="0"/>
                        </a:rPr>
                        <a:t>Metrics</a:t>
                      </a:r>
                      <a:endParaRPr lang="en-US" altLang="zh-CN" sz="1800" b="1" i="0" kern="1200" dirty="0">
                        <a:solidFill>
                          <a:schemeClr val="tx1"/>
                        </a:solidFill>
                        <a:effectLst/>
                        <a:latin typeface="Times New Roman Bold" panose="02020503050405090304" charset="0"/>
                        <a:ea typeface="+mn-ea"/>
                        <a:cs typeface="Times New Roman Bold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b="1" i="0" kern="1200" dirty="0" err="1">
                          <a:solidFill>
                            <a:schemeClr val="tx1"/>
                          </a:solidFill>
                          <a:effectLst/>
                          <a:latin typeface="Times New Roman Bold" panose="02020503050405090304" charset="0"/>
                          <a:ea typeface="+mn-ea"/>
                          <a:cs typeface="Times New Roman Bold" panose="02020503050405090304" charset="0"/>
                        </a:rPr>
                        <a:t>Hackthon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 Bold" panose="02020503050405090304" charset="0"/>
                          <a:ea typeface="+mn-ea"/>
                          <a:cs typeface="Times New Roman Bold" panose="02020503050405090304" charset="0"/>
                        </a:rPr>
                        <a:t> Score</a:t>
                      </a:r>
                      <a:endParaRPr lang="zh-CN" altLang="en-US" b="1" dirty="0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 Bold" panose="02020503050405090304" charset="0"/>
                          <a:ea typeface="+mn-ea"/>
                          <a:cs typeface="Times New Roman Bold" panose="02020503050405090304" charset="0"/>
                        </a:rPr>
                        <a:t>MAE</a:t>
                      </a:r>
                      <a:endParaRPr lang="en-US" altLang="zh-CN" sz="1800" b="1" i="0" kern="1200" dirty="0">
                        <a:solidFill>
                          <a:schemeClr val="tx1"/>
                        </a:solidFill>
                        <a:effectLst/>
                        <a:latin typeface="Times New Roman Bold" panose="02020503050405090304" charset="0"/>
                        <a:ea typeface="+mn-ea"/>
                        <a:cs typeface="Times New Roman Bold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 Bold" panose="02020503050405090304" charset="0"/>
                          <a:ea typeface="+mn-ea"/>
                          <a:cs typeface="Times New Roman Bold" panose="02020503050405090304" charset="0"/>
                        </a:rPr>
                        <a:t>RMSE</a:t>
                      </a:r>
                      <a:endParaRPr lang="en-US" altLang="zh-CN" sz="1800" b="1" i="0" kern="1200" dirty="0">
                        <a:solidFill>
                          <a:schemeClr val="tx1"/>
                        </a:solidFill>
                        <a:effectLst/>
                        <a:latin typeface="Times New Roman Bold" panose="02020503050405090304" charset="0"/>
                        <a:ea typeface="+mn-ea"/>
                        <a:cs typeface="Times New Roman Bold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 dirty="0">
                          <a:latin typeface="Times New Roman Bold" panose="02020503050405090304" charset="0"/>
                          <a:cs typeface="Times New Roman Bold" panose="02020503050405090304" charset="0"/>
                        </a:rPr>
                        <a:t>Median-AE</a:t>
                      </a:r>
                      <a:endParaRPr lang="en-US" altLang="zh-CN" b="1" dirty="0">
                        <a:latin typeface="Times New Roman Bold" panose="02020503050405090304" charset="0"/>
                        <a:cs typeface="Times New Roman Bold" panose="0202050305040509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Ensemble model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61.28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1.675224e+28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2.064404e+30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77252.355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4832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Random Forest（optuna</a:t>
                      </a:r>
                      <a:r>
                        <a:rPr lang="zh-CN" altLang="en-US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优化</a:t>
                      </a:r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）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57.814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110659.4086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187766.1720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63864.8168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ANN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61.706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2755911632042194651578368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3396150952978627665716051968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dirty="0">
                          <a:latin typeface="Times New Roman Regular" panose="02020503050405090304" charset="0"/>
                          <a:cs typeface="Times New Roman Regular" panose="02020503050405090304" charset="0"/>
                        </a:rPr>
                        <a:t>171666.7500</a:t>
                      </a:r>
                      <a:endParaRPr lang="en-US" altLang="zh-CN" dirty="0">
                        <a:latin typeface="Times New Roman Regular" panose="02020503050405090304" charset="0"/>
                        <a:cs typeface="Times New Roman Regular" panose="0202050305040509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图片 8" descr="截屏2025-06-04 23.36.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815" y="1090295"/>
            <a:ext cx="5742940" cy="2206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732*149"/>
  <p:tag name="TABLE_ENDDRAG_RECT" val="48*346*732*149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1247</Words>
  <Application>WPS 表格</Application>
  <PresentationFormat>宽屏</PresentationFormat>
  <Paragraphs>109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Apple Color Emoji</vt:lpstr>
      <vt:lpstr>PingFang SC Semibold</vt:lpstr>
      <vt:lpstr>PingFang SC</vt:lpstr>
      <vt:lpstr>Times New Roman Regular</vt:lpstr>
      <vt:lpstr>仿宋</vt:lpstr>
      <vt:lpstr>方正仿宋_GBK</vt:lpstr>
      <vt:lpstr>Times New Roman</vt:lpstr>
      <vt:lpstr>楷体</vt:lpstr>
      <vt:lpstr>汉仪楷体KW</vt:lpstr>
      <vt:lpstr>Times New Roman Bold</vt:lpstr>
      <vt:lpstr>WPS</vt:lpstr>
      <vt:lpstr>数据处理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QdQ</cp:lastModifiedBy>
  <cp:revision>237</cp:revision>
  <dcterms:created xsi:type="dcterms:W3CDTF">2025-06-05T04:22:42Z</dcterms:created>
  <dcterms:modified xsi:type="dcterms:W3CDTF">2025-06-05T04:22:42Z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2052-7.4.1.8983</vt:lpwstr>
  </property>
  <property fmtid="{D5CDD505-2E9C-101B-9397-08002B2CF9AE}" pid="3" name="ICV">
    <vt:lpwstr>863946ACFF2AC20424A83D6879A940D2_41</vt:lpwstr>
  </property>
</Properties>
</file>