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282" r:id="rId5"/>
    <p:sldId id="315" r:id="rId6"/>
    <p:sldId id="321" r:id="rId7"/>
  </p:sldIdLst>
  <p:sldSz cx="12192000" cy="6858000"/>
  <p:notesSz cx="13716000" cy="24384000"/>
  <p:defaultTextStyle>
    <a:defPPr rtl="0">
      <a:defRPr lang="zh-CN"/>
    </a:defPPr>
    <a:lvl1pPr marL="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8" autoAdjust="0"/>
    <p:restoredTop sz="95388" autoAdjust="0"/>
  </p:normalViewPr>
  <p:slideViewPr>
    <p:cSldViewPr snapToGrid="0" snapToObjects="1">
      <p:cViewPr varScale="1">
        <p:scale>
          <a:sx n="56" d="100"/>
          <a:sy n="56" d="100"/>
        </p:scale>
        <p:origin x="66" y="39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5" d="100"/>
          <a:sy n="35" d="100"/>
        </p:scale>
        <p:origin x="34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2A002A03-A0BF-473B-B30B-780BD5201F9F}" type="datetimeyyyy">
              <a:rPr lang="zh-CN" altLang="en-US" smtClean="0"/>
              <a:t>2025年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20BD0AB-C59E-4A46-83D3-F07787446BA0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1pPr>
    <a:lvl2pPr marL="228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2pPr>
    <a:lvl3pPr marL="457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3pPr>
    <a:lvl4pPr marL="685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4pPr>
    <a:lvl5pPr marL="9144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5pPr>
    <a:lvl6pPr marL="11430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6pPr>
    <a:lvl7pPr marL="1371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7pPr>
    <a:lvl8pPr marL="1600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8pPr>
    <a:lvl9pPr marL="1828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像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/>
          </a:p>
        </p:txBody>
      </p:sp>
      <p:sp>
        <p:nvSpPr>
          <p:cNvPr id="10" name="任意多边形(F)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图像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zh-CN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4" name="文本占位符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800"/>
            </a:lvl1pPr>
          </a:lstStyle>
          <a:p>
            <a:pPr rtl="0"/>
            <a:r>
              <a:rPr lang="zh-CN" dirty="0"/>
              <a:t>单击此处添加副标题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zh-CN" sz="1800"/>
            </a:lvl1pPr>
            <a:lvl2pPr>
              <a:defRPr lang="zh-CN" sz="1800"/>
            </a:lvl2pPr>
            <a:lvl3pPr>
              <a:defRPr lang="zh-CN" sz="18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0" name="灯片编号占位符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汇总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形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49" name="任意多边形(F)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7" name="灯片编号占位符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43" name="图形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图像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zh-CN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9" name="图像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zh-CN"/>
            </a:def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zh-CN" sz="32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zh-CN" sz="3200"/>
            </a:lvl1pPr>
          </a:lstStyle>
          <a:p>
            <a:pPr rtl="0"/>
            <a:r>
              <a:rPr lang="zh-CN" b="1"/>
              <a:t>单击此处添加标题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zh-CN" sz="28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任意多边形(F)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" name="任意多边形(F)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grpSp>
        <p:nvGrpSpPr>
          <p:cNvPr id="9" name="组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任意多边形(F)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" name="任意多边形(F)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14" name="图像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zh-CN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zh-CN" sz="18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grpSp>
        <p:nvGrpSpPr>
          <p:cNvPr id="18" name="组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任意多边形：形状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/>
            </a:p>
          </p:txBody>
        </p:sp>
        <p:sp>
          <p:nvSpPr>
            <p:cNvPr id="15" name="任意多边形：形状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6" name="图像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zh-CN" sz="1800"/>
            </a:lvl1pPr>
          </a:lstStyle>
          <a:p>
            <a:pPr lvl="0"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22" name="长方形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sp>
        <p:nvSpPr>
          <p:cNvPr id="36" name="任意多边形(F)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3" name="任意多边形(F)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lvl="0" algn="ctr" rtl="0"/>
            <a:endParaRPr 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单击此处添加文本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zh-CN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zh-CN" sz="24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  <p:sp>
        <p:nvSpPr>
          <p:cNvPr id="52" name="图片占位符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zh-CN" sz="1800"/>
            </a:lvl1pPr>
          </a:lstStyle>
          <a:p>
            <a:pPr lvl="0"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像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3" name="任意多边形：形状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9" name="任意多边形(F)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1" name="任意多边形(F)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3" name="图像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zh-CN" sz="3600" b="1"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8" name="灯片编号占位符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1" name="图像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3" name="图像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任意多边形：形状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7" name="图像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9" name="图像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zh-CN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zh-CN" sz="24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(F)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(F)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4" name="任意多边形(F)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6" name="任意多边形(F)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/>
            </a:lvl1pPr>
            <a:lvl2pPr marL="283464" indent="-283464">
              <a:spcBef>
                <a:spcPts val="1000"/>
              </a:spcBef>
              <a:defRPr lang="zh-CN" sz="1800"/>
            </a:lvl2pPr>
            <a:lvl3pPr marL="283464" indent="-283464">
              <a:spcBef>
                <a:spcPts val="1000"/>
              </a:spcBef>
              <a:defRPr lang="zh-CN" sz="1800"/>
            </a:lvl3pPr>
            <a:lvl4pPr marL="283464" indent="-283464">
              <a:spcBef>
                <a:spcPts val="1000"/>
              </a:spcBef>
              <a:defRPr lang="zh-CN" sz="1800"/>
            </a:lvl4pPr>
            <a:lvl5pPr marL="283464"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5" name="内容占位符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/>
            </a:lvl1pPr>
            <a:lvl2pPr marL="283464" indent="-283464">
              <a:spcBef>
                <a:spcPts val="1000"/>
              </a:spcBef>
              <a:defRPr lang="zh-CN" sz="1800"/>
            </a:lvl2pPr>
            <a:lvl3pPr marL="283464" indent="-283464">
              <a:spcBef>
                <a:spcPts val="1000"/>
              </a:spcBef>
              <a:defRPr lang="zh-CN" sz="1800"/>
            </a:lvl3pPr>
            <a:lvl4pPr marL="283464" indent="-283464">
              <a:spcBef>
                <a:spcPts val="1000"/>
              </a:spcBef>
              <a:defRPr lang="zh-CN" sz="1800"/>
            </a:lvl4pPr>
            <a:lvl5pPr marL="283464"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zh-CN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zh-CN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zh-CN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zh-CN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zh-CN" sz="1800"/>
            </a:lvl4pPr>
            <a:lvl5pPr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/>
            </a:lvl1pPr>
            <a:lvl2pPr indent="-283464">
              <a:spcBef>
                <a:spcPts val="1000"/>
              </a:spcBef>
              <a:defRPr lang="zh-CN" sz="1800"/>
            </a:lvl2pPr>
            <a:lvl3pPr indent="-283464">
              <a:spcBef>
                <a:spcPts val="1000"/>
              </a:spcBef>
              <a:defRPr lang="zh-CN" sz="1800"/>
            </a:lvl3pPr>
            <a:lvl4pPr indent="-283464">
              <a:spcBef>
                <a:spcPts val="1000"/>
              </a:spcBef>
              <a:defRPr lang="zh-CN" sz="1800"/>
            </a:lvl4pPr>
            <a:lvl5pPr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zh-CN" sz="1800"/>
            </a:lvl1pPr>
          </a:lstStyle>
          <a:p>
            <a:pPr lvl="0" rtl="0"/>
            <a:r>
              <a:rPr lang="zh-CN" dirty="0"/>
              <a:t>单击此处添加图片</a:t>
            </a:r>
          </a:p>
        </p:txBody>
      </p:sp>
      <p:grpSp>
        <p:nvGrpSpPr>
          <p:cNvPr id="32" name="组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任意多边形：形状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/>
            </a:p>
          </p:txBody>
        </p:sp>
        <p:sp>
          <p:nvSpPr>
            <p:cNvPr id="21" name="任意多边形：形状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22" name="任意多边形：形状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23" name="图像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44" name="灯片编号占位符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汇总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6" name="图像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4" name="任意多边形(F)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21" name="图像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zh-CN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zh-CN" sz="24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灯片编号占位符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zh-CN" sz="1200">
                <a:solidFill>
                  <a:schemeClr val="accent6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b="1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zh-CN" sz="3800" b="1" kern="1200" cap="all" baseline="0">
          <a:solidFill>
            <a:schemeClr val="accent6"/>
          </a:solidFill>
          <a:latin typeface="+mj-ea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800" kern="1200">
          <a:solidFill>
            <a:schemeClr val="accent6"/>
          </a:solidFill>
          <a:latin typeface="+mn-ea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400" kern="1200">
          <a:solidFill>
            <a:schemeClr val="accent6"/>
          </a:solidFill>
          <a:latin typeface="+mn-ea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+mn-ea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114" y="-160681"/>
            <a:ext cx="7965461" cy="99416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数据处理</a:t>
            </a:r>
            <a:endParaRPr lang="zh-CN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54115" y="1021136"/>
            <a:ext cx="7965460" cy="4767306"/>
          </a:xfrm>
        </p:spPr>
        <p:txBody>
          <a:bodyPr rtlCol="0">
            <a:normAutofit lnSpcReduction="10000"/>
          </a:bodyPr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地域性数据</a:t>
            </a:r>
            <a:endParaRPr lang="en-US" altLang="zh-CN" dirty="0"/>
          </a:p>
          <a:p>
            <a:pPr lvl="1"/>
            <a:r>
              <a:rPr lang="zh-CN" altLang="en-US" dirty="0"/>
              <a:t>区块、交通、地域性</a:t>
            </a:r>
            <a:endParaRPr lang="en-US" altLang="zh-CN" dirty="0"/>
          </a:p>
          <a:p>
            <a:pPr lvl="1"/>
            <a:r>
              <a:rPr lang="zh-CN" altLang="en-US" dirty="0"/>
              <a:t>自然语言项处理</a:t>
            </a:r>
            <a:endParaRPr lang="en-US" altLang="zh-CN" dirty="0"/>
          </a:p>
          <a:p>
            <a:pPr rtl="0"/>
            <a:r>
              <a:rPr lang="zh-CN" altLang="en-US" dirty="0"/>
              <a:t>特征性数据</a:t>
            </a:r>
            <a:endParaRPr lang="en-US" altLang="zh-CN" dirty="0"/>
          </a:p>
          <a:p>
            <a:pPr lvl="1"/>
            <a:r>
              <a:rPr lang="zh-CN" altLang="en-US" dirty="0"/>
              <a:t>类别变量独热编码</a:t>
            </a:r>
            <a:endParaRPr lang="en-US" altLang="zh-CN" dirty="0"/>
          </a:p>
          <a:p>
            <a:pPr lvl="1"/>
            <a:r>
              <a:rPr lang="zh-CN" altLang="en-US" dirty="0"/>
              <a:t>数值变量加入二次项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rtl="0"/>
            <a:r>
              <a:rPr lang="zh-CN" altLang="en-US" dirty="0"/>
              <a:t>综合处理方式</a:t>
            </a:r>
            <a:endParaRPr lang="en-US" altLang="zh-CN" dirty="0"/>
          </a:p>
          <a:p>
            <a:pPr lvl="1"/>
            <a:r>
              <a:rPr lang="zh-CN" altLang="en-US" dirty="0"/>
              <a:t>标签平滑化</a:t>
            </a:r>
            <a:endParaRPr lang="en-US" altLang="zh-CN" dirty="0"/>
          </a:p>
          <a:p>
            <a:pPr lvl="1"/>
            <a:r>
              <a:rPr lang="zh-CN" altLang="en-US" dirty="0"/>
              <a:t>特征标准化</a:t>
            </a:r>
            <a:endParaRPr lang="zh-CN" dirty="0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b="1" smtClean="0"/>
              <a:pPr rtl="0"/>
              <a:t>1</a:t>
            </a:fld>
            <a:endParaRPr 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714FF3-2EBA-C842-18C6-698D130C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20" t="33173" r="9159" b="21096"/>
          <a:stretch/>
        </p:blipFill>
        <p:spPr>
          <a:xfrm>
            <a:off x="2758242" y="3164673"/>
            <a:ext cx="6876237" cy="1441509"/>
          </a:xfrm>
          <a:prstGeom prst="rect">
            <a:avLst/>
          </a:prstGeom>
        </p:spPr>
      </p:pic>
      <p:sp>
        <p:nvSpPr>
          <p:cNvPr id="8" name="AutoShape 2">
            <a:extLst>
              <a:ext uri="{FF2B5EF4-FFF2-40B4-BE49-F238E27FC236}">
                <a16:creationId xmlns:a16="http://schemas.microsoft.com/office/drawing/2014/main" id="{4B614C8A-0EC0-B99B-4954-9784D397D0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49B427-42EE-11A7-FD55-49A81171E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330" y="4657668"/>
            <a:ext cx="3723664" cy="22003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02CF86C7-68D0-880D-8FC4-FDA32328F9A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377" t="36120" r="10982" b="24359"/>
          <a:stretch/>
        </p:blipFill>
        <p:spPr>
          <a:xfrm>
            <a:off x="2758242" y="5788442"/>
            <a:ext cx="4495088" cy="109196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FDE2253-00D4-8451-7773-53F78EF19346}"/>
              </a:ext>
            </a:extLst>
          </p:cNvPr>
          <p:cNvSpPr txBox="1"/>
          <p:nvPr/>
        </p:nvSpPr>
        <p:spPr>
          <a:xfrm>
            <a:off x="9115162" y="218045"/>
            <a:ext cx="2375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6"/>
                </a:solidFill>
                <a:latin typeface="+mn-ea"/>
              </a:rPr>
              <a:t>2021200697</a:t>
            </a:r>
          </a:p>
          <a:p>
            <a:r>
              <a:rPr lang="zh-CN" altLang="en-US" sz="2000" dirty="0">
                <a:solidFill>
                  <a:schemeClr val="accent6"/>
                </a:solidFill>
                <a:latin typeface="+mn-ea"/>
              </a:rPr>
              <a:t>柳任时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09" y="-293697"/>
            <a:ext cx="7796464" cy="122238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模型构建</a:t>
            </a:r>
            <a:endParaRPr lang="zh-CN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b="1" smtClean="0"/>
              <a:pPr rtl="0"/>
              <a:t>2</a:t>
            </a:fld>
            <a:endParaRPr lang="zh-CN" b="1" dirty="0"/>
          </a:p>
        </p:txBody>
      </p:sp>
      <p:sp>
        <p:nvSpPr>
          <p:cNvPr id="16" name="内容占位符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7109" y="1175726"/>
            <a:ext cx="7238289" cy="517380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lvl="1" rtl="0"/>
            <a:r>
              <a:rPr lang="zh-CN" altLang="en-US" dirty="0"/>
              <a:t>基础线性框架</a:t>
            </a:r>
            <a:endParaRPr lang="en-US" altLang="zh-CN" dirty="0"/>
          </a:p>
          <a:p>
            <a:pPr lvl="1" rtl="0"/>
            <a:endParaRPr lang="en-US" altLang="zh-CN" dirty="0"/>
          </a:p>
          <a:p>
            <a:pPr lvl="1" rtl="0"/>
            <a:endParaRPr lang="en-US" altLang="zh-CN" dirty="0"/>
          </a:p>
          <a:p>
            <a:pPr lvl="1" rtl="0"/>
            <a:endParaRPr lang="zh-CN" dirty="0"/>
          </a:p>
          <a:p>
            <a:pPr lvl="1" rtl="0"/>
            <a:r>
              <a:rPr lang="zh-CN" altLang="en-US" dirty="0"/>
              <a:t>不同损失函数构建</a:t>
            </a:r>
            <a:endParaRPr lang="en-US" altLang="zh-CN" dirty="0"/>
          </a:p>
          <a:p>
            <a:pPr lvl="1" rtl="0"/>
            <a:endParaRPr lang="en-US" altLang="zh-CN" dirty="0"/>
          </a:p>
          <a:p>
            <a:pPr lvl="1" rtl="0"/>
            <a:endParaRPr lang="en-US" altLang="zh-CN" dirty="0"/>
          </a:p>
          <a:p>
            <a:pPr lvl="1" rtl="0"/>
            <a:endParaRPr lang="en-US" altLang="zh-CN" dirty="0"/>
          </a:p>
          <a:p>
            <a:pPr lvl="1" rtl="0"/>
            <a:endParaRPr lang="en-US" altLang="zh-CN" dirty="0"/>
          </a:p>
          <a:p>
            <a:pPr lvl="1" rtl="0"/>
            <a:r>
              <a:rPr lang="zh-CN" altLang="en-US" dirty="0"/>
              <a:t>基本训练过程</a:t>
            </a:r>
            <a:endParaRPr lang="en-US" altLang="zh-CN" dirty="0"/>
          </a:p>
          <a:p>
            <a:pPr lvl="1" rtl="0"/>
            <a:endParaRPr lang="en-US" altLang="zh-CN" dirty="0"/>
          </a:p>
          <a:p>
            <a:pPr lvl="1" rtl="0"/>
            <a:endParaRPr lang="en-US" altLang="zh-CN" dirty="0"/>
          </a:p>
          <a:p>
            <a:pPr lvl="1" rtl="0"/>
            <a:endParaRPr lang="zh-CN" dirty="0"/>
          </a:p>
          <a:p>
            <a:pPr lvl="1" rtl="0"/>
            <a:endParaRPr 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9D8162-3F93-A79A-FC49-AA9CA29DD5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89" t="36441" r="8458" b="24112"/>
          <a:stretch/>
        </p:blipFill>
        <p:spPr>
          <a:xfrm>
            <a:off x="692210" y="1445979"/>
            <a:ext cx="8169779" cy="12506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7DDFBAD-4FC6-402C-1D6F-A6549715CA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28" t="32195" r="8108" b="21123"/>
          <a:stretch/>
        </p:blipFill>
        <p:spPr>
          <a:xfrm>
            <a:off x="692210" y="3068606"/>
            <a:ext cx="8169780" cy="157343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5D54B2A-5958-C6FA-1B50-1ED7BCE0E65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5468" t="33393" r="15516" b="21402"/>
          <a:stretch/>
        </p:blipFill>
        <p:spPr>
          <a:xfrm>
            <a:off x="2666288" y="4840982"/>
            <a:ext cx="3429712" cy="175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57528"/>
            <a:ext cx="9875463" cy="999746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b="1" dirty="0"/>
              <a:t>结果展示</a:t>
            </a:r>
            <a:endParaRPr lang="zh-CN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48F63A3B-78C7-47BE-AE5E-E10140E04643}" type="slidenum">
              <a:rPr lang="en-US" altLang="zh-CN" b="1" smtClean="0"/>
              <a:pPr rtl="0"/>
              <a:t>3</a:t>
            </a:fld>
            <a:endParaRPr lang="zh-CN" b="1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A2C23ED-673A-6C86-974B-B5924F5C1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233358"/>
              </p:ext>
            </p:extLst>
          </p:nvPr>
        </p:nvGraphicFramePr>
        <p:xfrm>
          <a:off x="1550563" y="1169328"/>
          <a:ext cx="8465108" cy="240895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7000">
                  <a:extLst>
                    <a:ext uri="{9D8B030D-6E8A-4147-A177-3AD203B41FA5}">
                      <a16:colId xmlns:a16="http://schemas.microsoft.com/office/drawing/2014/main" val="1286867191"/>
                    </a:ext>
                  </a:extLst>
                </a:gridCol>
                <a:gridCol w="1333144">
                  <a:extLst>
                    <a:ext uri="{9D8B030D-6E8A-4147-A177-3AD203B41FA5}">
                      <a16:colId xmlns:a16="http://schemas.microsoft.com/office/drawing/2014/main" val="529531820"/>
                    </a:ext>
                  </a:extLst>
                </a:gridCol>
                <a:gridCol w="1384418">
                  <a:extLst>
                    <a:ext uri="{9D8B030D-6E8A-4147-A177-3AD203B41FA5}">
                      <a16:colId xmlns:a16="http://schemas.microsoft.com/office/drawing/2014/main" val="568325734"/>
                    </a:ext>
                  </a:extLst>
                </a:gridCol>
                <a:gridCol w="1657884">
                  <a:extLst>
                    <a:ext uri="{9D8B030D-6E8A-4147-A177-3AD203B41FA5}">
                      <a16:colId xmlns:a16="http://schemas.microsoft.com/office/drawing/2014/main" val="1876324253"/>
                    </a:ext>
                  </a:extLst>
                </a:gridCol>
                <a:gridCol w="1495514">
                  <a:extLst>
                    <a:ext uri="{9D8B030D-6E8A-4147-A177-3AD203B41FA5}">
                      <a16:colId xmlns:a16="http://schemas.microsoft.com/office/drawing/2014/main" val="1248298604"/>
                    </a:ext>
                  </a:extLst>
                </a:gridCol>
                <a:gridCol w="1427148">
                  <a:extLst>
                    <a:ext uri="{9D8B030D-6E8A-4147-A177-3AD203B41FA5}">
                      <a16:colId xmlns:a16="http://schemas.microsoft.com/office/drawing/2014/main" val="904366862"/>
                    </a:ext>
                  </a:extLst>
                </a:gridCol>
              </a:tblGrid>
              <a:tr h="602239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zh-CN" altLang="en-US" dirty="0"/>
                        <a:t>模型选择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zh-CN" altLang="en-US" dirty="0"/>
                        <a:t>训练集损失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zh-CN" altLang="en-US" dirty="0"/>
                        <a:t>测试集损失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折交叉训练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/>
                        <a:t>6</a:t>
                      </a:r>
                      <a:r>
                        <a:rPr lang="zh-CN" altLang="en-US" dirty="0"/>
                        <a:t>折交叉测试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en-US" altLang="zh-CN" dirty="0" err="1"/>
                        <a:t>DataHub</a:t>
                      </a:r>
                      <a:endParaRPr 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1462289"/>
                  </a:ext>
                </a:extLst>
              </a:tr>
              <a:tr h="602239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en-US" altLang="zh-CN" dirty="0"/>
                        <a:t>OLS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en-US" altLang="zh-CN" dirty="0"/>
                        <a:t>0.24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/>
                        <a:t>0.24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/>
                        <a:t>0.33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42.145</a:t>
                      </a:r>
                      <a:endParaRPr lang="zh-CN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9724709"/>
                  </a:ext>
                </a:extLst>
              </a:tr>
              <a:tr h="602239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en-US" altLang="zh-CN" dirty="0"/>
                        <a:t>LASSO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en-US" altLang="zh-CN" dirty="0"/>
                        <a:t>0.24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/>
                        <a:t>0.23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39.187</a:t>
                      </a:r>
                      <a:endParaRPr 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851544"/>
                  </a:ext>
                </a:extLst>
              </a:tr>
              <a:tr h="602239"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en-US" altLang="zh-CN" dirty="0"/>
                        <a:t>RIDGE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rtl="0"/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0.27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/>
                        <a:t>0.28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 dirty="0"/>
                        <a:t>0.27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altLang="zh-CN"/>
                        <a:t>0.30</a:t>
                      </a:r>
                      <a:endParaRPr lang="zh-C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zh-CN"/>
                      </a:def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40.863</a:t>
                      </a:r>
                      <a:endParaRPr lang="zh-CN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07660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29E1D24-6BA5-52C0-ECA2-962887207610}"/>
              </a:ext>
            </a:extLst>
          </p:cNvPr>
          <p:cNvSpPr txBox="1"/>
          <p:nvPr/>
        </p:nvSpPr>
        <p:spPr>
          <a:xfrm>
            <a:off x="7873520" y="711717"/>
            <a:ext cx="216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损失均以</a:t>
            </a:r>
            <a:r>
              <a:rPr lang="en-US" altLang="zh-CN" dirty="0"/>
              <a:t>MSE</a:t>
            </a:r>
            <a:r>
              <a:rPr lang="zh-CN" altLang="en-US" dirty="0"/>
              <a:t>计算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B72EA8B-1BAE-F14E-78A0-EC5C94B75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3" y="3666563"/>
            <a:ext cx="3985182" cy="29845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2A3979-6F06-AC78-309F-55EC04D1C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594" y="3643272"/>
            <a:ext cx="4492726" cy="29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3_TF78438558_Win32" id="{3C8CAA99-96A9-46C4-98C1-A4BBBB33BA77}" vid="{085BDEA6-F560-433E-92F7-18122699723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{79E83103-66B6-49A1-819F-1CC4EAC93660}tf78438558_win32</Template>
  <TotalTime>101</TotalTime>
  <Words>93</Words>
  <Application>Microsoft Office PowerPoint</Application>
  <PresentationFormat>宽屏</PresentationFormat>
  <Paragraphs>58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Microsoft YaHei UI</vt:lpstr>
      <vt:lpstr>Arial</vt:lpstr>
      <vt:lpstr>自定义</vt:lpstr>
      <vt:lpstr>数据处理</vt:lpstr>
      <vt:lpstr>模型构建</vt:lpstr>
      <vt:lpstr>结果展示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rs Liu</dc:creator>
  <cp:lastModifiedBy>rs Liu</cp:lastModifiedBy>
  <cp:revision>6</cp:revision>
  <dcterms:created xsi:type="dcterms:W3CDTF">2025-04-03T03:55:55Z</dcterms:created>
  <dcterms:modified xsi:type="dcterms:W3CDTF">2025-04-03T05:37:49Z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