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9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9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116bd7c554b_1_340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116bd7c554b_1_340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9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116bd7c554b_1_340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116bd7c554b_1_340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39" name="Shape 14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0" name="Google Shape;14140;g116bd7c554b_1_340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41" name="Google Shape;14141;g116bd7c554b_1_340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 slide">
  <p:cSld name="BLANK">
    <p:spTree>
      <p:nvGrpSpPr>
        <p:cNvPr id="1953" name="Shape 19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954" name="Shape 1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" name="Google Shape;1955;p37"/>
          <p:cNvSpPr txBox="1"/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 panose="020B0604020202020204"/>
              <a:buNone/>
              <a:defRPr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950" name="Shape 1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" name="Google Shape;1951;p35"/>
          <p:cNvSpPr txBox="1"/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 panose="02000506030000020004"/>
              <a:buNone/>
              <a:defRPr sz="3200">
                <a:solidFill>
                  <a:srgbClr val="FFFFFF"/>
                </a:solidFill>
                <a:latin typeface="Proxima Nova Semibold" panose="02000506030000020004"/>
                <a:ea typeface="Proxima Nova Semibold" panose="02000506030000020004"/>
                <a:cs typeface="Proxima Nova Semibold" panose="02000506030000020004"/>
                <a:sym typeface="Proxima Nova Semibold" panose="02000506030000020004"/>
              </a:defRPr>
            </a:lvl9pPr>
          </a:lstStyle>
          <a:p/>
        </p:txBody>
      </p:sp>
      <p:sp>
        <p:nvSpPr>
          <p:cNvPr id="1952" name="Google Shape;1952;p35"/>
          <p:cNvSpPr txBox="1"/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600" lvl="0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1pPr>
            <a:lvl2pPr marL="1219200" lvl="1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2pPr>
            <a:lvl3pPr marL="1828800" lvl="2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3pPr>
            <a:lvl4pPr marL="2438400" lvl="3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4pPr>
            <a:lvl5pPr marL="3048000" lvl="4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5pPr>
            <a:lvl6pPr marL="3657600" lvl="5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6pPr>
            <a:lvl7pPr marL="4267200" lvl="6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●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7pPr>
            <a:lvl8pPr marL="4876800" lvl="7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○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8pPr>
            <a:lvl9pPr marL="5486400" lvl="8" indent="-39814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 panose="02000506030000020004"/>
              <a:buChar char="■"/>
              <a:defRPr sz="1465">
                <a:solidFill>
                  <a:srgbClr val="435D74"/>
                </a:solidFill>
                <a:latin typeface="Proxima Nova" panose="02000506030000020004"/>
                <a:ea typeface="Proxima Nova" panose="02000506030000020004"/>
                <a:cs typeface="Proxima Nova" panose="02000506030000020004"/>
                <a:sym typeface="Proxima Nova" panose="0200050603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2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文本框 0"/>
          <p:cNvSpPr txBox="1"/>
          <p:nvPr/>
        </p:nvSpPr>
        <p:spPr>
          <a:xfrm>
            <a:off x="4917440" y="2806700"/>
            <a:ext cx="2526030" cy="6223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3600">
                <a:solidFill>
                  <a:schemeClr val="bg1"/>
                </a:solidFill>
              </a:rPr>
              <a:t>期中汇报</a:t>
            </a:r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  <a:p>
            <a:endParaRPr lang="zh-CN" altLang="en-US" sz="3600">
              <a:solidFill>
                <a:schemeClr val="bg1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9065895" y="5520055"/>
            <a:ext cx="2466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陈相安</a:t>
            </a:r>
            <a:r>
              <a:rPr lang="en-US" altLang="zh-CN">
                <a:solidFill>
                  <a:schemeClr val="bg1"/>
                </a:solidFill>
              </a:rPr>
              <a:t> 2022202703</a:t>
            </a:r>
            <a:endParaRPr lang="en-US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2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文本框 0"/>
          <p:cNvSpPr txBox="1"/>
          <p:nvPr/>
        </p:nvSpPr>
        <p:spPr>
          <a:xfrm>
            <a:off x="335280" y="260773"/>
            <a:ext cx="11632353" cy="6266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65">
                <a:solidFill>
                  <a:schemeClr val="bg1"/>
                </a:solidFill>
              </a:rPr>
              <a:t>数据预处理：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1.</a:t>
            </a:r>
            <a:r>
              <a:rPr lang="zh-CN" altLang="en-US" sz="1865">
                <a:solidFill>
                  <a:schemeClr val="bg1"/>
                </a:solidFill>
              </a:rPr>
              <a:t>删除小区名称，别墅类型，抵押类型，</a:t>
            </a:r>
            <a:r>
              <a:rPr lang="en-US" altLang="zh-CN" sz="1865">
                <a:solidFill>
                  <a:schemeClr val="bg1"/>
                </a:solidFill>
              </a:rPr>
              <a:t>Lon</a:t>
            </a:r>
            <a:r>
              <a:rPr lang="zh-CN" altLang="en-US" sz="1865">
                <a:solidFill>
                  <a:schemeClr val="bg1"/>
                </a:solidFill>
              </a:rPr>
              <a:t>等相关性较差的列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2.</a:t>
            </a:r>
            <a:r>
              <a:rPr lang="zh-CN" altLang="en-US" sz="1865">
                <a:solidFill>
                  <a:schemeClr val="bg1"/>
                </a:solidFill>
              </a:rPr>
              <a:t>计算均价</a:t>
            </a:r>
            <a:endParaRPr lang="zh-CN" altLang="en-US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At First</a:t>
            </a:r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r>
              <a:rPr lang="zh-CN" altLang="en-US" sz="1865">
                <a:solidFill>
                  <a:schemeClr val="bg1"/>
                </a:solidFill>
              </a:rPr>
              <a:t>尝试了面积与总价的</a:t>
            </a:r>
            <a:r>
              <a:rPr lang="en-US" altLang="zh-CN" sz="1865">
                <a:solidFill>
                  <a:schemeClr val="bg1"/>
                </a:solidFill>
              </a:rPr>
              <a:t>OLS</a:t>
            </a:r>
            <a:r>
              <a:rPr lang="zh-CN" altLang="en-US" sz="1865">
                <a:solidFill>
                  <a:schemeClr val="bg1"/>
                </a:solidFill>
              </a:rPr>
              <a:t>模型，希望能得到较好的</a:t>
            </a:r>
            <a:r>
              <a:rPr lang="en-US" altLang="zh-CN" sz="1865">
                <a:solidFill>
                  <a:schemeClr val="bg1"/>
                </a:solidFill>
              </a:rPr>
              <a:t>MAE</a:t>
            </a:r>
            <a:r>
              <a:rPr lang="zh-CN" altLang="en-US" sz="1865">
                <a:solidFill>
                  <a:schemeClr val="bg1"/>
                </a:solidFill>
              </a:rPr>
              <a:t>和</a:t>
            </a:r>
            <a:r>
              <a:rPr lang="en-US" altLang="zh-CN" sz="1865">
                <a:solidFill>
                  <a:schemeClr val="bg1"/>
                </a:solidFill>
              </a:rPr>
              <a:t>RMSE</a:t>
            </a:r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endParaRPr lang="en-US" altLang="zh-CN" sz="1865">
              <a:solidFill>
                <a:schemeClr val="bg1"/>
              </a:solidFill>
            </a:endParaRPr>
          </a:p>
          <a:p>
            <a:r>
              <a:rPr lang="zh-CN" altLang="en-US" sz="1865">
                <a:solidFill>
                  <a:schemeClr val="bg1"/>
                </a:solidFill>
              </a:rPr>
              <a:t>但是结果很差，转换思路，选择</a:t>
            </a:r>
            <a:r>
              <a:rPr lang="en-US" altLang="zh-CN" sz="1865">
                <a:solidFill>
                  <a:schemeClr val="bg1"/>
                </a:solidFill>
              </a:rPr>
              <a:t>alpha=1</a:t>
            </a:r>
            <a:r>
              <a:rPr lang="zh-CN" altLang="en-US" sz="1865">
                <a:solidFill>
                  <a:schemeClr val="bg1"/>
                </a:solidFill>
              </a:rPr>
              <a:t>的</a:t>
            </a:r>
            <a:r>
              <a:rPr lang="en-US" altLang="zh-CN" sz="1865">
                <a:solidFill>
                  <a:schemeClr val="bg1"/>
                </a:solidFill>
              </a:rPr>
              <a:t>LASSO</a:t>
            </a:r>
            <a:r>
              <a:rPr lang="zh-CN" altLang="en-US" sz="1865">
                <a:solidFill>
                  <a:schemeClr val="bg1"/>
                </a:solidFill>
              </a:rPr>
              <a:t>模型</a:t>
            </a:r>
            <a:r>
              <a:rPr lang="en-US" altLang="zh-CN" sz="1865">
                <a:solidFill>
                  <a:schemeClr val="bg1"/>
                </a:solidFill>
              </a:rPr>
              <a:t> </a:t>
            </a:r>
            <a:r>
              <a:rPr lang="zh-CN" altLang="en-US" sz="1865">
                <a:solidFill>
                  <a:schemeClr val="bg1"/>
                </a:solidFill>
              </a:rPr>
              <a:t>选择</a:t>
            </a:r>
            <a:r>
              <a:rPr lang="en-US" altLang="zh-CN" sz="1865">
                <a:solidFill>
                  <a:schemeClr val="bg1"/>
                </a:solidFill>
              </a:rPr>
              <a:t>['</a:t>
            </a:r>
            <a:r>
              <a:rPr lang="zh-CN" altLang="en-US" sz="1865">
                <a:solidFill>
                  <a:schemeClr val="bg1"/>
                </a:solidFill>
              </a:rPr>
              <a:t>城市</a:t>
            </a:r>
            <a:r>
              <a:rPr lang="en-US" altLang="zh-CN" sz="1865">
                <a:solidFill>
                  <a:schemeClr val="bg1"/>
                </a:solidFill>
              </a:rPr>
              <a:t>', '</a:t>
            </a:r>
            <a:r>
              <a:rPr lang="zh-CN" altLang="en-US" sz="1865">
                <a:solidFill>
                  <a:schemeClr val="bg1"/>
                </a:solidFill>
              </a:rPr>
              <a:t>区域</a:t>
            </a:r>
            <a:r>
              <a:rPr lang="en-US" altLang="zh-CN" sz="1865">
                <a:solidFill>
                  <a:schemeClr val="bg1"/>
                </a:solidFill>
              </a:rPr>
              <a:t>', '</a:t>
            </a:r>
            <a:r>
              <a:rPr lang="zh-CN" altLang="en-US" sz="1865">
                <a:solidFill>
                  <a:schemeClr val="bg1"/>
                </a:solidFill>
              </a:rPr>
              <a:t>板块</a:t>
            </a:r>
            <a:r>
              <a:rPr lang="en-US" altLang="zh-CN" sz="1865">
                <a:solidFill>
                  <a:schemeClr val="bg1"/>
                </a:solidFill>
              </a:rPr>
              <a:t>', '</a:t>
            </a:r>
            <a:r>
              <a:rPr lang="zh-CN" altLang="en-US" sz="1865">
                <a:solidFill>
                  <a:schemeClr val="bg1"/>
                </a:solidFill>
              </a:rPr>
              <a:t>环线</a:t>
            </a:r>
            <a:r>
              <a:rPr lang="en-US" altLang="zh-CN" sz="1865">
                <a:solidFill>
                  <a:schemeClr val="bg1"/>
                </a:solidFill>
              </a:rPr>
              <a:t>']</a:t>
            </a:r>
            <a:r>
              <a:rPr lang="zh-CN" altLang="en-US" sz="1865">
                <a:solidFill>
                  <a:schemeClr val="bg1"/>
                </a:solidFill>
              </a:rPr>
              <a:t>作为特征变量并进行独立热编码，用来预测不同城市不同区块的均价。</a:t>
            </a:r>
            <a:endParaRPr lang="zh-CN" altLang="en-US" sz="1865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00027" y="2468880"/>
            <a:ext cx="5092700" cy="17399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5061373"/>
            <a:ext cx="5602393" cy="124036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13" y="5349240"/>
            <a:ext cx="5573607" cy="59097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42" name="Shape 14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" name="文本框 0"/>
          <p:cNvSpPr txBox="1"/>
          <p:nvPr/>
        </p:nvSpPr>
        <p:spPr>
          <a:xfrm>
            <a:off x="335280" y="164253"/>
            <a:ext cx="11632353" cy="62661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1865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1620" y="392853"/>
            <a:ext cx="10829713" cy="6654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865">
                <a:solidFill>
                  <a:schemeClr val="bg1"/>
                </a:solidFill>
              </a:rPr>
              <a:t>同时，尝试了添加更多的</a:t>
            </a:r>
            <a:r>
              <a:rPr lang="en-US" altLang="zh-CN" sz="1865">
                <a:solidFill>
                  <a:schemeClr val="bg1"/>
                </a:solidFill>
              </a:rPr>
              <a:t> 01</a:t>
            </a:r>
            <a:r>
              <a:rPr lang="zh-CN" altLang="en-US" sz="1865">
                <a:solidFill>
                  <a:schemeClr val="bg1"/>
                </a:solidFill>
              </a:rPr>
              <a:t>变量，例如将房屋优势，核心卖点和交通，配套设施四列作为</a:t>
            </a:r>
            <a:r>
              <a:rPr lang="en-US" altLang="zh-CN" sz="1865">
                <a:solidFill>
                  <a:schemeClr val="bg1"/>
                </a:solidFill>
              </a:rPr>
              <a:t>0 1</a:t>
            </a:r>
            <a:r>
              <a:rPr lang="zh-CN" altLang="en-US" sz="1865">
                <a:solidFill>
                  <a:schemeClr val="bg1"/>
                </a:solidFill>
              </a:rPr>
              <a:t>变量进行处理添加到</a:t>
            </a:r>
            <a:r>
              <a:rPr lang="en-US" altLang="zh-CN" sz="1865">
                <a:solidFill>
                  <a:schemeClr val="bg1"/>
                </a:solidFill>
              </a:rPr>
              <a:t>Ridge</a:t>
            </a:r>
            <a:r>
              <a:rPr lang="zh-CN" altLang="en-US" sz="1865">
                <a:solidFill>
                  <a:schemeClr val="bg1"/>
                </a:solidFill>
              </a:rPr>
              <a:t>模型中，对均价进行预测。</a:t>
            </a:r>
            <a:endParaRPr lang="zh-CN" altLang="en-US" sz="1865">
              <a:solidFill>
                <a:schemeClr val="bg1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9667" y="1220893"/>
            <a:ext cx="4635500" cy="1003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713" y="1442720"/>
            <a:ext cx="5321300" cy="558800"/>
          </a:xfrm>
          <a:prstGeom prst="rect">
            <a:avLst/>
          </a:prstGeom>
        </p:spPr>
      </p:pic>
      <p:graphicFrame>
        <p:nvGraphicFramePr>
          <p:cNvPr id="10" name="表格 9"/>
          <p:cNvGraphicFramePr/>
          <p:nvPr/>
        </p:nvGraphicFramePr>
        <p:xfrm>
          <a:off x="3599604" y="3620771"/>
          <a:ext cx="5016500" cy="1511935"/>
        </p:xfrm>
        <a:graphic>
          <a:graphicData uri="http://schemas.openxmlformats.org/drawingml/2006/table">
            <a:tbl>
              <a:tblPr/>
              <a:tblGrid>
                <a:gridCol w="1282700"/>
                <a:gridCol w="939800"/>
                <a:gridCol w="939800"/>
                <a:gridCol w="939800"/>
                <a:gridCol w="914400"/>
              </a:tblGrid>
              <a:tr h="596265"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指标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在样本中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样本外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交叉验证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en-US" altLang="zh-CN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Datahub </a:t>
                      </a:r>
                      <a:r>
                        <a:rPr lang="zh-CN" altLang="en-US" sz="1600" b="1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分数</a:t>
                      </a:r>
                      <a:endParaRPr lang="zh-CN" altLang="en-US" sz="1600" b="1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401320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OLS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1391419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1373169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1393173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52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algn="l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LASSO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3091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3109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3130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76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  <a:tr h="257175">
                <a:tc>
                  <a:txBody>
                    <a:bodyPr/>
                    <a:p>
                      <a:pPr algn="l" fontAlgn="ctr"/>
                      <a:r>
                        <a:rPr lang="zh-CN" altLang="en-US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最佳型号</a:t>
                      </a:r>
                      <a:endParaRPr lang="zh-CN" altLang="en-US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2942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2980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2997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  <a:tc>
                  <a:txBody>
                    <a:bodyPr/>
                    <a:p>
                      <a:pPr algn="r" fontAlgn="ctr"/>
                      <a:r>
                        <a:rPr lang="en-US" altLang="zh-CN" sz="1600" b="0" i="0">
                          <a:solidFill>
                            <a:srgbClr val="F0F6FC"/>
                          </a:solidFill>
                          <a:latin typeface="Segoe UI" panose="020B0502040204020203"/>
                          <a:ea typeface="Segoe UI" panose="020B0502040204020203"/>
                        </a:rPr>
                        <a:t>78</a:t>
                      </a:r>
                      <a:endParaRPr lang="en-US" altLang="zh-CN" sz="1600" b="0" i="0">
                        <a:solidFill>
                          <a:srgbClr val="F0F6FC"/>
                        </a:solidFill>
                        <a:latin typeface="Segoe UI" panose="020B0502040204020203"/>
                        <a:ea typeface="Segoe UI" panose="020B0502040204020203"/>
                      </a:endParaRPr>
                    </a:p>
                  </a:txBody>
                  <a:tcPr marL="13122" marR="13122" marT="13122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D1117"/>
                    </a:solidFill>
                  </a:tcPr>
                </a:tc>
              </a:tr>
            </a:tbl>
          </a:graphicData>
        </a:graphic>
      </p:graphicFrame>
      <p:sp>
        <p:nvSpPr>
          <p:cNvPr id="11" name="文本框 10"/>
          <p:cNvSpPr txBox="1"/>
          <p:nvPr/>
        </p:nvSpPr>
        <p:spPr>
          <a:xfrm>
            <a:off x="571500" y="2696633"/>
            <a:ext cx="4064000" cy="3784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865">
                <a:solidFill>
                  <a:schemeClr val="bg1"/>
                </a:solidFill>
              </a:rPr>
              <a:t>mertics:</a:t>
            </a:r>
            <a:endParaRPr lang="en-US" altLang="zh-CN" sz="1865">
              <a:solidFill>
                <a:schemeClr val="bg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58707" y="5144347"/>
            <a:ext cx="11028680" cy="1088813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1865">
                <a:solidFill>
                  <a:schemeClr val="bg1"/>
                </a:solidFill>
              </a:rPr>
              <a:t>未来改进方向：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1.</a:t>
            </a:r>
            <a:r>
              <a:rPr lang="zh-CN" altLang="en-US" sz="1865">
                <a:solidFill>
                  <a:schemeClr val="bg1"/>
                </a:solidFill>
              </a:rPr>
              <a:t>考虑将楼层相关高度（低层，中层，高层等）进行分类处理</a:t>
            </a:r>
            <a:endParaRPr lang="zh-CN" altLang="en-US" sz="1865">
              <a:solidFill>
                <a:schemeClr val="bg1"/>
              </a:solidFill>
            </a:endParaRPr>
          </a:p>
          <a:p>
            <a:r>
              <a:rPr lang="en-US" altLang="zh-CN" sz="1865">
                <a:solidFill>
                  <a:schemeClr val="bg1"/>
                </a:solidFill>
              </a:rPr>
              <a:t>2.</a:t>
            </a:r>
            <a:r>
              <a:rPr lang="zh-CN" altLang="en-US" sz="1865">
                <a:solidFill>
                  <a:schemeClr val="bg1"/>
                </a:solidFill>
              </a:rPr>
              <a:t>可以通过构造特征的乘积来添加交互项，或者使用多项式特征来引入非线性关系。</a:t>
            </a:r>
            <a:endParaRPr lang="zh-CN" altLang="en-US" sz="1865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423</Words>
  <Application>WPS 演示</Application>
  <PresentationFormat>宽屏</PresentationFormat>
  <Paragraphs>72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6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Arial</vt:lpstr>
      <vt:lpstr>Proxima Nova Semibold</vt:lpstr>
      <vt:lpstr>Yu Gothic UI</vt:lpstr>
      <vt:lpstr>Proxima Nova</vt:lpstr>
      <vt:lpstr>Segoe UI</vt:lpstr>
      <vt:lpstr>Slidesgo Final Pages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橙橙无事</cp:lastModifiedBy>
  <cp:revision>155</cp:revision>
  <dcterms:created xsi:type="dcterms:W3CDTF">2019-06-19T02:08:00Z</dcterms:created>
  <dcterms:modified xsi:type="dcterms:W3CDTF">2025-04-03T03:43:08Z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024DC3AF895649DBA3E1C72DCB9B738F_11</vt:lpwstr>
  </property>
</Properties>
</file>