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39" r:id="rId2"/>
    <p:sldId id="670" r:id="rId3"/>
    <p:sldId id="703" r:id="rId4"/>
    <p:sldId id="736" r:id="rId5"/>
    <p:sldId id="650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4EBE3"/>
    <a:srgbClr val="538B4B"/>
    <a:srgbClr val="E8FAE5"/>
    <a:srgbClr val="9DA953"/>
    <a:srgbClr val="285023"/>
    <a:srgbClr val="FFD1CD"/>
    <a:srgbClr val="FFE3E1"/>
    <a:srgbClr val="096590"/>
    <a:srgbClr val="479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3" autoAdjust="0"/>
    <p:restoredTop sz="87615" autoAdjust="0"/>
  </p:normalViewPr>
  <p:slideViewPr>
    <p:cSldViewPr snapToGrid="0">
      <p:cViewPr varScale="1">
        <p:scale>
          <a:sx n="72" d="100"/>
          <a:sy n="72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  <a:pPr/>
              <a:t>2025/4/5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6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56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CABD914-05B3-41B1-9A5F-E27D5F07C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4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CABD914-05B3-41B1-9A5F-E27D5F07C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B243767-735D-779F-63D7-B54965BA655E}"/>
              </a:ext>
            </a:extLst>
          </p:cNvPr>
          <p:cNvSpPr/>
          <p:nvPr userDrawn="1"/>
        </p:nvSpPr>
        <p:spPr>
          <a:xfrm>
            <a:off x="0" y="1753567"/>
            <a:ext cx="12192000" cy="30337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3505200"/>
            <a:ext cx="51472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000" b="1" spc="600" dirty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 algn="dist" fontAlgn="base"/>
            <a:r>
              <a:rPr lang="zh-CN" altLang="en-US" dirty="0"/>
              <a:t>输入标题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48004" y="2225865"/>
            <a:ext cx="1495992" cy="914096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square" lIns="0" tIns="0" rIns="0" bIns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600" b="1" spc="0" dirty="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0" lvl="0" algn="dist" fontAlgn="base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AE93FCCF-1523-4DD7-AB98-10836890A9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0414" y="3026003"/>
            <a:ext cx="2031172" cy="2592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spc="3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灯片编号占位符 5">
            <a:extLst>
              <a:ext uri="{FF2B5EF4-FFF2-40B4-BE49-F238E27FC236}">
                <a16:creationId xmlns:a16="http://schemas.microsoft.com/office/drawing/2014/main" id="{D96BA59B-4629-4A57-ABF9-DD90C597C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0242A0E6-040E-DB37-544D-B75C0A54AF3D}"/>
              </a:ext>
            </a:extLst>
          </p:cNvPr>
          <p:cNvGrpSpPr/>
          <p:nvPr userDrawn="1"/>
        </p:nvGrpSpPr>
        <p:grpSpPr>
          <a:xfrm>
            <a:off x="4114416" y="3073720"/>
            <a:ext cx="3963168" cy="163832"/>
            <a:chOff x="4185920" y="3073720"/>
            <a:chExt cx="3963168" cy="16383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B5BCF36-5CEE-82F7-EBD6-984E50960CD7}"/>
                </a:ext>
              </a:extLst>
            </p:cNvPr>
            <p:cNvGrpSpPr/>
            <p:nvPr/>
          </p:nvGrpSpPr>
          <p:grpSpPr>
            <a:xfrm>
              <a:off x="4185920" y="3073720"/>
              <a:ext cx="1056933" cy="163832"/>
              <a:chOff x="1860279" y="2169160"/>
              <a:chExt cx="1056933" cy="163832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8733D55F-DF53-7D6D-9257-6D56F5C2A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279" y="2251076"/>
                <a:ext cx="89449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菱形 7">
                <a:extLst>
                  <a:ext uri="{FF2B5EF4-FFF2-40B4-BE49-F238E27FC236}">
                    <a16:creationId xmlns:a16="http://schemas.microsoft.com/office/drawing/2014/main" id="{F2472414-EF17-CF97-04AE-741A69CB49F5}"/>
                  </a:ext>
                </a:extLst>
              </p:cNvPr>
              <p:cNvSpPr/>
              <p:nvPr/>
            </p:nvSpPr>
            <p:spPr>
              <a:xfrm flipH="1">
                <a:off x="2753380" y="2169160"/>
                <a:ext cx="163832" cy="163832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CDF4F68-EC09-7D30-1F9C-B6E47B8F8A82}"/>
                </a:ext>
              </a:extLst>
            </p:cNvPr>
            <p:cNvGrpSpPr/>
            <p:nvPr userDrawn="1"/>
          </p:nvGrpSpPr>
          <p:grpSpPr>
            <a:xfrm flipH="1">
              <a:off x="7092155" y="3073720"/>
              <a:ext cx="1056933" cy="163832"/>
              <a:chOff x="1860279" y="2169160"/>
              <a:chExt cx="1056933" cy="163832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BF1C46F9-077C-9F63-E6FD-0448C88BA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279" y="2251076"/>
                <a:ext cx="894495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菱形 67">
                <a:extLst>
                  <a:ext uri="{FF2B5EF4-FFF2-40B4-BE49-F238E27FC236}">
                    <a16:creationId xmlns:a16="http://schemas.microsoft.com/office/drawing/2014/main" id="{62376571-D935-6D30-FB68-8698EBD35C84}"/>
                  </a:ext>
                </a:extLst>
              </p:cNvPr>
              <p:cNvSpPr/>
              <p:nvPr/>
            </p:nvSpPr>
            <p:spPr>
              <a:xfrm flipH="1">
                <a:off x="2753380" y="2169160"/>
                <a:ext cx="163832" cy="163832"/>
              </a:xfrm>
              <a:prstGeom prst="diamond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2533163" y="452051"/>
            <a:ext cx="6041877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0AFC0967-7C1F-FCBD-8FA6-356897E6E91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533163" y="452051"/>
            <a:ext cx="6041877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</p:spTree>
    <p:extLst>
      <p:ext uri="{BB962C8B-B14F-4D97-AF65-F5344CB8AC3E}">
        <p14:creationId xmlns:p14="http://schemas.microsoft.com/office/powerpoint/2010/main" val="29792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0AFC0967-7C1F-FCBD-8FA6-356897E6E91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533163" y="452051"/>
            <a:ext cx="6041877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</p:spTree>
    <p:extLst>
      <p:ext uri="{BB962C8B-B14F-4D97-AF65-F5344CB8AC3E}">
        <p14:creationId xmlns:p14="http://schemas.microsoft.com/office/powerpoint/2010/main" val="116525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0AFC0967-7C1F-FCBD-8FA6-356897E6E91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533163" y="452051"/>
            <a:ext cx="6041877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</p:spTree>
    <p:extLst>
      <p:ext uri="{BB962C8B-B14F-4D97-AF65-F5344CB8AC3E}">
        <p14:creationId xmlns:p14="http://schemas.microsoft.com/office/powerpoint/2010/main" val="16852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0AFC0967-7C1F-FCBD-8FA6-356897E6E91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533163" y="452051"/>
            <a:ext cx="6041877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</p:spTree>
    <p:extLst>
      <p:ext uri="{BB962C8B-B14F-4D97-AF65-F5344CB8AC3E}">
        <p14:creationId xmlns:p14="http://schemas.microsoft.com/office/powerpoint/2010/main" val="94778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5">
            <a:extLst>
              <a:ext uri="{FF2B5EF4-FFF2-40B4-BE49-F238E27FC236}">
                <a16:creationId xmlns:a16="http://schemas.microsoft.com/office/drawing/2014/main" id="{88E40C16-8631-471A-81C9-2E611C5C5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2905" y="6394752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0AFC0967-7C1F-FCBD-8FA6-356897E6E91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533163" y="452051"/>
            <a:ext cx="6041877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400" b="1" spc="3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</p:spTree>
    <p:extLst>
      <p:ext uri="{BB962C8B-B14F-4D97-AF65-F5344CB8AC3E}">
        <p14:creationId xmlns:p14="http://schemas.microsoft.com/office/powerpoint/2010/main" val="27728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4C4A8C9-6C6B-40B5-B7E5-7BE505086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1527A92-A487-45EF-9481-818379FE8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20BEA35-CB1A-4EA7-A920-AD3AB361B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595" userDrawn="1">
          <p15:clr>
            <a:srgbClr val="F26B43"/>
          </p15:clr>
        </p15:guide>
        <p15:guide id="3" pos="73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27A22E7-98AB-B162-FBAF-9F704FFDD911}"/>
              </a:ext>
            </a:extLst>
          </p:cNvPr>
          <p:cNvSpPr/>
          <p:nvPr/>
        </p:nvSpPr>
        <p:spPr>
          <a:xfrm>
            <a:off x="0" y="1661161"/>
            <a:ext cx="12192000" cy="321853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89BEE71-EEB5-4269-9CC6-2B3482D793C7}"/>
              </a:ext>
            </a:extLst>
          </p:cNvPr>
          <p:cNvSpPr txBox="1"/>
          <p:nvPr/>
        </p:nvSpPr>
        <p:spPr>
          <a:xfrm>
            <a:off x="1888919" y="2495052"/>
            <a:ext cx="841416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accent2"/>
                </a:solidFill>
                <a:cs typeface="+mn-ea"/>
                <a:sym typeface="+mn-lt"/>
              </a:rPr>
              <a:t>使用</a:t>
            </a:r>
            <a:r>
              <a:rPr lang="en-US" altLang="zh-CN" sz="4000" b="1" spc="300" dirty="0">
                <a:solidFill>
                  <a:schemeClr val="accent2"/>
                </a:solidFill>
                <a:cs typeface="+mn-ea"/>
                <a:sym typeface="+mn-lt"/>
              </a:rPr>
              <a:t>KNN</a:t>
            </a:r>
            <a:r>
              <a:rPr lang="zh-CN" altLang="en-US" sz="4000" b="1" spc="300" dirty="0">
                <a:solidFill>
                  <a:schemeClr val="accent2"/>
                </a:solidFill>
                <a:cs typeface="+mn-ea"/>
                <a:sym typeface="+mn-lt"/>
              </a:rPr>
              <a:t>和</a:t>
            </a:r>
            <a:r>
              <a:rPr lang="en-US" altLang="zh-CN" sz="4000" b="1" spc="300" dirty="0">
                <a:solidFill>
                  <a:schemeClr val="accent2"/>
                </a:solidFill>
                <a:cs typeface="+mn-ea"/>
                <a:sym typeface="+mn-lt"/>
              </a:rPr>
              <a:t>Lasso</a:t>
            </a:r>
            <a:r>
              <a:rPr lang="zh-CN" altLang="en-US" sz="4000" b="1" spc="300" dirty="0">
                <a:solidFill>
                  <a:schemeClr val="accent2"/>
                </a:solidFill>
                <a:cs typeface="+mn-ea"/>
                <a:sym typeface="+mn-lt"/>
              </a:rPr>
              <a:t>回归的房价预测</a:t>
            </a:r>
          </a:p>
        </p:txBody>
      </p:sp>
      <p:cxnSp>
        <p:nvCxnSpPr>
          <p:cNvPr id="2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D0EA878-7FA3-4364-9677-A3098CB17AB7}"/>
              </a:ext>
            </a:extLst>
          </p:cNvPr>
          <p:cNvCxnSpPr>
            <a:cxnSpLocks/>
          </p:cNvCxnSpPr>
          <p:nvPr/>
        </p:nvCxnSpPr>
        <p:spPr>
          <a:xfrm>
            <a:off x="2216232" y="3219990"/>
            <a:ext cx="775953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F549A51-8697-CD0C-2824-25828C0FA2ED}"/>
              </a:ext>
            </a:extLst>
          </p:cNvPr>
          <p:cNvSpPr txBox="1"/>
          <p:nvPr/>
        </p:nvSpPr>
        <p:spPr>
          <a:xfrm>
            <a:off x="1242058" y="3864806"/>
            <a:ext cx="97078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sym typeface="+mn-lt"/>
              </a:rPr>
              <a:t>汇报人：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晏子晗 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2022202777 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经济学院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数据处理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1537728-8D0E-AE61-3585-98FB1FABF198}"/>
              </a:ext>
            </a:extLst>
          </p:cNvPr>
          <p:cNvSpPr/>
          <p:nvPr/>
        </p:nvSpPr>
        <p:spPr>
          <a:xfrm>
            <a:off x="0" y="0"/>
            <a:ext cx="2152891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powerpoint template design by DAJU_PPT正版来源小红书大橘PPT微信DAJU_PPT请勿抄袭搬运！盗版必究！-1">
            <a:extLst>
              <a:ext uri="{FF2B5EF4-FFF2-40B4-BE49-F238E27FC236}">
                <a16:creationId xmlns:a16="http://schemas.microsoft.com/office/drawing/2014/main" id="{46E9CA47-C695-A02E-FC54-E21AE32E4565}"/>
              </a:ext>
            </a:extLst>
          </p:cNvPr>
          <p:cNvSpPr txBox="1"/>
          <p:nvPr/>
        </p:nvSpPr>
        <p:spPr>
          <a:xfrm>
            <a:off x="0" y="392992"/>
            <a:ext cx="2152891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lvl="1">
              <a:defRPr sz="2400" b="1" kern="0"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数据处理</a:t>
            </a:r>
            <a:endParaRPr lang="en-US" altLang="zh-CN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7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1B228AE6-A77D-9CA5-52AA-FF37A1680007}"/>
              </a:ext>
            </a:extLst>
          </p:cNvPr>
          <p:cNvSpPr txBox="1"/>
          <p:nvPr/>
        </p:nvSpPr>
        <p:spPr>
          <a:xfrm>
            <a:off x="0" y="1084168"/>
            <a:ext cx="2152891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defRPr/>
            </a:pPr>
            <a:r>
              <a:rPr lang="zh-CN" altLang="en-US" sz="1600" kern="0" dirty="0">
                <a:cs typeface="+mn-ea"/>
                <a:sym typeface="+mn-lt"/>
              </a:rPr>
              <a:t>模型建立</a:t>
            </a:r>
            <a:endParaRPr lang="en-US" altLang="zh-CN" sz="1600" kern="0" dirty="0">
              <a:cs typeface="+mn-ea"/>
              <a:sym typeface="+mn-lt"/>
            </a:endParaRPr>
          </a:p>
        </p:txBody>
      </p:sp>
      <p:sp>
        <p:nvSpPr>
          <p:cNvPr id="49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CDCCDB8B-F218-C53F-098E-6208057B1FE3}"/>
              </a:ext>
            </a:extLst>
          </p:cNvPr>
          <p:cNvSpPr txBox="1"/>
          <p:nvPr/>
        </p:nvSpPr>
        <p:spPr>
          <a:xfrm>
            <a:off x="0" y="1775344"/>
            <a:ext cx="2152891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defRPr/>
            </a:pPr>
            <a:r>
              <a:rPr lang="zh-CN" altLang="en-US" sz="1600" kern="0" dirty="0">
                <a:cs typeface="+mn-ea"/>
                <a:sym typeface="+mn-lt"/>
              </a:rPr>
              <a:t>预测</a:t>
            </a:r>
            <a:r>
              <a:rPr kumimoji="0" lang="zh-CN" altLang="en-US" sz="16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结果</a:t>
            </a:r>
            <a:endParaRPr kumimoji="0" lang="en-US" altLang="zh-CN" sz="1600" i="0" u="none" strike="noStrike" kern="0" cap="none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98F3AD3-8160-4C4D-8CC6-69237BA7D263}"/>
              </a:ext>
            </a:extLst>
          </p:cNvPr>
          <p:cNvGrpSpPr/>
          <p:nvPr/>
        </p:nvGrpSpPr>
        <p:grpSpPr>
          <a:xfrm>
            <a:off x="2152891" y="392992"/>
            <a:ext cx="133109" cy="618563"/>
            <a:chOff x="2152891" y="392992"/>
            <a:chExt cx="133109" cy="618563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7D80194A-E2B2-6478-A27E-CBF7465A1716}"/>
                </a:ext>
              </a:extLst>
            </p:cNvPr>
            <p:cNvSpPr/>
            <p:nvPr/>
          </p:nvSpPr>
          <p:spPr>
            <a:xfrm flipH="1">
              <a:off x="2152891" y="392992"/>
              <a:ext cx="133109" cy="52322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E9991341-406E-F017-610F-519F70D4F0EB}"/>
                </a:ext>
              </a:extLst>
            </p:cNvPr>
            <p:cNvSpPr/>
            <p:nvPr/>
          </p:nvSpPr>
          <p:spPr>
            <a:xfrm flipV="1">
              <a:off x="2152891" y="916212"/>
              <a:ext cx="133109" cy="9534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47DBBE3-C515-5202-2F45-5A1F106AB6D1}"/>
              </a:ext>
            </a:extLst>
          </p:cNvPr>
          <p:cNvGrpSpPr/>
          <p:nvPr/>
        </p:nvGrpSpPr>
        <p:grpSpPr>
          <a:xfrm>
            <a:off x="3849007" y="1574071"/>
            <a:ext cx="2247852" cy="1860438"/>
            <a:chOff x="3775616" y="1982081"/>
            <a:chExt cx="4640768" cy="4161459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3566F27A-8ADD-F748-6B0E-DCD64EEC6FF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600000">
              <a:off x="5908444" y="3607127"/>
              <a:ext cx="1862376" cy="669598"/>
            </a:xfrm>
            <a:prstGeom prst="rightArrow">
              <a:avLst>
                <a:gd name="adj1" fmla="val 49380"/>
                <a:gd name="adj2" fmla="val 68709"/>
              </a:avLst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754CACB8-2AD8-04F9-96F0-A25717678F1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000000">
              <a:off x="4400393" y="3727727"/>
              <a:ext cx="1696315" cy="692811"/>
            </a:xfrm>
            <a:prstGeom prst="rightArrow">
              <a:avLst>
                <a:gd name="adj1" fmla="val 49380"/>
                <a:gd name="adj2" fmla="val 60486"/>
              </a:avLst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2" name="AutoShape 5">
              <a:extLst>
                <a:ext uri="{FF2B5EF4-FFF2-40B4-BE49-F238E27FC236}">
                  <a16:creationId xmlns:a16="http://schemas.microsoft.com/office/drawing/2014/main" id="{8DFEFEB1-6B63-EEFC-BEE9-00ADA1E6EB6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0800000">
              <a:off x="5273340" y="5076404"/>
              <a:ext cx="1796308" cy="669597"/>
            </a:xfrm>
            <a:prstGeom prst="rightArrow">
              <a:avLst>
                <a:gd name="adj1" fmla="val 49380"/>
                <a:gd name="adj2" fmla="val 66272"/>
              </a:avLst>
            </a:prstGeom>
            <a:solidFill>
              <a:schemeClr val="bg1">
                <a:lumMod val="9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3" name="Oval 84">
              <a:extLst>
                <a:ext uri="{FF2B5EF4-FFF2-40B4-BE49-F238E27FC236}">
                  <a16:creationId xmlns:a16="http://schemas.microsoft.com/office/drawing/2014/main" id="{265265F3-7C19-4BA7-94AB-C4E72E60F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711" y="4678867"/>
              <a:ext cx="1464673" cy="1464673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rgbClr val="F4F4F4"/>
              </a:solidFill>
              <a:prstDash val="solid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19" name="Oval 85">
              <a:extLst>
                <a:ext uri="{FF2B5EF4-FFF2-40B4-BE49-F238E27FC236}">
                  <a16:creationId xmlns:a16="http://schemas.microsoft.com/office/drawing/2014/main" id="{312AFBDD-EDAC-B637-F3A6-10FC25C9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3664" y="1982081"/>
              <a:ext cx="1464673" cy="1464673"/>
            </a:xfrm>
            <a:prstGeom prst="ellipse">
              <a:avLst/>
            </a:prstGeom>
            <a:solidFill>
              <a:schemeClr val="accent1"/>
            </a:solidFill>
            <a:ln w="28575" cap="flat" cmpd="sng" algn="ctr">
              <a:solidFill>
                <a:srgbClr val="F4F4F4"/>
              </a:solidFill>
              <a:prstDash val="solid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20" name="Oval 82">
              <a:extLst>
                <a:ext uri="{FF2B5EF4-FFF2-40B4-BE49-F238E27FC236}">
                  <a16:creationId xmlns:a16="http://schemas.microsoft.com/office/drawing/2014/main" id="{F4567009-3778-9356-B155-9E19EE8B5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616" y="4678867"/>
              <a:ext cx="1464673" cy="146467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rgbClr val="F4F4F4"/>
              </a:solidFill>
              <a:prstDash val="solid"/>
            </a:ln>
            <a:effectLst/>
          </p:spPr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18530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b="1" kern="0" dirty="0">
                <a:solidFill>
                  <a:schemeClr val="bg1"/>
                </a:solidFill>
                <a:latin typeface="Calibri"/>
                <a:cs typeface="Arial" panose="020B0604020202020204" pitchFamily="34" charset="0"/>
              </a:endParaRPr>
            </a:p>
          </p:txBody>
        </p:sp>
        <p:sp>
          <p:nvSpPr>
            <p:cNvPr id="22" name="Freeform 910">
              <a:extLst>
                <a:ext uri="{FF2B5EF4-FFF2-40B4-BE49-F238E27FC236}">
                  <a16:creationId xmlns:a16="http://schemas.microsoft.com/office/drawing/2014/main" id="{16D64430-9E0A-D0CC-5471-43E17B6B7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2309231"/>
              <a:ext cx="781049" cy="788106"/>
            </a:xfrm>
            <a:custGeom>
              <a:avLst/>
              <a:gdLst>
                <a:gd name="T0" fmla="*/ 140 w 280"/>
                <a:gd name="T1" fmla="*/ 0 h 283"/>
                <a:gd name="T2" fmla="*/ 0 w 280"/>
                <a:gd name="T3" fmla="*/ 122 h 283"/>
                <a:gd name="T4" fmla="*/ 34 w 280"/>
                <a:gd name="T5" fmla="*/ 104 h 283"/>
                <a:gd name="T6" fmla="*/ 70 w 280"/>
                <a:gd name="T7" fmla="*/ 124 h 283"/>
                <a:gd name="T8" fmla="*/ 105 w 280"/>
                <a:gd name="T9" fmla="*/ 104 h 283"/>
                <a:gd name="T10" fmla="*/ 135 w 280"/>
                <a:gd name="T11" fmla="*/ 117 h 283"/>
                <a:gd name="T12" fmla="*/ 135 w 280"/>
                <a:gd name="T13" fmla="*/ 194 h 283"/>
                <a:gd name="T14" fmla="*/ 129 w 280"/>
                <a:gd name="T15" fmla="*/ 194 h 283"/>
                <a:gd name="T16" fmla="*/ 129 w 280"/>
                <a:gd name="T17" fmla="*/ 222 h 283"/>
                <a:gd name="T18" fmla="*/ 129 w 280"/>
                <a:gd name="T19" fmla="*/ 250 h 283"/>
                <a:gd name="T20" fmla="*/ 127 w 280"/>
                <a:gd name="T21" fmla="*/ 259 h 283"/>
                <a:gd name="T22" fmla="*/ 117 w 280"/>
                <a:gd name="T23" fmla="*/ 264 h 283"/>
                <a:gd name="T24" fmla="*/ 113 w 280"/>
                <a:gd name="T25" fmla="*/ 264 h 283"/>
                <a:gd name="T26" fmla="*/ 107 w 280"/>
                <a:gd name="T27" fmla="*/ 261 h 283"/>
                <a:gd name="T28" fmla="*/ 105 w 280"/>
                <a:gd name="T29" fmla="*/ 257 h 283"/>
                <a:gd name="T30" fmla="*/ 104 w 280"/>
                <a:gd name="T31" fmla="*/ 251 h 283"/>
                <a:gd name="T32" fmla="*/ 101 w 280"/>
                <a:gd name="T33" fmla="*/ 244 h 283"/>
                <a:gd name="T34" fmla="*/ 93 w 280"/>
                <a:gd name="T35" fmla="*/ 240 h 283"/>
                <a:gd name="T36" fmla="*/ 86 w 280"/>
                <a:gd name="T37" fmla="*/ 243 h 283"/>
                <a:gd name="T38" fmla="*/ 83 w 280"/>
                <a:gd name="T39" fmla="*/ 251 h 283"/>
                <a:gd name="T40" fmla="*/ 85 w 280"/>
                <a:gd name="T41" fmla="*/ 264 h 283"/>
                <a:gd name="T42" fmla="*/ 91 w 280"/>
                <a:gd name="T43" fmla="*/ 274 h 283"/>
                <a:gd name="T44" fmla="*/ 107 w 280"/>
                <a:gd name="T45" fmla="*/ 282 h 283"/>
                <a:gd name="T46" fmla="*/ 117 w 280"/>
                <a:gd name="T47" fmla="*/ 283 h 283"/>
                <a:gd name="T48" fmla="*/ 117 w 280"/>
                <a:gd name="T49" fmla="*/ 283 h 283"/>
                <a:gd name="T50" fmla="*/ 117 w 280"/>
                <a:gd name="T51" fmla="*/ 283 h 283"/>
                <a:gd name="T52" fmla="*/ 117 w 280"/>
                <a:gd name="T53" fmla="*/ 283 h 283"/>
                <a:gd name="T54" fmla="*/ 117 w 280"/>
                <a:gd name="T55" fmla="*/ 283 h 283"/>
                <a:gd name="T56" fmla="*/ 117 w 280"/>
                <a:gd name="T57" fmla="*/ 283 h 283"/>
                <a:gd name="T58" fmla="*/ 117 w 280"/>
                <a:gd name="T59" fmla="*/ 283 h 283"/>
                <a:gd name="T60" fmla="*/ 117 w 280"/>
                <a:gd name="T61" fmla="*/ 283 h 283"/>
                <a:gd name="T62" fmla="*/ 143 w 280"/>
                <a:gd name="T63" fmla="*/ 272 h 283"/>
                <a:gd name="T64" fmla="*/ 151 w 280"/>
                <a:gd name="T65" fmla="*/ 250 h 283"/>
                <a:gd name="T66" fmla="*/ 151 w 280"/>
                <a:gd name="T67" fmla="*/ 250 h 283"/>
                <a:gd name="T68" fmla="*/ 151 w 280"/>
                <a:gd name="T69" fmla="*/ 250 h 283"/>
                <a:gd name="T70" fmla="*/ 151 w 280"/>
                <a:gd name="T71" fmla="*/ 222 h 283"/>
                <a:gd name="T72" fmla="*/ 151 w 280"/>
                <a:gd name="T73" fmla="*/ 194 h 283"/>
                <a:gd name="T74" fmla="*/ 145 w 280"/>
                <a:gd name="T75" fmla="*/ 194 h 283"/>
                <a:gd name="T76" fmla="*/ 145 w 280"/>
                <a:gd name="T77" fmla="*/ 117 h 283"/>
                <a:gd name="T78" fmla="*/ 175 w 280"/>
                <a:gd name="T79" fmla="*/ 105 h 283"/>
                <a:gd name="T80" fmla="*/ 210 w 280"/>
                <a:gd name="T81" fmla="*/ 124 h 283"/>
                <a:gd name="T82" fmla="*/ 246 w 280"/>
                <a:gd name="T83" fmla="*/ 105 h 283"/>
                <a:gd name="T84" fmla="*/ 280 w 280"/>
                <a:gd name="T85" fmla="*/ 123 h 283"/>
                <a:gd name="T86" fmla="*/ 140 w 280"/>
                <a:gd name="T87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283">
                  <a:moveTo>
                    <a:pt x="140" y="0"/>
                  </a:moveTo>
                  <a:cubicBezTo>
                    <a:pt x="68" y="0"/>
                    <a:pt x="9" y="54"/>
                    <a:pt x="0" y="122"/>
                  </a:cubicBezTo>
                  <a:cubicBezTo>
                    <a:pt x="7" y="112"/>
                    <a:pt x="20" y="104"/>
                    <a:pt x="34" y="104"/>
                  </a:cubicBezTo>
                  <a:cubicBezTo>
                    <a:pt x="50" y="104"/>
                    <a:pt x="63" y="112"/>
                    <a:pt x="70" y="124"/>
                  </a:cubicBezTo>
                  <a:cubicBezTo>
                    <a:pt x="76" y="113"/>
                    <a:pt x="89" y="104"/>
                    <a:pt x="105" y="104"/>
                  </a:cubicBezTo>
                  <a:cubicBezTo>
                    <a:pt x="117" y="104"/>
                    <a:pt x="128" y="110"/>
                    <a:pt x="135" y="117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29" y="194"/>
                    <a:pt x="129" y="194"/>
                    <a:pt x="129" y="194"/>
                  </a:cubicBezTo>
                  <a:cubicBezTo>
                    <a:pt x="129" y="194"/>
                    <a:pt x="129" y="208"/>
                    <a:pt x="129" y="222"/>
                  </a:cubicBezTo>
                  <a:cubicBezTo>
                    <a:pt x="129" y="236"/>
                    <a:pt x="129" y="250"/>
                    <a:pt x="129" y="250"/>
                  </a:cubicBezTo>
                  <a:cubicBezTo>
                    <a:pt x="129" y="252"/>
                    <a:pt x="129" y="256"/>
                    <a:pt x="127" y="259"/>
                  </a:cubicBezTo>
                  <a:cubicBezTo>
                    <a:pt x="125" y="262"/>
                    <a:pt x="122" y="264"/>
                    <a:pt x="117" y="264"/>
                  </a:cubicBezTo>
                  <a:cubicBezTo>
                    <a:pt x="116" y="264"/>
                    <a:pt x="115" y="264"/>
                    <a:pt x="113" y="264"/>
                  </a:cubicBezTo>
                  <a:cubicBezTo>
                    <a:pt x="111" y="263"/>
                    <a:pt x="109" y="262"/>
                    <a:pt x="107" y="261"/>
                  </a:cubicBezTo>
                  <a:cubicBezTo>
                    <a:pt x="106" y="259"/>
                    <a:pt x="106" y="258"/>
                    <a:pt x="105" y="257"/>
                  </a:cubicBezTo>
                  <a:cubicBezTo>
                    <a:pt x="104" y="255"/>
                    <a:pt x="104" y="253"/>
                    <a:pt x="104" y="251"/>
                  </a:cubicBezTo>
                  <a:cubicBezTo>
                    <a:pt x="104" y="248"/>
                    <a:pt x="103" y="245"/>
                    <a:pt x="101" y="244"/>
                  </a:cubicBezTo>
                  <a:cubicBezTo>
                    <a:pt x="99" y="242"/>
                    <a:pt x="96" y="240"/>
                    <a:pt x="93" y="240"/>
                  </a:cubicBezTo>
                  <a:cubicBezTo>
                    <a:pt x="90" y="240"/>
                    <a:pt x="88" y="242"/>
                    <a:pt x="86" y="243"/>
                  </a:cubicBezTo>
                  <a:cubicBezTo>
                    <a:pt x="84" y="245"/>
                    <a:pt x="83" y="248"/>
                    <a:pt x="83" y="251"/>
                  </a:cubicBezTo>
                  <a:cubicBezTo>
                    <a:pt x="83" y="256"/>
                    <a:pt x="83" y="260"/>
                    <a:pt x="85" y="264"/>
                  </a:cubicBezTo>
                  <a:cubicBezTo>
                    <a:pt x="86" y="267"/>
                    <a:pt x="88" y="271"/>
                    <a:pt x="91" y="274"/>
                  </a:cubicBezTo>
                  <a:cubicBezTo>
                    <a:pt x="96" y="278"/>
                    <a:pt x="102" y="281"/>
                    <a:pt x="107" y="282"/>
                  </a:cubicBezTo>
                  <a:cubicBezTo>
                    <a:pt x="112" y="283"/>
                    <a:pt x="116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129" y="283"/>
                    <a:pt x="137" y="278"/>
                    <a:pt x="143" y="272"/>
                  </a:cubicBezTo>
                  <a:cubicBezTo>
                    <a:pt x="148" y="265"/>
                    <a:pt x="150" y="257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22"/>
                    <a:pt x="151" y="222"/>
                    <a:pt x="151" y="222"/>
                  </a:cubicBezTo>
                  <a:cubicBezTo>
                    <a:pt x="151" y="194"/>
                    <a:pt x="151" y="194"/>
                    <a:pt x="151" y="194"/>
                  </a:cubicBezTo>
                  <a:cubicBezTo>
                    <a:pt x="145" y="194"/>
                    <a:pt x="145" y="194"/>
                    <a:pt x="145" y="194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52" y="109"/>
                    <a:pt x="163" y="104"/>
                    <a:pt x="175" y="105"/>
                  </a:cubicBezTo>
                  <a:cubicBezTo>
                    <a:pt x="191" y="105"/>
                    <a:pt x="204" y="113"/>
                    <a:pt x="210" y="124"/>
                  </a:cubicBezTo>
                  <a:cubicBezTo>
                    <a:pt x="217" y="113"/>
                    <a:pt x="230" y="105"/>
                    <a:pt x="246" y="105"/>
                  </a:cubicBezTo>
                  <a:cubicBezTo>
                    <a:pt x="260" y="105"/>
                    <a:pt x="273" y="112"/>
                    <a:pt x="280" y="123"/>
                  </a:cubicBezTo>
                  <a:cubicBezTo>
                    <a:pt x="271" y="54"/>
                    <a:pt x="212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" name="Group 18">
              <a:extLst>
                <a:ext uri="{FF2B5EF4-FFF2-40B4-BE49-F238E27FC236}">
                  <a16:creationId xmlns:a16="http://schemas.microsoft.com/office/drawing/2014/main" id="{0A143483-F249-551C-738C-B8D8F382B579}"/>
                </a:ext>
              </a:extLst>
            </p:cNvPr>
            <p:cNvGrpSpPr/>
            <p:nvPr/>
          </p:nvGrpSpPr>
          <p:grpSpPr>
            <a:xfrm>
              <a:off x="7385177" y="5076404"/>
              <a:ext cx="597740" cy="593647"/>
              <a:chOff x="1979613" y="3067051"/>
              <a:chExt cx="231775" cy="230188"/>
            </a:xfrm>
            <a:solidFill>
              <a:schemeClr val="bg1"/>
            </a:solidFill>
          </p:grpSpPr>
          <p:sp>
            <p:nvSpPr>
              <p:cNvPr id="29" name="Freeform 38">
                <a:extLst>
                  <a:ext uri="{FF2B5EF4-FFF2-40B4-BE49-F238E27FC236}">
                    <a16:creationId xmlns:a16="http://schemas.microsoft.com/office/drawing/2014/main" id="{F85A432F-D283-F75A-6036-97781A88EE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79613" y="3067051"/>
                <a:ext cx="231775" cy="230188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4 w 122"/>
                  <a:gd name="T11" fmla="*/ 109 h 122"/>
                  <a:gd name="T12" fmla="*/ 64 w 122"/>
                  <a:gd name="T13" fmla="*/ 102 h 122"/>
                  <a:gd name="T14" fmla="*/ 57 w 122"/>
                  <a:gd name="T15" fmla="*/ 102 h 122"/>
                  <a:gd name="T16" fmla="*/ 57 w 122"/>
                  <a:gd name="T17" fmla="*/ 109 h 122"/>
                  <a:gd name="T18" fmla="*/ 29 w 122"/>
                  <a:gd name="T19" fmla="*/ 97 h 122"/>
                  <a:gd name="T20" fmla="*/ 28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4 w 122"/>
                  <a:gd name="T27" fmla="*/ 93 h 122"/>
                  <a:gd name="T28" fmla="*/ 13 w 122"/>
                  <a:gd name="T29" fmla="*/ 65 h 122"/>
                  <a:gd name="T30" fmla="*/ 20 w 122"/>
                  <a:gd name="T31" fmla="*/ 65 h 122"/>
                  <a:gd name="T32" fmla="*/ 20 w 122"/>
                  <a:gd name="T33" fmla="*/ 58 h 122"/>
                  <a:gd name="T34" fmla="*/ 13 w 122"/>
                  <a:gd name="T35" fmla="*/ 58 h 122"/>
                  <a:gd name="T36" fmla="*/ 57 w 122"/>
                  <a:gd name="T37" fmla="*/ 13 h 122"/>
                  <a:gd name="T38" fmla="*/ 57 w 122"/>
                  <a:gd name="T39" fmla="*/ 20 h 122"/>
                  <a:gd name="T40" fmla="*/ 64 w 122"/>
                  <a:gd name="T41" fmla="*/ 20 h 122"/>
                  <a:gd name="T42" fmla="*/ 64 w 122"/>
                  <a:gd name="T43" fmla="*/ 13 h 122"/>
                  <a:gd name="T44" fmla="*/ 83 w 122"/>
                  <a:gd name="T45" fmla="*/ 18 h 122"/>
                  <a:gd name="T46" fmla="*/ 83 w 122"/>
                  <a:gd name="T47" fmla="*/ 19 h 122"/>
                  <a:gd name="T48" fmla="*/ 86 w 122"/>
                  <a:gd name="T49" fmla="*/ 21 h 122"/>
                  <a:gd name="T50" fmla="*/ 87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3 w 122"/>
                  <a:gd name="T57" fmla="*/ 26 h 122"/>
                  <a:gd name="T58" fmla="*/ 94 w 122"/>
                  <a:gd name="T59" fmla="*/ 27 h 122"/>
                  <a:gd name="T60" fmla="*/ 96 w 122"/>
                  <a:gd name="T61" fmla="*/ 29 h 122"/>
                  <a:gd name="T62" fmla="*/ 98 w 122"/>
                  <a:gd name="T63" fmla="*/ 31 h 122"/>
                  <a:gd name="T64" fmla="*/ 99 w 122"/>
                  <a:gd name="T65" fmla="*/ 32 h 122"/>
                  <a:gd name="T66" fmla="*/ 101 w 122"/>
                  <a:gd name="T67" fmla="*/ 35 h 122"/>
                  <a:gd name="T68" fmla="*/ 101 w 122"/>
                  <a:gd name="T69" fmla="*/ 36 h 122"/>
                  <a:gd name="T70" fmla="*/ 103 w 122"/>
                  <a:gd name="T71" fmla="*/ 39 h 122"/>
                  <a:gd name="T72" fmla="*/ 103 w 122"/>
                  <a:gd name="T73" fmla="*/ 39 h 122"/>
                  <a:gd name="T74" fmla="*/ 108 w 122"/>
                  <a:gd name="T75" fmla="*/ 58 h 122"/>
                  <a:gd name="T76" fmla="*/ 102 w 122"/>
                  <a:gd name="T77" fmla="*/ 58 h 122"/>
                  <a:gd name="T78" fmla="*/ 102 w 122"/>
                  <a:gd name="T79" fmla="*/ 65 h 122"/>
                  <a:gd name="T80" fmla="*/ 108 w 122"/>
                  <a:gd name="T81" fmla="*/ 65 h 122"/>
                  <a:gd name="T82" fmla="*/ 64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4" y="122"/>
                      <a:pt x="122" y="95"/>
                      <a:pt x="122" y="61"/>
                    </a:cubicBezTo>
                    <a:cubicBezTo>
                      <a:pt x="122" y="27"/>
                      <a:pt x="94" y="0"/>
                      <a:pt x="61" y="0"/>
                    </a:cubicBezTo>
                    <a:close/>
                    <a:moveTo>
                      <a:pt x="64" y="109"/>
                    </a:moveTo>
                    <a:cubicBezTo>
                      <a:pt x="64" y="102"/>
                      <a:pt x="64" y="102"/>
                      <a:pt x="64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6" y="108"/>
                      <a:pt x="37" y="104"/>
                      <a:pt x="29" y="97"/>
                    </a:cubicBezTo>
                    <a:cubicBezTo>
                      <a:pt x="29" y="97"/>
                      <a:pt x="29" y="97"/>
                      <a:pt x="28" y="97"/>
                    </a:cubicBezTo>
                    <a:cubicBezTo>
                      <a:pt x="28" y="96"/>
                      <a:pt x="27" y="96"/>
                      <a:pt x="27" y="95"/>
                    </a:cubicBezTo>
                    <a:cubicBezTo>
                      <a:pt x="26" y="95"/>
                      <a:pt x="25" y="94"/>
                      <a:pt x="25" y="93"/>
                    </a:cubicBezTo>
                    <a:cubicBezTo>
                      <a:pt x="25" y="93"/>
                      <a:pt x="25" y="93"/>
                      <a:pt x="24" y="93"/>
                    </a:cubicBezTo>
                    <a:cubicBezTo>
                      <a:pt x="18" y="85"/>
                      <a:pt x="13" y="75"/>
                      <a:pt x="13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5" y="34"/>
                      <a:pt x="33" y="15"/>
                      <a:pt x="57" y="1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71" y="14"/>
                      <a:pt x="77" y="16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20"/>
                      <a:pt x="86" y="21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2"/>
                      <a:pt x="89" y="22"/>
                      <a:pt x="90" y="23"/>
                    </a:cubicBezTo>
                    <a:cubicBezTo>
                      <a:pt x="90" y="23"/>
                      <a:pt x="91" y="24"/>
                      <a:pt x="91" y="24"/>
                    </a:cubicBezTo>
                    <a:cubicBezTo>
                      <a:pt x="92" y="25"/>
                      <a:pt x="92" y="25"/>
                      <a:pt x="93" y="26"/>
                    </a:cubicBezTo>
                    <a:cubicBezTo>
                      <a:pt x="94" y="26"/>
                      <a:pt x="94" y="27"/>
                      <a:pt x="94" y="27"/>
                    </a:cubicBezTo>
                    <a:cubicBezTo>
                      <a:pt x="95" y="28"/>
                      <a:pt x="96" y="28"/>
                      <a:pt x="96" y="29"/>
                    </a:cubicBezTo>
                    <a:cubicBezTo>
                      <a:pt x="97" y="29"/>
                      <a:pt x="97" y="30"/>
                      <a:pt x="98" y="31"/>
                    </a:cubicBezTo>
                    <a:cubicBezTo>
                      <a:pt x="98" y="31"/>
                      <a:pt x="98" y="32"/>
                      <a:pt x="99" y="32"/>
                    </a:cubicBezTo>
                    <a:cubicBezTo>
                      <a:pt x="99" y="33"/>
                      <a:pt x="100" y="34"/>
                      <a:pt x="101" y="35"/>
                    </a:cubicBezTo>
                    <a:cubicBezTo>
                      <a:pt x="101" y="35"/>
                      <a:pt x="101" y="35"/>
                      <a:pt x="101" y="36"/>
                    </a:cubicBezTo>
                    <a:cubicBezTo>
                      <a:pt x="102" y="37"/>
                      <a:pt x="103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6" y="45"/>
                      <a:pt x="108" y="51"/>
                      <a:pt x="108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65"/>
                      <a:pt x="102" y="65"/>
                      <a:pt x="102" y="65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7" y="88"/>
                      <a:pt x="88" y="107"/>
                      <a:pt x="64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39">
                <a:extLst>
                  <a:ext uri="{FF2B5EF4-FFF2-40B4-BE49-F238E27FC236}">
                    <a16:creationId xmlns:a16="http://schemas.microsoft.com/office/drawing/2014/main" id="{DFB51AA1-2EE1-6A64-581B-57AE470EFD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3750" y="3125788"/>
                <a:ext cx="69850" cy="98425"/>
              </a:xfrm>
              <a:custGeom>
                <a:avLst/>
                <a:gdLst>
                  <a:gd name="T0" fmla="*/ 9 w 36"/>
                  <a:gd name="T1" fmla="*/ 29 h 52"/>
                  <a:gd name="T2" fmla="*/ 9 w 36"/>
                  <a:gd name="T3" fmla="*/ 29 h 52"/>
                  <a:gd name="T4" fmla="*/ 0 w 36"/>
                  <a:gd name="T5" fmla="*/ 52 h 52"/>
                  <a:gd name="T6" fmla="*/ 20 w 36"/>
                  <a:gd name="T7" fmla="*/ 36 h 52"/>
                  <a:gd name="T8" fmla="*/ 20 w 36"/>
                  <a:gd name="T9" fmla="*/ 36 h 52"/>
                  <a:gd name="T10" fmla="*/ 22 w 36"/>
                  <a:gd name="T11" fmla="*/ 32 h 52"/>
                  <a:gd name="T12" fmla="*/ 36 w 36"/>
                  <a:gd name="T13" fmla="*/ 0 h 52"/>
                  <a:gd name="T14" fmla="*/ 11 w 36"/>
                  <a:gd name="T15" fmla="*/ 25 h 52"/>
                  <a:gd name="T16" fmla="*/ 9 w 36"/>
                  <a:gd name="T17" fmla="*/ 29 h 52"/>
                  <a:gd name="T18" fmla="*/ 16 w 36"/>
                  <a:gd name="T19" fmla="*/ 27 h 52"/>
                  <a:gd name="T20" fmla="*/ 19 w 36"/>
                  <a:gd name="T21" fmla="*/ 30 h 52"/>
                  <a:gd name="T22" fmla="*/ 16 w 36"/>
                  <a:gd name="T23" fmla="*/ 33 h 52"/>
                  <a:gd name="T24" fmla="*/ 13 w 36"/>
                  <a:gd name="T25" fmla="*/ 30 h 52"/>
                  <a:gd name="T26" fmla="*/ 16 w 36"/>
                  <a:gd name="T27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2">
                    <a:moveTo>
                      <a:pt x="9" y="29"/>
                    </a:moveTo>
                    <a:cubicBezTo>
                      <a:pt x="9" y="29"/>
                      <a:pt x="9" y="29"/>
                      <a:pt x="9" y="2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2" y="35"/>
                      <a:pt x="22" y="33"/>
                      <a:pt x="22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7"/>
                      <a:pt x="9" y="29"/>
                    </a:cubicBezTo>
                    <a:close/>
                    <a:moveTo>
                      <a:pt x="16" y="27"/>
                    </a:moveTo>
                    <a:cubicBezTo>
                      <a:pt x="17" y="27"/>
                      <a:pt x="19" y="28"/>
                      <a:pt x="19" y="30"/>
                    </a:cubicBezTo>
                    <a:cubicBezTo>
                      <a:pt x="19" y="32"/>
                      <a:pt x="17" y="33"/>
                      <a:pt x="16" y="33"/>
                    </a:cubicBezTo>
                    <a:cubicBezTo>
                      <a:pt x="14" y="33"/>
                      <a:pt x="13" y="32"/>
                      <a:pt x="13" y="30"/>
                    </a:cubicBezTo>
                    <a:cubicBezTo>
                      <a:pt x="13" y="28"/>
                      <a:pt x="14" y="2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Oval 40">
                <a:extLst>
                  <a:ext uri="{FF2B5EF4-FFF2-40B4-BE49-F238E27FC236}">
                    <a16:creationId xmlns:a16="http://schemas.microsoft.com/office/drawing/2014/main" id="{D0F7D0A2-1904-8C4E-3AF9-34CC5F051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738" y="3179763"/>
                <a:ext cx="6350" cy="6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4" name="Group 26">
              <a:extLst>
                <a:ext uri="{FF2B5EF4-FFF2-40B4-BE49-F238E27FC236}">
                  <a16:creationId xmlns:a16="http://schemas.microsoft.com/office/drawing/2014/main" id="{952402BB-BBF8-44E4-1722-2BFA6221D331}"/>
                </a:ext>
              </a:extLst>
            </p:cNvPr>
            <p:cNvGrpSpPr/>
            <p:nvPr/>
          </p:nvGrpSpPr>
          <p:grpSpPr>
            <a:xfrm>
              <a:off x="4129043" y="5032783"/>
              <a:ext cx="550121" cy="637268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25" name="Rectangle 33">
                <a:extLst>
                  <a:ext uri="{FF2B5EF4-FFF2-40B4-BE49-F238E27FC236}">
                    <a16:creationId xmlns:a16="http://schemas.microsoft.com/office/drawing/2014/main" id="{443EA552-C014-C6B2-346A-C5C0FAE42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Rectangle 34">
                <a:extLst>
                  <a:ext uri="{FF2B5EF4-FFF2-40B4-BE49-F238E27FC236}">
                    <a16:creationId xmlns:a16="http://schemas.microsoft.com/office/drawing/2014/main" id="{22F626D5-BC73-45A5-A363-716159801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Rectangle 35">
                <a:extLst>
                  <a:ext uri="{FF2B5EF4-FFF2-40B4-BE49-F238E27FC236}">
                    <a16:creationId xmlns:a16="http://schemas.microsoft.com/office/drawing/2014/main" id="{1C8153B8-AEAE-F17C-15C8-024CAC3AF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Rectangle 36">
                <a:extLst>
                  <a:ext uri="{FF2B5EF4-FFF2-40B4-BE49-F238E27FC236}">
                    <a16:creationId xmlns:a16="http://schemas.microsoft.com/office/drawing/2014/main" id="{F9270CD9-D0A0-8FA7-FCEF-B172EFA62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sp>
        <p:nvSpPr>
          <p:cNvPr id="32" name="文本框3">
            <a:extLst>
              <a:ext uri="{FF2B5EF4-FFF2-40B4-BE49-F238E27FC236}">
                <a16:creationId xmlns:a16="http://schemas.microsoft.com/office/drawing/2014/main" id="{AE0E8BCF-5AB6-FA3E-74AE-AE09745F0DAB}"/>
              </a:ext>
            </a:extLst>
          </p:cNvPr>
          <p:cNvSpPr/>
          <p:nvPr/>
        </p:nvSpPr>
        <p:spPr>
          <a:xfrm flipH="1">
            <a:off x="4367639" y="11739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68580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+mj-ea"/>
                <a:ea typeface="+mj-ea"/>
              </a:rPr>
              <a:t>房屋面积</a:t>
            </a:r>
          </a:p>
        </p:txBody>
      </p:sp>
      <p:sp>
        <p:nvSpPr>
          <p:cNvPr id="35" name="文本框3">
            <a:extLst>
              <a:ext uri="{FF2B5EF4-FFF2-40B4-BE49-F238E27FC236}">
                <a16:creationId xmlns:a16="http://schemas.microsoft.com/office/drawing/2014/main" id="{E99E62DE-89BD-8AB5-2502-653FBFE52925}"/>
              </a:ext>
            </a:extLst>
          </p:cNvPr>
          <p:cNvSpPr/>
          <p:nvPr/>
        </p:nvSpPr>
        <p:spPr>
          <a:xfrm flipH="1">
            <a:off x="3459754" y="35080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defTabSz="68580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+mj-ea"/>
                <a:ea typeface="+mj-ea"/>
              </a:rPr>
              <a:t>房屋户型</a:t>
            </a:r>
          </a:p>
        </p:txBody>
      </p:sp>
      <p:sp>
        <p:nvSpPr>
          <p:cNvPr id="38" name="文本框3">
            <a:extLst>
              <a:ext uri="{FF2B5EF4-FFF2-40B4-BE49-F238E27FC236}">
                <a16:creationId xmlns:a16="http://schemas.microsoft.com/office/drawing/2014/main" id="{88A7FE60-0960-1FC4-C453-A011AE3BBF6A}"/>
              </a:ext>
            </a:extLst>
          </p:cNvPr>
          <p:cNvSpPr/>
          <p:nvPr/>
        </p:nvSpPr>
        <p:spPr>
          <a:xfrm>
            <a:off x="5184436" y="350800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+mj-ea"/>
                <a:ea typeface="+mj-ea"/>
              </a:rPr>
              <a:t>房屋地段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30294D1E-ABF7-5390-78AD-2EAF28C5B1E4}"/>
              </a:ext>
            </a:extLst>
          </p:cNvPr>
          <p:cNvSpPr/>
          <p:nvPr/>
        </p:nvSpPr>
        <p:spPr>
          <a:xfrm>
            <a:off x="3127381" y="1084168"/>
            <a:ext cx="3714307" cy="30709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owerpoint template design by DAYUPPT正版来源淘宝大宇PPT请勿抄袭搬运！盗版必究！">
            <a:extLst>
              <a:ext uri="{FF2B5EF4-FFF2-40B4-BE49-F238E27FC236}">
                <a16:creationId xmlns:a16="http://schemas.microsoft.com/office/drawing/2014/main" id="{77DCEC1E-3BC5-C7DE-34EA-6446826E60A9}"/>
              </a:ext>
            </a:extLst>
          </p:cNvPr>
          <p:cNvSpPr/>
          <p:nvPr/>
        </p:nvSpPr>
        <p:spPr>
          <a:xfrm>
            <a:off x="2678495" y="4482282"/>
            <a:ext cx="4938011" cy="1732981"/>
          </a:xfrm>
          <a:prstGeom prst="roundRect">
            <a:avLst>
              <a:gd name="adj" fmla="val 0"/>
            </a:avLst>
          </a:prstGeom>
          <a:solidFill>
            <a:schemeClr val="accent2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owerpoint template design by DAYUPPT正版来源淘宝大宇PPT请勿抄袭搬运！盗版必究！">
            <a:extLst>
              <a:ext uri="{FF2B5EF4-FFF2-40B4-BE49-F238E27FC236}">
                <a16:creationId xmlns:a16="http://schemas.microsoft.com/office/drawing/2014/main" id="{0FA3C396-899D-06AD-5367-2C15B2EDB863}"/>
              </a:ext>
            </a:extLst>
          </p:cNvPr>
          <p:cNvSpPr txBox="1"/>
          <p:nvPr/>
        </p:nvSpPr>
        <p:spPr>
          <a:xfrm>
            <a:off x="2347568" y="4477079"/>
            <a:ext cx="1940697" cy="4827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0" tIns="0" rIns="0" bIns="0" anchor="ctr">
            <a:noAutofit/>
          </a:bodyPr>
          <a:lstStyle/>
          <a:p>
            <a:pPr algn="ctr" eaLnBrk="0" hangingPunct="0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变量统计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powerpoint template design by DAYUPPT正版来源淘宝大宇PPT请勿抄袭搬运！盗版必究！">
            <a:extLst>
              <a:ext uri="{FF2B5EF4-FFF2-40B4-BE49-F238E27FC236}">
                <a16:creationId xmlns:a16="http://schemas.microsoft.com/office/drawing/2014/main" id="{9AFCBDAF-60E3-D3F9-7FC5-2C3719A515A6}"/>
              </a:ext>
            </a:extLst>
          </p:cNvPr>
          <p:cNvSpPr txBox="1"/>
          <p:nvPr/>
        </p:nvSpPr>
        <p:spPr>
          <a:xfrm>
            <a:off x="2772577" y="4952748"/>
            <a:ext cx="4843929" cy="11173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35719" tIns="35719" rIns="35719" bIns="35719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dirty="0">
                <a:latin typeface="+mn-ea"/>
              </a:rPr>
              <a:t>房屋面积：建筑面积、套内面积</a:t>
            </a:r>
            <a:endParaRPr lang="en-US" altLang="zh-CN" dirty="0">
              <a:latin typeface="+mn-ea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dirty="0">
                <a:latin typeface="+mn-ea"/>
              </a:rPr>
              <a:t>房屋户型：建筑结构、装修情况、梯户比例</a:t>
            </a:r>
            <a:r>
              <a:rPr lang="en-US" altLang="zh-CN" dirty="0">
                <a:latin typeface="+mn-ea"/>
              </a:rPr>
              <a:t>……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dirty="0">
                <a:latin typeface="+mn-ea"/>
              </a:rPr>
              <a:t>房屋地段：城市、区域、地段、经纬度</a:t>
            </a:r>
            <a:r>
              <a:rPr lang="en-US" altLang="zh-CN" dirty="0">
                <a:latin typeface="+mn-ea"/>
              </a:rPr>
              <a:t>……</a:t>
            </a: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3221B97D-D062-A67F-BD03-36560EC30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155060"/>
              </p:ext>
            </p:extLst>
          </p:nvPr>
        </p:nvGraphicFramePr>
        <p:xfrm>
          <a:off x="8094308" y="1011555"/>
          <a:ext cx="3848157" cy="128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19">
                  <a:extLst>
                    <a:ext uri="{9D8B030D-6E8A-4147-A177-3AD203B41FA5}">
                      <a16:colId xmlns:a16="http://schemas.microsoft.com/office/drawing/2014/main" val="1528759420"/>
                    </a:ext>
                  </a:extLst>
                </a:gridCol>
                <a:gridCol w="1282719">
                  <a:extLst>
                    <a:ext uri="{9D8B030D-6E8A-4147-A177-3AD203B41FA5}">
                      <a16:colId xmlns:a16="http://schemas.microsoft.com/office/drawing/2014/main" val="4054735362"/>
                    </a:ext>
                  </a:extLst>
                </a:gridCol>
                <a:gridCol w="1282719">
                  <a:extLst>
                    <a:ext uri="{9D8B030D-6E8A-4147-A177-3AD203B41FA5}">
                      <a16:colId xmlns:a16="http://schemas.microsoft.com/office/drawing/2014/main" val="3379139834"/>
                    </a:ext>
                  </a:extLst>
                </a:gridCol>
              </a:tblGrid>
              <a:tr h="644486">
                <a:tc>
                  <a:txBody>
                    <a:bodyPr/>
                    <a:lstStyle/>
                    <a:p>
                      <a:r>
                        <a:rPr lang="zh-CN" altLang="en-US" dirty="0"/>
                        <a:t>房屋户型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所在楼层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梯户比例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82605"/>
                  </a:ext>
                </a:extLst>
              </a:tr>
              <a:tr h="644486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室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厅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厨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中楼层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25</a:t>
                      </a:r>
                      <a:r>
                        <a:rPr lang="zh-CN" altLang="en-US" dirty="0"/>
                        <a:t>层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一梯两户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7133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8D11A017-CEB0-D15E-68FD-5F0B29B94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71706"/>
              </p:ext>
            </p:extLst>
          </p:nvPr>
        </p:nvGraphicFramePr>
        <p:xfrm>
          <a:off x="8096945" y="5014683"/>
          <a:ext cx="3848157" cy="11368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2719">
                  <a:extLst>
                    <a:ext uri="{9D8B030D-6E8A-4147-A177-3AD203B41FA5}">
                      <a16:colId xmlns:a16="http://schemas.microsoft.com/office/drawing/2014/main" val="2701280236"/>
                    </a:ext>
                  </a:extLst>
                </a:gridCol>
                <a:gridCol w="1282719">
                  <a:extLst>
                    <a:ext uri="{9D8B030D-6E8A-4147-A177-3AD203B41FA5}">
                      <a16:colId xmlns:a16="http://schemas.microsoft.com/office/drawing/2014/main" val="1255616349"/>
                    </a:ext>
                  </a:extLst>
                </a:gridCol>
                <a:gridCol w="1282719">
                  <a:extLst>
                    <a:ext uri="{9D8B030D-6E8A-4147-A177-3AD203B41FA5}">
                      <a16:colId xmlns:a16="http://schemas.microsoft.com/office/drawing/2014/main" val="3680537540"/>
                    </a:ext>
                  </a:extLst>
                </a:gridCol>
              </a:tblGrid>
              <a:tr h="496744">
                <a:tc>
                  <a:txBody>
                    <a:bodyPr/>
                    <a:lstStyle/>
                    <a:p>
                      <a:r>
                        <a:rPr lang="zh-CN" altLang="en-US" dirty="0"/>
                        <a:t>室（厅）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层高（层型）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梯户比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262225"/>
                  </a:ext>
                </a:extLst>
              </a:tr>
              <a:tr h="496744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中（高层）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2107"/>
                  </a:ext>
                </a:extLst>
              </a:tr>
            </a:tbl>
          </a:graphicData>
        </a:graphic>
      </p:graphicFrame>
      <p:sp>
        <p:nvSpPr>
          <p:cNvPr id="61" name="箭头: 下 60">
            <a:extLst>
              <a:ext uri="{FF2B5EF4-FFF2-40B4-BE49-F238E27FC236}">
                <a16:creationId xmlns:a16="http://schemas.microsoft.com/office/drawing/2014/main" id="{C07AD6B1-B20A-F625-312F-690C3BDCD394}"/>
              </a:ext>
            </a:extLst>
          </p:cNvPr>
          <p:cNvSpPr/>
          <p:nvPr/>
        </p:nvSpPr>
        <p:spPr>
          <a:xfrm>
            <a:off x="8144146" y="2434293"/>
            <a:ext cx="489098" cy="24433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3479D86-64E7-C77B-A9D7-5F02C1F11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439" y="2434292"/>
            <a:ext cx="3136433" cy="244339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指标分析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A871BA-DE48-17AC-5D22-D344DB937872}"/>
              </a:ext>
            </a:extLst>
          </p:cNvPr>
          <p:cNvSpPr/>
          <p:nvPr/>
        </p:nvSpPr>
        <p:spPr>
          <a:xfrm>
            <a:off x="0" y="0"/>
            <a:ext cx="2152891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powerpoint template design by DAJU_PPT正版来源小红书大橘PPT微信DAJU_PPT请勿抄袭搬运！盗版必究！-1">
            <a:extLst>
              <a:ext uri="{FF2B5EF4-FFF2-40B4-BE49-F238E27FC236}">
                <a16:creationId xmlns:a16="http://schemas.microsoft.com/office/drawing/2014/main" id="{DB1131D7-937A-7878-8023-3E3688E7766E}"/>
              </a:ext>
            </a:extLst>
          </p:cNvPr>
          <p:cNvSpPr txBox="1"/>
          <p:nvPr/>
        </p:nvSpPr>
        <p:spPr>
          <a:xfrm>
            <a:off x="0" y="392992"/>
            <a:ext cx="2152891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lvl="1">
              <a:defRPr sz="2400" b="1" kern="0"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zh-CN" altLang="en-US" sz="1600" b="0" dirty="0">
                <a:sym typeface="+mn-lt"/>
              </a:rPr>
              <a:t>数据处理</a:t>
            </a:r>
            <a:endParaRPr lang="en-US" altLang="zh-CN" sz="1600" b="0" dirty="0">
              <a:sym typeface="+mn-lt"/>
            </a:endParaRPr>
          </a:p>
        </p:txBody>
      </p:sp>
      <p:sp>
        <p:nvSpPr>
          <p:cNvPr id="50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1E3DAF89-545A-61B1-C6B2-BC1B8A2307EF}"/>
              </a:ext>
            </a:extLst>
          </p:cNvPr>
          <p:cNvSpPr txBox="1"/>
          <p:nvPr/>
        </p:nvSpPr>
        <p:spPr>
          <a:xfrm>
            <a:off x="0" y="1084168"/>
            <a:ext cx="2152891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lvl="1" algn="ctr">
              <a:defRPr b="1" kern="0">
                <a:solidFill>
                  <a:schemeClr val="bg1"/>
                </a:solidFill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dirty="0">
                <a:sym typeface="+mn-lt"/>
              </a:rPr>
              <a:t>指标分析</a:t>
            </a:r>
            <a:endParaRPr lang="en-US" altLang="zh-CN" sz="2000" dirty="0">
              <a:sym typeface="+mn-lt"/>
            </a:endParaRPr>
          </a:p>
        </p:txBody>
      </p:sp>
      <p:sp>
        <p:nvSpPr>
          <p:cNvPr id="51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929AF3C9-026A-5005-5760-85D4E9991FD7}"/>
              </a:ext>
            </a:extLst>
          </p:cNvPr>
          <p:cNvSpPr txBox="1"/>
          <p:nvPr/>
        </p:nvSpPr>
        <p:spPr>
          <a:xfrm>
            <a:off x="0" y="1775344"/>
            <a:ext cx="2152891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defRPr/>
            </a:pPr>
            <a:r>
              <a:rPr kumimoji="0" lang="zh-CN" altLang="en-US" sz="16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建模与预测</a:t>
            </a:r>
            <a:endParaRPr kumimoji="0" lang="en-US" altLang="zh-CN" sz="1600" i="0" u="none" strike="noStrike" kern="0" cap="none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64E42E4-A166-7F1D-FD1E-61B2AF86E6CF}"/>
              </a:ext>
            </a:extLst>
          </p:cNvPr>
          <p:cNvGrpSpPr/>
          <p:nvPr/>
        </p:nvGrpSpPr>
        <p:grpSpPr>
          <a:xfrm>
            <a:off x="2152891" y="1084167"/>
            <a:ext cx="133109" cy="618563"/>
            <a:chOff x="2152891" y="392992"/>
            <a:chExt cx="133109" cy="61856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C39E3704-79A4-31FA-E8B4-9694D2F90F01}"/>
                </a:ext>
              </a:extLst>
            </p:cNvPr>
            <p:cNvSpPr/>
            <p:nvPr/>
          </p:nvSpPr>
          <p:spPr>
            <a:xfrm flipH="1">
              <a:off x="2152891" y="392992"/>
              <a:ext cx="133109" cy="52322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78BAC5B9-A4F0-30B5-B767-E6C2616E2EDF}"/>
                </a:ext>
              </a:extLst>
            </p:cNvPr>
            <p:cNvSpPr/>
            <p:nvPr/>
          </p:nvSpPr>
          <p:spPr>
            <a:xfrm flipV="1">
              <a:off x="2152891" y="916212"/>
              <a:ext cx="133109" cy="9534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7" name="图片 16" descr="图片包含 气泡图&#10;&#10;AI 生成的内容可能不正确。">
            <a:extLst>
              <a:ext uri="{FF2B5EF4-FFF2-40B4-BE49-F238E27FC236}">
                <a16:creationId xmlns:a16="http://schemas.microsoft.com/office/drawing/2014/main" id="{4488B949-81E8-2576-1CD5-C7988544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33" y="916213"/>
            <a:ext cx="3803842" cy="2614580"/>
          </a:xfrm>
          <a:prstGeom prst="rect">
            <a:avLst/>
          </a:prstGeom>
        </p:spPr>
      </p:pic>
      <p:pic>
        <p:nvPicPr>
          <p:cNvPr id="19" name="图片 18" descr="图形用户界面&#10;&#10;AI 生成的内容可能不正确。">
            <a:extLst>
              <a:ext uri="{FF2B5EF4-FFF2-40B4-BE49-F238E27FC236}">
                <a16:creationId xmlns:a16="http://schemas.microsoft.com/office/drawing/2014/main" id="{EC94D151-F3BE-A559-FD7F-2CB6ACC2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33" y="3720033"/>
            <a:ext cx="3861827" cy="26859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F689C2-0377-83A3-D9D1-13EEB5461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61" y="417360"/>
            <a:ext cx="4685106" cy="603643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20CC2E5-CB21-AAED-4865-840646E69B02}"/>
              </a:ext>
            </a:extLst>
          </p:cNvPr>
          <p:cNvSpPr txBox="1"/>
          <p:nvPr/>
        </p:nvSpPr>
        <p:spPr>
          <a:xfrm>
            <a:off x="7425334" y="2036954"/>
            <a:ext cx="35725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受地形影响</a:t>
            </a:r>
            <a:endParaRPr lang="en-US" altLang="zh-CN" sz="36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多中心分布</a:t>
            </a:r>
            <a:endParaRPr lang="en-US" altLang="zh-CN" sz="36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endParaRPr lang="en-US" altLang="zh-CN" sz="36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采用</a:t>
            </a:r>
            <a:r>
              <a:rPr lang="en-US" altLang="zh-CN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KNN</a:t>
            </a:r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算法！</a:t>
            </a:r>
            <a:endParaRPr lang="en-US" altLang="zh-CN" sz="36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r>
              <a:rPr lang="zh-CN" altLang="en-US" sz="3600" dirty="0">
                <a:latin typeface="华文彩云" panose="02010800040101010101" pitchFamily="2" charset="-122"/>
                <a:ea typeface="华文彩云" panose="02010800040101010101" pitchFamily="2" charset="-122"/>
              </a:rPr>
              <a:t>分组预测！</a:t>
            </a:r>
            <a:endParaRPr lang="en-US" altLang="zh-CN" sz="36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91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建模与预测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E064C0C-B51E-CB26-A251-B6C8682A446A}"/>
              </a:ext>
            </a:extLst>
          </p:cNvPr>
          <p:cNvGrpSpPr/>
          <p:nvPr/>
        </p:nvGrpSpPr>
        <p:grpSpPr>
          <a:xfrm rot="8100000" flipH="1" flipV="1">
            <a:off x="6887513" y="1394760"/>
            <a:ext cx="1270292" cy="1495494"/>
            <a:chOff x="5867400" y="1437641"/>
            <a:chExt cx="1905000" cy="2240279"/>
          </a:xfrm>
        </p:grpSpPr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36361B4F-A789-638F-541E-0AEF10072955}"/>
                </a:ext>
              </a:extLst>
            </p:cNvPr>
            <p:cNvSpPr/>
            <p:nvPr/>
          </p:nvSpPr>
          <p:spPr>
            <a:xfrm>
              <a:off x="5867400" y="1437641"/>
              <a:ext cx="1905000" cy="2240279"/>
            </a:xfrm>
            <a:custGeom>
              <a:avLst/>
              <a:gdLst>
                <a:gd name="connsiteX0" fmla="*/ 952500 w 1905000"/>
                <a:gd name="connsiteY0" fmla="*/ 335279 h 2240279"/>
                <a:gd name="connsiteX1" fmla="*/ 1905000 w 1905000"/>
                <a:gd name="connsiteY1" fmla="*/ 1287779 h 2240279"/>
                <a:gd name="connsiteX2" fmla="*/ 952500 w 1905000"/>
                <a:gd name="connsiteY2" fmla="*/ 2240279 h 2240279"/>
                <a:gd name="connsiteX3" fmla="*/ 0 w 1905000"/>
                <a:gd name="connsiteY3" fmla="*/ 1287779 h 2240279"/>
                <a:gd name="connsiteX4" fmla="*/ 952500 w 1905000"/>
                <a:gd name="connsiteY4" fmla="*/ 335279 h 2240279"/>
                <a:gd name="connsiteX5" fmla="*/ 952500 w 1905000"/>
                <a:gd name="connsiteY5" fmla="*/ 0 h 2240279"/>
                <a:gd name="connsiteX6" fmla="*/ 1113455 w 1905000"/>
                <a:gd name="connsiteY6" fmla="*/ 277509 h 2240279"/>
                <a:gd name="connsiteX7" fmla="*/ 1049888 w 1905000"/>
                <a:gd name="connsiteY7" fmla="*/ 267808 h 2240279"/>
                <a:gd name="connsiteX8" fmla="*/ 952500 w 1905000"/>
                <a:gd name="connsiteY8" fmla="*/ 262890 h 2240279"/>
                <a:gd name="connsiteX9" fmla="*/ 855113 w 1905000"/>
                <a:gd name="connsiteY9" fmla="*/ 267808 h 2240279"/>
                <a:gd name="connsiteX10" fmla="*/ 791545 w 1905000"/>
                <a:gd name="connsiteY10" fmla="*/ 277509 h 224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0" h="2240279">
                  <a:moveTo>
                    <a:pt x="952500" y="335279"/>
                  </a:moveTo>
                  <a:cubicBezTo>
                    <a:pt x="1478551" y="335279"/>
                    <a:pt x="1905000" y="761728"/>
                    <a:pt x="1905000" y="1287779"/>
                  </a:cubicBezTo>
                  <a:cubicBezTo>
                    <a:pt x="1905000" y="1813830"/>
                    <a:pt x="1478551" y="2240279"/>
                    <a:pt x="952500" y="2240279"/>
                  </a:cubicBezTo>
                  <a:cubicBezTo>
                    <a:pt x="426449" y="2240279"/>
                    <a:pt x="0" y="1813830"/>
                    <a:pt x="0" y="1287779"/>
                  </a:cubicBezTo>
                  <a:cubicBezTo>
                    <a:pt x="0" y="761728"/>
                    <a:pt x="426449" y="335279"/>
                    <a:pt x="952500" y="335279"/>
                  </a:cubicBezTo>
                  <a:close/>
                  <a:moveTo>
                    <a:pt x="952500" y="0"/>
                  </a:moveTo>
                  <a:lnTo>
                    <a:pt x="1113455" y="277509"/>
                  </a:lnTo>
                  <a:lnTo>
                    <a:pt x="1049888" y="267808"/>
                  </a:lnTo>
                  <a:cubicBezTo>
                    <a:pt x="1017868" y="264556"/>
                    <a:pt x="985378" y="262890"/>
                    <a:pt x="952500" y="262890"/>
                  </a:cubicBezTo>
                  <a:cubicBezTo>
                    <a:pt x="919622" y="262890"/>
                    <a:pt x="887133" y="264556"/>
                    <a:pt x="855113" y="267808"/>
                  </a:cubicBezTo>
                  <a:lnTo>
                    <a:pt x="791545" y="277509"/>
                  </a:ln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D3E338AE-8E9F-F814-5137-D44C61B966B2}"/>
                </a:ext>
              </a:extLst>
            </p:cNvPr>
            <p:cNvSpPr/>
            <p:nvPr/>
          </p:nvSpPr>
          <p:spPr>
            <a:xfrm>
              <a:off x="5974080" y="1879600"/>
              <a:ext cx="1691640" cy="16916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Oval 42">
              <a:extLst>
                <a:ext uri="{FF2B5EF4-FFF2-40B4-BE49-F238E27FC236}">
                  <a16:creationId xmlns:a16="http://schemas.microsoft.com/office/drawing/2014/main" id="{1BB6183C-F413-8830-D11B-C1203C072395}"/>
                </a:ext>
              </a:extLst>
            </p:cNvPr>
            <p:cNvSpPr/>
            <p:nvPr/>
          </p:nvSpPr>
          <p:spPr>
            <a:xfrm rot="13500000">
              <a:off x="6380687" y="2286000"/>
              <a:ext cx="878424" cy="878840"/>
            </a:xfrm>
            <a:custGeom>
              <a:avLst/>
              <a:gdLst>
                <a:gd name="connsiteX0" fmla="*/ 451428 w 578507"/>
                <a:gd name="connsiteY0" fmla="*/ 183218 h 578780"/>
                <a:gd name="connsiteX1" fmla="*/ 460672 w 578507"/>
                <a:gd name="connsiteY1" fmla="*/ 190307 h 578780"/>
                <a:gd name="connsiteX2" fmla="*/ 460624 w 578507"/>
                <a:gd name="connsiteY2" fmla="*/ 190355 h 578780"/>
                <a:gd name="connsiteX3" fmla="*/ 455053 w 578507"/>
                <a:gd name="connsiteY3" fmla="*/ 211164 h 578780"/>
                <a:gd name="connsiteX4" fmla="*/ 296862 w 578507"/>
                <a:gd name="connsiteY4" fmla="*/ 302545 h 578780"/>
                <a:gd name="connsiteX5" fmla="*/ 296338 w 578507"/>
                <a:gd name="connsiteY5" fmla="*/ 302783 h 578780"/>
                <a:gd name="connsiteX6" fmla="*/ 296005 w 578507"/>
                <a:gd name="connsiteY6" fmla="*/ 302974 h 578780"/>
                <a:gd name="connsiteX7" fmla="*/ 292862 w 578507"/>
                <a:gd name="connsiteY7" fmla="*/ 304116 h 578780"/>
                <a:gd name="connsiteX8" fmla="*/ 292719 w 578507"/>
                <a:gd name="connsiteY8" fmla="*/ 304116 h 578780"/>
                <a:gd name="connsiteX9" fmla="*/ 291053 w 578507"/>
                <a:gd name="connsiteY9" fmla="*/ 304450 h 578780"/>
                <a:gd name="connsiteX10" fmla="*/ 290957 w 578507"/>
                <a:gd name="connsiteY10" fmla="*/ 304450 h 578780"/>
                <a:gd name="connsiteX11" fmla="*/ 289243 w 578507"/>
                <a:gd name="connsiteY11" fmla="*/ 304545 h 578780"/>
                <a:gd name="connsiteX12" fmla="*/ 289053 w 578507"/>
                <a:gd name="connsiteY12" fmla="*/ 304545 h 578780"/>
                <a:gd name="connsiteX13" fmla="*/ 288243 w 578507"/>
                <a:gd name="connsiteY13" fmla="*/ 304497 h 578780"/>
                <a:gd name="connsiteX14" fmla="*/ 287672 w 578507"/>
                <a:gd name="connsiteY14" fmla="*/ 304450 h 578780"/>
                <a:gd name="connsiteX15" fmla="*/ 287195 w 578507"/>
                <a:gd name="connsiteY15" fmla="*/ 304402 h 578780"/>
                <a:gd name="connsiteX16" fmla="*/ 286576 w 578507"/>
                <a:gd name="connsiteY16" fmla="*/ 304307 h 578780"/>
                <a:gd name="connsiteX17" fmla="*/ 286195 w 578507"/>
                <a:gd name="connsiteY17" fmla="*/ 304212 h 578780"/>
                <a:gd name="connsiteX18" fmla="*/ 285529 w 578507"/>
                <a:gd name="connsiteY18" fmla="*/ 304069 h 578780"/>
                <a:gd name="connsiteX19" fmla="*/ 285195 w 578507"/>
                <a:gd name="connsiteY19" fmla="*/ 303974 h 578780"/>
                <a:gd name="connsiteX20" fmla="*/ 284529 w 578507"/>
                <a:gd name="connsiteY20" fmla="*/ 303783 h 578780"/>
                <a:gd name="connsiteX21" fmla="*/ 284148 w 578507"/>
                <a:gd name="connsiteY21" fmla="*/ 303640 h 578780"/>
                <a:gd name="connsiteX22" fmla="*/ 283576 w 578507"/>
                <a:gd name="connsiteY22" fmla="*/ 303450 h 578780"/>
                <a:gd name="connsiteX23" fmla="*/ 282624 w 578507"/>
                <a:gd name="connsiteY23" fmla="*/ 303021 h 578780"/>
                <a:gd name="connsiteX24" fmla="*/ 282433 w 578507"/>
                <a:gd name="connsiteY24" fmla="*/ 302926 h 578780"/>
                <a:gd name="connsiteX25" fmla="*/ 281624 w 578507"/>
                <a:gd name="connsiteY25" fmla="*/ 302450 h 578780"/>
                <a:gd name="connsiteX26" fmla="*/ 281433 w 578507"/>
                <a:gd name="connsiteY26" fmla="*/ 302355 h 578780"/>
                <a:gd name="connsiteX27" fmla="*/ 280624 w 578507"/>
                <a:gd name="connsiteY27" fmla="*/ 301831 h 578780"/>
                <a:gd name="connsiteX28" fmla="*/ 280529 w 578507"/>
                <a:gd name="connsiteY28" fmla="*/ 301783 h 578780"/>
                <a:gd name="connsiteX29" fmla="*/ 155814 w 578507"/>
                <a:gd name="connsiteY29" fmla="*/ 214450 h 578780"/>
                <a:gd name="connsiteX30" fmla="*/ 152433 w 578507"/>
                <a:gd name="connsiteY30" fmla="*/ 193497 h 578780"/>
                <a:gd name="connsiteX31" fmla="*/ 173291 w 578507"/>
                <a:gd name="connsiteY31" fmla="*/ 189497 h 578780"/>
                <a:gd name="connsiteX32" fmla="*/ 290053 w 578507"/>
                <a:gd name="connsiteY32" fmla="*/ 271259 h 578780"/>
                <a:gd name="connsiteX33" fmla="*/ 439862 w 578507"/>
                <a:gd name="connsiteY33" fmla="*/ 184735 h 578780"/>
                <a:gd name="connsiteX34" fmla="*/ 451428 w 578507"/>
                <a:gd name="connsiteY34" fmla="*/ 183218 h 578780"/>
                <a:gd name="connsiteX35" fmla="*/ 289254 w 578507"/>
                <a:gd name="connsiteY35" fmla="*/ 30476 h 578780"/>
                <a:gd name="connsiteX36" fmla="*/ 30474 w 578507"/>
                <a:gd name="connsiteY36" fmla="*/ 289280 h 578780"/>
                <a:gd name="connsiteX37" fmla="*/ 289254 w 578507"/>
                <a:gd name="connsiteY37" fmla="*/ 548132 h 578780"/>
                <a:gd name="connsiteX38" fmla="*/ 548081 w 578507"/>
                <a:gd name="connsiteY38" fmla="*/ 289280 h 578780"/>
                <a:gd name="connsiteX39" fmla="*/ 289254 w 578507"/>
                <a:gd name="connsiteY39" fmla="*/ 30476 h 578780"/>
                <a:gd name="connsiteX40" fmla="*/ 289254 w 578507"/>
                <a:gd name="connsiteY40" fmla="*/ 0 h 578780"/>
                <a:gd name="connsiteX41" fmla="*/ 482755 w 578507"/>
                <a:gd name="connsiteY41" fmla="*/ 74237 h 578780"/>
                <a:gd name="connsiteX42" fmla="*/ 503705 w 578507"/>
                <a:gd name="connsiteY42" fmla="*/ 53285 h 578780"/>
                <a:gd name="connsiteX43" fmla="*/ 483993 w 578507"/>
                <a:gd name="connsiteY43" fmla="*/ 33618 h 578780"/>
                <a:gd name="connsiteX44" fmla="*/ 484184 w 578507"/>
                <a:gd name="connsiteY44" fmla="*/ 12285 h 578780"/>
                <a:gd name="connsiteX45" fmla="*/ 505515 w 578507"/>
                <a:gd name="connsiteY45" fmla="*/ 12095 h 578780"/>
                <a:gd name="connsiteX46" fmla="*/ 566412 w 578507"/>
                <a:gd name="connsiteY46" fmla="*/ 72999 h 578780"/>
                <a:gd name="connsiteX47" fmla="*/ 566412 w 578507"/>
                <a:gd name="connsiteY47" fmla="*/ 94522 h 578780"/>
                <a:gd name="connsiteX48" fmla="*/ 544939 w 578507"/>
                <a:gd name="connsiteY48" fmla="*/ 94522 h 578780"/>
                <a:gd name="connsiteX49" fmla="*/ 525227 w 578507"/>
                <a:gd name="connsiteY49" fmla="*/ 74856 h 578780"/>
                <a:gd name="connsiteX50" fmla="*/ 504277 w 578507"/>
                <a:gd name="connsiteY50" fmla="*/ 95808 h 578780"/>
                <a:gd name="connsiteX51" fmla="*/ 578506 w 578507"/>
                <a:gd name="connsiteY51" fmla="*/ 289280 h 578780"/>
                <a:gd name="connsiteX52" fmla="*/ 496896 w 578507"/>
                <a:gd name="connsiteY52" fmla="*/ 490657 h 578780"/>
                <a:gd name="connsiteX53" fmla="*/ 558842 w 578507"/>
                <a:gd name="connsiteY53" fmla="*/ 552608 h 578780"/>
                <a:gd name="connsiteX54" fmla="*/ 559032 w 578507"/>
                <a:gd name="connsiteY54" fmla="*/ 574322 h 578780"/>
                <a:gd name="connsiteX55" fmla="*/ 537320 w 578507"/>
                <a:gd name="connsiteY55" fmla="*/ 574132 h 578780"/>
                <a:gd name="connsiteX56" fmla="*/ 474613 w 578507"/>
                <a:gd name="connsiteY56" fmla="*/ 511419 h 578780"/>
                <a:gd name="connsiteX57" fmla="*/ 289301 w 578507"/>
                <a:gd name="connsiteY57" fmla="*/ 578608 h 578780"/>
                <a:gd name="connsiteX58" fmla="*/ 103942 w 578507"/>
                <a:gd name="connsiteY58" fmla="*/ 511419 h 578780"/>
                <a:gd name="connsiteX59" fmla="*/ 41235 w 578507"/>
                <a:gd name="connsiteY59" fmla="*/ 574132 h 578780"/>
                <a:gd name="connsiteX60" fmla="*/ 19713 w 578507"/>
                <a:gd name="connsiteY60" fmla="*/ 574132 h 578780"/>
                <a:gd name="connsiteX61" fmla="*/ 19666 w 578507"/>
                <a:gd name="connsiteY61" fmla="*/ 552608 h 578780"/>
                <a:gd name="connsiteX62" fmla="*/ 81611 w 578507"/>
                <a:gd name="connsiteY62" fmla="*/ 490657 h 578780"/>
                <a:gd name="connsiteX63" fmla="*/ 1 w 578507"/>
                <a:gd name="connsiteY63" fmla="*/ 289280 h 578780"/>
                <a:gd name="connsiteX64" fmla="*/ 74231 w 578507"/>
                <a:gd name="connsiteY64" fmla="*/ 95808 h 578780"/>
                <a:gd name="connsiteX65" fmla="*/ 53281 w 578507"/>
                <a:gd name="connsiteY65" fmla="*/ 74856 h 578780"/>
                <a:gd name="connsiteX66" fmla="*/ 33616 w 578507"/>
                <a:gd name="connsiteY66" fmla="*/ 94522 h 578780"/>
                <a:gd name="connsiteX67" fmla="*/ 12095 w 578507"/>
                <a:gd name="connsiteY67" fmla="*/ 94522 h 578780"/>
                <a:gd name="connsiteX68" fmla="*/ 12095 w 578507"/>
                <a:gd name="connsiteY68" fmla="*/ 72999 h 578780"/>
                <a:gd name="connsiteX69" fmla="*/ 72993 w 578507"/>
                <a:gd name="connsiteY69" fmla="*/ 12095 h 578780"/>
                <a:gd name="connsiteX70" fmla="*/ 94324 w 578507"/>
                <a:gd name="connsiteY70" fmla="*/ 12285 h 578780"/>
                <a:gd name="connsiteX71" fmla="*/ 94514 w 578507"/>
                <a:gd name="connsiteY71" fmla="*/ 33618 h 578780"/>
                <a:gd name="connsiteX72" fmla="*/ 74850 w 578507"/>
                <a:gd name="connsiteY72" fmla="*/ 53285 h 578780"/>
                <a:gd name="connsiteX73" fmla="*/ 95752 w 578507"/>
                <a:gd name="connsiteY73" fmla="*/ 74237 h 578780"/>
                <a:gd name="connsiteX74" fmla="*/ 289254 w 578507"/>
                <a:gd name="connsiteY74" fmla="*/ 0 h 57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8507" h="578780">
                  <a:moveTo>
                    <a:pt x="451428" y="183218"/>
                  </a:moveTo>
                  <a:cubicBezTo>
                    <a:pt x="455195" y="184224"/>
                    <a:pt x="458576" y="186664"/>
                    <a:pt x="460672" y="190307"/>
                  </a:cubicBezTo>
                  <a:lnTo>
                    <a:pt x="460624" y="190355"/>
                  </a:lnTo>
                  <a:cubicBezTo>
                    <a:pt x="464862" y="197640"/>
                    <a:pt x="462338" y="206974"/>
                    <a:pt x="455053" y="211164"/>
                  </a:cubicBezTo>
                  <a:lnTo>
                    <a:pt x="296862" y="302545"/>
                  </a:lnTo>
                  <a:lnTo>
                    <a:pt x="296338" y="302783"/>
                  </a:lnTo>
                  <a:lnTo>
                    <a:pt x="296005" y="302974"/>
                  </a:lnTo>
                  <a:cubicBezTo>
                    <a:pt x="295005" y="303497"/>
                    <a:pt x="293957" y="303878"/>
                    <a:pt x="292862" y="304116"/>
                  </a:cubicBezTo>
                  <a:lnTo>
                    <a:pt x="292719" y="304116"/>
                  </a:lnTo>
                  <a:cubicBezTo>
                    <a:pt x="292148" y="304307"/>
                    <a:pt x="291624" y="304402"/>
                    <a:pt x="291053" y="304450"/>
                  </a:cubicBezTo>
                  <a:lnTo>
                    <a:pt x="290957" y="304450"/>
                  </a:lnTo>
                  <a:cubicBezTo>
                    <a:pt x="290386" y="304497"/>
                    <a:pt x="289814" y="304545"/>
                    <a:pt x="289243" y="304545"/>
                  </a:cubicBezTo>
                  <a:lnTo>
                    <a:pt x="289053" y="304545"/>
                  </a:lnTo>
                  <a:lnTo>
                    <a:pt x="288243" y="304497"/>
                  </a:lnTo>
                  <a:lnTo>
                    <a:pt x="287672" y="304450"/>
                  </a:lnTo>
                  <a:lnTo>
                    <a:pt x="287195" y="304402"/>
                  </a:lnTo>
                  <a:lnTo>
                    <a:pt x="286576" y="304307"/>
                  </a:lnTo>
                  <a:cubicBezTo>
                    <a:pt x="286433" y="304307"/>
                    <a:pt x="286338" y="304259"/>
                    <a:pt x="286195" y="304212"/>
                  </a:cubicBezTo>
                  <a:lnTo>
                    <a:pt x="285529" y="304069"/>
                  </a:lnTo>
                  <a:lnTo>
                    <a:pt x="285195" y="303974"/>
                  </a:lnTo>
                  <a:lnTo>
                    <a:pt x="284529" y="303783"/>
                  </a:lnTo>
                  <a:lnTo>
                    <a:pt x="284148" y="303640"/>
                  </a:lnTo>
                  <a:lnTo>
                    <a:pt x="283576" y="303450"/>
                  </a:lnTo>
                  <a:lnTo>
                    <a:pt x="282624" y="303021"/>
                  </a:lnTo>
                  <a:lnTo>
                    <a:pt x="282433" y="302926"/>
                  </a:lnTo>
                  <a:lnTo>
                    <a:pt x="281624" y="302450"/>
                  </a:lnTo>
                  <a:lnTo>
                    <a:pt x="281433" y="302355"/>
                  </a:lnTo>
                  <a:cubicBezTo>
                    <a:pt x="281148" y="302164"/>
                    <a:pt x="280862" y="302021"/>
                    <a:pt x="280624" y="301831"/>
                  </a:cubicBezTo>
                  <a:lnTo>
                    <a:pt x="280529" y="301783"/>
                  </a:lnTo>
                  <a:lnTo>
                    <a:pt x="155814" y="214450"/>
                  </a:lnTo>
                  <a:cubicBezTo>
                    <a:pt x="149243" y="209497"/>
                    <a:pt x="147719" y="200259"/>
                    <a:pt x="152433" y="193497"/>
                  </a:cubicBezTo>
                  <a:cubicBezTo>
                    <a:pt x="157148" y="186735"/>
                    <a:pt x="166386" y="184974"/>
                    <a:pt x="173291" y="189497"/>
                  </a:cubicBezTo>
                  <a:lnTo>
                    <a:pt x="290053" y="271259"/>
                  </a:lnTo>
                  <a:lnTo>
                    <a:pt x="439862" y="184735"/>
                  </a:lnTo>
                  <a:cubicBezTo>
                    <a:pt x="443505" y="182640"/>
                    <a:pt x="447660" y="182212"/>
                    <a:pt x="451428" y="183218"/>
                  </a:cubicBezTo>
                  <a:close/>
                  <a:moveTo>
                    <a:pt x="289254" y="30476"/>
                  </a:moveTo>
                  <a:cubicBezTo>
                    <a:pt x="146556" y="30476"/>
                    <a:pt x="30474" y="146569"/>
                    <a:pt x="30474" y="289280"/>
                  </a:cubicBezTo>
                  <a:cubicBezTo>
                    <a:pt x="30474" y="432039"/>
                    <a:pt x="146556" y="548132"/>
                    <a:pt x="289254" y="548132"/>
                  </a:cubicBezTo>
                  <a:cubicBezTo>
                    <a:pt x="431952" y="548132"/>
                    <a:pt x="548081" y="432039"/>
                    <a:pt x="548081" y="289280"/>
                  </a:cubicBezTo>
                  <a:cubicBezTo>
                    <a:pt x="548081" y="146569"/>
                    <a:pt x="431952" y="30476"/>
                    <a:pt x="289254" y="30476"/>
                  </a:cubicBezTo>
                  <a:close/>
                  <a:moveTo>
                    <a:pt x="289254" y="0"/>
                  </a:moveTo>
                  <a:cubicBezTo>
                    <a:pt x="361436" y="0"/>
                    <a:pt x="429571" y="26238"/>
                    <a:pt x="482755" y="74237"/>
                  </a:cubicBezTo>
                  <a:lnTo>
                    <a:pt x="503705" y="53285"/>
                  </a:lnTo>
                  <a:lnTo>
                    <a:pt x="483993" y="33618"/>
                  </a:lnTo>
                  <a:cubicBezTo>
                    <a:pt x="478232" y="27619"/>
                    <a:pt x="478327" y="18143"/>
                    <a:pt x="484184" y="12285"/>
                  </a:cubicBezTo>
                  <a:cubicBezTo>
                    <a:pt x="490088" y="6381"/>
                    <a:pt x="499563" y="6333"/>
                    <a:pt x="505515" y="12095"/>
                  </a:cubicBezTo>
                  <a:lnTo>
                    <a:pt x="566412" y="72999"/>
                  </a:lnTo>
                  <a:cubicBezTo>
                    <a:pt x="572364" y="78903"/>
                    <a:pt x="572364" y="88570"/>
                    <a:pt x="566412" y="94522"/>
                  </a:cubicBezTo>
                  <a:cubicBezTo>
                    <a:pt x="560508" y="100474"/>
                    <a:pt x="550843" y="100474"/>
                    <a:pt x="544939" y="94522"/>
                  </a:cubicBezTo>
                  <a:lnTo>
                    <a:pt x="525227" y="74856"/>
                  </a:lnTo>
                  <a:lnTo>
                    <a:pt x="504277" y="95808"/>
                  </a:lnTo>
                  <a:cubicBezTo>
                    <a:pt x="552271" y="148997"/>
                    <a:pt x="578506" y="217139"/>
                    <a:pt x="578506" y="289280"/>
                  </a:cubicBezTo>
                  <a:cubicBezTo>
                    <a:pt x="578744" y="364517"/>
                    <a:pt x="549414" y="436801"/>
                    <a:pt x="496896" y="490657"/>
                  </a:cubicBezTo>
                  <a:lnTo>
                    <a:pt x="558842" y="552608"/>
                  </a:lnTo>
                  <a:cubicBezTo>
                    <a:pt x="564984" y="558513"/>
                    <a:pt x="565079" y="568322"/>
                    <a:pt x="559032" y="574322"/>
                  </a:cubicBezTo>
                  <a:cubicBezTo>
                    <a:pt x="553033" y="580322"/>
                    <a:pt x="543224" y="580274"/>
                    <a:pt x="537320" y="574132"/>
                  </a:cubicBezTo>
                  <a:lnTo>
                    <a:pt x="474613" y="511419"/>
                  </a:lnTo>
                  <a:cubicBezTo>
                    <a:pt x="422715" y="554942"/>
                    <a:pt x="357817" y="578608"/>
                    <a:pt x="289301" y="578608"/>
                  </a:cubicBezTo>
                  <a:cubicBezTo>
                    <a:pt x="220738" y="578608"/>
                    <a:pt x="155888" y="554942"/>
                    <a:pt x="103942" y="511419"/>
                  </a:cubicBezTo>
                  <a:lnTo>
                    <a:pt x="41235" y="574132"/>
                  </a:lnTo>
                  <a:cubicBezTo>
                    <a:pt x="35283" y="580084"/>
                    <a:pt x="25665" y="580084"/>
                    <a:pt x="19713" y="574132"/>
                  </a:cubicBezTo>
                  <a:cubicBezTo>
                    <a:pt x="13762" y="568179"/>
                    <a:pt x="13762" y="558561"/>
                    <a:pt x="19666" y="552608"/>
                  </a:cubicBezTo>
                  <a:lnTo>
                    <a:pt x="81611" y="490657"/>
                  </a:lnTo>
                  <a:cubicBezTo>
                    <a:pt x="28950" y="436420"/>
                    <a:pt x="1" y="365088"/>
                    <a:pt x="1" y="289280"/>
                  </a:cubicBezTo>
                  <a:cubicBezTo>
                    <a:pt x="-189" y="217805"/>
                    <a:pt x="26284" y="148807"/>
                    <a:pt x="74231" y="95808"/>
                  </a:cubicBezTo>
                  <a:lnTo>
                    <a:pt x="53281" y="74856"/>
                  </a:lnTo>
                  <a:lnTo>
                    <a:pt x="33616" y="94522"/>
                  </a:lnTo>
                  <a:cubicBezTo>
                    <a:pt x="27665" y="100474"/>
                    <a:pt x="18047" y="100474"/>
                    <a:pt x="12095" y="94522"/>
                  </a:cubicBezTo>
                  <a:cubicBezTo>
                    <a:pt x="6143" y="88570"/>
                    <a:pt x="6143" y="78951"/>
                    <a:pt x="12095" y="72999"/>
                  </a:cubicBezTo>
                  <a:lnTo>
                    <a:pt x="72993" y="12095"/>
                  </a:lnTo>
                  <a:cubicBezTo>
                    <a:pt x="78945" y="6333"/>
                    <a:pt x="88420" y="6381"/>
                    <a:pt x="94324" y="12285"/>
                  </a:cubicBezTo>
                  <a:cubicBezTo>
                    <a:pt x="100180" y="18143"/>
                    <a:pt x="100275" y="27619"/>
                    <a:pt x="94514" y="33618"/>
                  </a:cubicBezTo>
                  <a:lnTo>
                    <a:pt x="74850" y="53285"/>
                  </a:lnTo>
                  <a:lnTo>
                    <a:pt x="95752" y="74237"/>
                  </a:lnTo>
                  <a:cubicBezTo>
                    <a:pt x="148984" y="26238"/>
                    <a:pt x="217119" y="0"/>
                    <a:pt x="28925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7CFED2-5A75-EE90-655B-FC5B03486BF9}"/>
              </a:ext>
            </a:extLst>
          </p:cNvPr>
          <p:cNvGrpSpPr/>
          <p:nvPr/>
        </p:nvGrpSpPr>
        <p:grpSpPr>
          <a:xfrm rot="8100000">
            <a:off x="7067926" y="3252968"/>
            <a:ext cx="1332880" cy="1587058"/>
            <a:chOff x="5867400" y="1437641"/>
            <a:chExt cx="1905000" cy="2240279"/>
          </a:xfrm>
        </p:grpSpPr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952190FE-B028-F1A2-5477-1732B9D629A5}"/>
                </a:ext>
              </a:extLst>
            </p:cNvPr>
            <p:cNvSpPr/>
            <p:nvPr/>
          </p:nvSpPr>
          <p:spPr>
            <a:xfrm>
              <a:off x="5867400" y="1437641"/>
              <a:ext cx="1905000" cy="2240279"/>
            </a:xfrm>
            <a:custGeom>
              <a:avLst/>
              <a:gdLst>
                <a:gd name="connsiteX0" fmla="*/ 952500 w 1905000"/>
                <a:gd name="connsiteY0" fmla="*/ 335279 h 2240279"/>
                <a:gd name="connsiteX1" fmla="*/ 1905000 w 1905000"/>
                <a:gd name="connsiteY1" fmla="*/ 1287779 h 2240279"/>
                <a:gd name="connsiteX2" fmla="*/ 952500 w 1905000"/>
                <a:gd name="connsiteY2" fmla="*/ 2240279 h 2240279"/>
                <a:gd name="connsiteX3" fmla="*/ 0 w 1905000"/>
                <a:gd name="connsiteY3" fmla="*/ 1287779 h 2240279"/>
                <a:gd name="connsiteX4" fmla="*/ 952500 w 1905000"/>
                <a:gd name="connsiteY4" fmla="*/ 335279 h 2240279"/>
                <a:gd name="connsiteX5" fmla="*/ 952500 w 1905000"/>
                <a:gd name="connsiteY5" fmla="*/ 0 h 2240279"/>
                <a:gd name="connsiteX6" fmla="*/ 1113455 w 1905000"/>
                <a:gd name="connsiteY6" fmla="*/ 277509 h 2240279"/>
                <a:gd name="connsiteX7" fmla="*/ 1049888 w 1905000"/>
                <a:gd name="connsiteY7" fmla="*/ 267808 h 2240279"/>
                <a:gd name="connsiteX8" fmla="*/ 952500 w 1905000"/>
                <a:gd name="connsiteY8" fmla="*/ 262890 h 2240279"/>
                <a:gd name="connsiteX9" fmla="*/ 855113 w 1905000"/>
                <a:gd name="connsiteY9" fmla="*/ 267808 h 2240279"/>
                <a:gd name="connsiteX10" fmla="*/ 791545 w 1905000"/>
                <a:gd name="connsiteY10" fmla="*/ 277509 h 224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00" h="2240279">
                  <a:moveTo>
                    <a:pt x="952500" y="335279"/>
                  </a:moveTo>
                  <a:cubicBezTo>
                    <a:pt x="1478551" y="335279"/>
                    <a:pt x="1905000" y="761728"/>
                    <a:pt x="1905000" y="1287779"/>
                  </a:cubicBezTo>
                  <a:cubicBezTo>
                    <a:pt x="1905000" y="1813830"/>
                    <a:pt x="1478551" y="2240279"/>
                    <a:pt x="952500" y="2240279"/>
                  </a:cubicBezTo>
                  <a:cubicBezTo>
                    <a:pt x="426449" y="2240279"/>
                    <a:pt x="0" y="1813830"/>
                    <a:pt x="0" y="1287779"/>
                  </a:cubicBezTo>
                  <a:cubicBezTo>
                    <a:pt x="0" y="761728"/>
                    <a:pt x="426449" y="335279"/>
                    <a:pt x="952500" y="335279"/>
                  </a:cubicBezTo>
                  <a:close/>
                  <a:moveTo>
                    <a:pt x="952500" y="0"/>
                  </a:moveTo>
                  <a:lnTo>
                    <a:pt x="1113455" y="277509"/>
                  </a:lnTo>
                  <a:lnTo>
                    <a:pt x="1049888" y="267808"/>
                  </a:lnTo>
                  <a:cubicBezTo>
                    <a:pt x="1017868" y="264556"/>
                    <a:pt x="985378" y="262890"/>
                    <a:pt x="952500" y="262890"/>
                  </a:cubicBezTo>
                  <a:cubicBezTo>
                    <a:pt x="919622" y="262890"/>
                    <a:pt x="887133" y="264556"/>
                    <a:pt x="855113" y="267808"/>
                  </a:cubicBezTo>
                  <a:lnTo>
                    <a:pt x="791545" y="277509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76E601D-D3A7-4184-1810-FA0BBD447D20}"/>
                </a:ext>
              </a:extLst>
            </p:cNvPr>
            <p:cNvSpPr/>
            <p:nvPr/>
          </p:nvSpPr>
          <p:spPr>
            <a:xfrm>
              <a:off x="5974080" y="1879600"/>
              <a:ext cx="1691640" cy="169164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图标">
              <a:extLst>
                <a:ext uri="{FF2B5EF4-FFF2-40B4-BE49-F238E27FC236}">
                  <a16:creationId xmlns:a16="http://schemas.microsoft.com/office/drawing/2014/main" id="{3207B217-CC90-D895-99C6-532E018D7EF9}"/>
                </a:ext>
              </a:extLst>
            </p:cNvPr>
            <p:cNvSpPr/>
            <p:nvPr/>
          </p:nvSpPr>
          <p:spPr>
            <a:xfrm rot="2700000">
              <a:off x="6400586" y="2286000"/>
              <a:ext cx="838627" cy="878840"/>
            </a:xfrm>
            <a:custGeom>
              <a:avLst/>
              <a:gdLst>
                <a:gd name="connsiteX0" fmla="*/ 185922 w 371924"/>
                <a:gd name="connsiteY0" fmla="*/ 129542 h 389758"/>
                <a:gd name="connsiteX1" fmla="*/ 120627 w 371924"/>
                <a:gd name="connsiteY1" fmla="*/ 194877 h 389758"/>
                <a:gd name="connsiteX2" fmla="*/ 185922 w 371924"/>
                <a:gd name="connsiteY2" fmla="*/ 260165 h 389758"/>
                <a:gd name="connsiteX3" fmla="*/ 251217 w 371924"/>
                <a:gd name="connsiteY3" fmla="*/ 194877 h 389758"/>
                <a:gd name="connsiteX4" fmla="*/ 185922 w 371924"/>
                <a:gd name="connsiteY4" fmla="*/ 129542 h 389758"/>
                <a:gd name="connsiteX5" fmla="*/ 185922 w 371924"/>
                <a:gd name="connsiteY5" fmla="*/ 107780 h 389758"/>
                <a:gd name="connsiteX6" fmla="*/ 273029 w 371924"/>
                <a:gd name="connsiteY6" fmla="*/ 194877 h 389758"/>
                <a:gd name="connsiteX7" fmla="*/ 185922 w 371924"/>
                <a:gd name="connsiteY7" fmla="*/ 281927 h 389758"/>
                <a:gd name="connsiteX8" fmla="*/ 98815 w 371924"/>
                <a:gd name="connsiteY8" fmla="*/ 194877 h 389758"/>
                <a:gd name="connsiteX9" fmla="*/ 185922 w 371924"/>
                <a:gd name="connsiteY9" fmla="*/ 107780 h 389758"/>
                <a:gd name="connsiteX10" fmla="*/ 298033 w 371924"/>
                <a:gd name="connsiteY10" fmla="*/ 63159 h 389758"/>
                <a:gd name="connsiteX11" fmla="*/ 313273 w 371924"/>
                <a:gd name="connsiteY11" fmla="*/ 63159 h 389758"/>
                <a:gd name="connsiteX12" fmla="*/ 316559 w 371924"/>
                <a:gd name="connsiteY12" fmla="*/ 70779 h 389758"/>
                <a:gd name="connsiteX13" fmla="*/ 313273 w 371924"/>
                <a:gd name="connsiteY13" fmla="*/ 78398 h 389758"/>
                <a:gd name="connsiteX14" fmla="*/ 305653 w 371924"/>
                <a:gd name="connsiteY14" fmla="*/ 81684 h 389758"/>
                <a:gd name="connsiteX15" fmla="*/ 298033 w 371924"/>
                <a:gd name="connsiteY15" fmla="*/ 78398 h 389758"/>
                <a:gd name="connsiteX16" fmla="*/ 294794 w 371924"/>
                <a:gd name="connsiteY16" fmla="*/ 70779 h 389758"/>
                <a:gd name="connsiteX17" fmla="*/ 298033 w 371924"/>
                <a:gd name="connsiteY17" fmla="*/ 63159 h 389758"/>
                <a:gd name="connsiteX18" fmla="*/ 160909 w 371924"/>
                <a:gd name="connsiteY18" fmla="*/ 0 h 389758"/>
                <a:gd name="connsiteX19" fmla="*/ 211015 w 371924"/>
                <a:gd name="connsiteY19" fmla="*/ 0 h 389758"/>
                <a:gd name="connsiteX20" fmla="*/ 243640 w 371924"/>
                <a:gd name="connsiteY20" fmla="*/ 32674 h 389758"/>
                <a:gd name="connsiteX21" fmla="*/ 243640 w 371924"/>
                <a:gd name="connsiteY21" fmla="*/ 71874 h 389758"/>
                <a:gd name="connsiteX22" fmla="*/ 263263 w 371924"/>
                <a:gd name="connsiteY22" fmla="*/ 82734 h 389758"/>
                <a:gd name="connsiteX23" fmla="*/ 269788 w 371924"/>
                <a:gd name="connsiteY23" fmla="*/ 78399 h 389758"/>
                <a:gd name="connsiteX24" fmla="*/ 285029 w 371924"/>
                <a:gd name="connsiteY24" fmla="*/ 82734 h 389758"/>
                <a:gd name="connsiteX25" fmla="*/ 280695 w 371924"/>
                <a:gd name="connsiteY25" fmla="*/ 97975 h 389758"/>
                <a:gd name="connsiteX26" fmla="*/ 261072 w 371924"/>
                <a:gd name="connsiteY26" fmla="*/ 108883 h 389758"/>
                <a:gd name="connsiteX27" fmla="*/ 255643 w 371924"/>
                <a:gd name="connsiteY27" fmla="*/ 104548 h 389758"/>
                <a:gd name="connsiteX28" fmla="*/ 228399 w 371924"/>
                <a:gd name="connsiteY28" fmla="*/ 89307 h 389758"/>
                <a:gd name="connsiteX29" fmla="*/ 221874 w 371924"/>
                <a:gd name="connsiteY29" fmla="*/ 86020 h 389758"/>
                <a:gd name="connsiteX30" fmla="*/ 221874 w 371924"/>
                <a:gd name="connsiteY30" fmla="*/ 31579 h 389758"/>
                <a:gd name="connsiteX31" fmla="*/ 211015 w 371924"/>
                <a:gd name="connsiteY31" fmla="*/ 20719 h 389758"/>
                <a:gd name="connsiteX32" fmla="*/ 160909 w 371924"/>
                <a:gd name="connsiteY32" fmla="*/ 20719 h 389758"/>
                <a:gd name="connsiteX33" fmla="*/ 150050 w 371924"/>
                <a:gd name="connsiteY33" fmla="*/ 31579 h 389758"/>
                <a:gd name="connsiteX34" fmla="*/ 150050 w 371924"/>
                <a:gd name="connsiteY34" fmla="*/ 86020 h 389758"/>
                <a:gd name="connsiteX35" fmla="*/ 143525 w 371924"/>
                <a:gd name="connsiteY35" fmla="*/ 89307 h 389758"/>
                <a:gd name="connsiteX36" fmla="*/ 116282 w 371924"/>
                <a:gd name="connsiteY36" fmla="*/ 104548 h 389758"/>
                <a:gd name="connsiteX37" fmla="*/ 110852 w 371924"/>
                <a:gd name="connsiteY37" fmla="*/ 108883 h 389758"/>
                <a:gd name="connsiteX38" fmla="*/ 64033 w 371924"/>
                <a:gd name="connsiteY38" fmla="*/ 81686 h 389758"/>
                <a:gd name="connsiteX39" fmla="*/ 55317 w 371924"/>
                <a:gd name="connsiteY39" fmla="*/ 80590 h 389758"/>
                <a:gd name="connsiteX40" fmla="*/ 48792 w 371924"/>
                <a:gd name="connsiteY40" fmla="*/ 86020 h 389758"/>
                <a:gd name="connsiteX41" fmla="*/ 23739 w 371924"/>
                <a:gd name="connsiteY41" fmla="*/ 129554 h 389758"/>
                <a:gd name="connsiteX42" fmla="*/ 28121 w 371924"/>
                <a:gd name="connsiteY42" fmla="*/ 144796 h 389758"/>
                <a:gd name="connsiteX43" fmla="*/ 74940 w 371924"/>
                <a:gd name="connsiteY43" fmla="*/ 172040 h 389758"/>
                <a:gd name="connsiteX44" fmla="*/ 73845 w 371924"/>
                <a:gd name="connsiteY44" fmla="*/ 179661 h 389758"/>
                <a:gd name="connsiteX45" fmla="*/ 72749 w 371924"/>
                <a:gd name="connsiteY45" fmla="*/ 194903 h 389758"/>
                <a:gd name="connsiteX46" fmla="*/ 73845 w 371924"/>
                <a:gd name="connsiteY46" fmla="*/ 210144 h 389758"/>
                <a:gd name="connsiteX47" fmla="*/ 73845 w 371924"/>
                <a:gd name="connsiteY47" fmla="*/ 216670 h 389758"/>
                <a:gd name="connsiteX48" fmla="*/ 27026 w 371924"/>
                <a:gd name="connsiteY48" fmla="*/ 243867 h 389758"/>
                <a:gd name="connsiteX49" fmla="*/ 22644 w 371924"/>
                <a:gd name="connsiteY49" fmla="*/ 259108 h 389758"/>
                <a:gd name="connsiteX50" fmla="*/ 47696 w 371924"/>
                <a:gd name="connsiteY50" fmla="*/ 302690 h 389758"/>
                <a:gd name="connsiteX51" fmla="*/ 54222 w 371924"/>
                <a:gd name="connsiteY51" fmla="*/ 308120 h 389758"/>
                <a:gd name="connsiteX52" fmla="*/ 62938 w 371924"/>
                <a:gd name="connsiteY52" fmla="*/ 307024 h 389758"/>
                <a:gd name="connsiteX53" fmla="*/ 110852 w 371924"/>
                <a:gd name="connsiteY53" fmla="*/ 283066 h 389758"/>
                <a:gd name="connsiteX54" fmla="*/ 116282 w 371924"/>
                <a:gd name="connsiteY54" fmla="*/ 287448 h 389758"/>
                <a:gd name="connsiteX55" fmla="*/ 143525 w 371924"/>
                <a:gd name="connsiteY55" fmla="*/ 302690 h 389758"/>
                <a:gd name="connsiteX56" fmla="*/ 150050 w 371924"/>
                <a:gd name="connsiteY56" fmla="*/ 305929 h 389758"/>
                <a:gd name="connsiteX57" fmla="*/ 150050 w 371924"/>
                <a:gd name="connsiteY57" fmla="*/ 360370 h 389758"/>
                <a:gd name="connsiteX58" fmla="*/ 160909 w 371924"/>
                <a:gd name="connsiteY58" fmla="*/ 371277 h 389758"/>
                <a:gd name="connsiteX59" fmla="*/ 211015 w 371924"/>
                <a:gd name="connsiteY59" fmla="*/ 371277 h 389758"/>
                <a:gd name="connsiteX60" fmla="*/ 221874 w 371924"/>
                <a:gd name="connsiteY60" fmla="*/ 360370 h 389758"/>
                <a:gd name="connsiteX61" fmla="*/ 221874 w 371924"/>
                <a:gd name="connsiteY61" fmla="*/ 305929 h 389758"/>
                <a:gd name="connsiteX62" fmla="*/ 228399 w 371924"/>
                <a:gd name="connsiteY62" fmla="*/ 302690 h 389758"/>
                <a:gd name="connsiteX63" fmla="*/ 255643 w 371924"/>
                <a:gd name="connsiteY63" fmla="*/ 287448 h 389758"/>
                <a:gd name="connsiteX64" fmla="*/ 261072 w 371924"/>
                <a:gd name="connsiteY64" fmla="*/ 283066 h 389758"/>
                <a:gd name="connsiteX65" fmla="*/ 307891 w 371924"/>
                <a:gd name="connsiteY65" fmla="*/ 310311 h 389758"/>
                <a:gd name="connsiteX66" fmla="*/ 323132 w 371924"/>
                <a:gd name="connsiteY66" fmla="*/ 305929 h 389758"/>
                <a:gd name="connsiteX67" fmla="*/ 348185 w 371924"/>
                <a:gd name="connsiteY67" fmla="*/ 262395 h 389758"/>
                <a:gd name="connsiteX68" fmla="*/ 343803 w 371924"/>
                <a:gd name="connsiteY68" fmla="*/ 247153 h 389758"/>
                <a:gd name="connsiteX69" fmla="*/ 296984 w 371924"/>
                <a:gd name="connsiteY69" fmla="*/ 219909 h 389758"/>
                <a:gd name="connsiteX70" fmla="*/ 298079 w 371924"/>
                <a:gd name="connsiteY70" fmla="*/ 212288 h 389758"/>
                <a:gd name="connsiteX71" fmla="*/ 299175 w 371924"/>
                <a:gd name="connsiteY71" fmla="*/ 197046 h 389758"/>
                <a:gd name="connsiteX72" fmla="*/ 298079 w 371924"/>
                <a:gd name="connsiteY72" fmla="*/ 181804 h 389758"/>
                <a:gd name="connsiteX73" fmla="*/ 296984 w 371924"/>
                <a:gd name="connsiteY73" fmla="*/ 174184 h 389758"/>
                <a:gd name="connsiteX74" fmla="*/ 343803 w 371924"/>
                <a:gd name="connsiteY74" fmla="*/ 146987 h 389758"/>
                <a:gd name="connsiteX75" fmla="*/ 348185 w 371924"/>
                <a:gd name="connsiteY75" fmla="*/ 131745 h 389758"/>
                <a:gd name="connsiteX76" fmla="*/ 334039 w 371924"/>
                <a:gd name="connsiteY76" fmla="*/ 106692 h 389758"/>
                <a:gd name="connsiteX77" fmla="*/ 338373 w 371924"/>
                <a:gd name="connsiteY77" fmla="*/ 91450 h 389758"/>
                <a:gd name="connsiteX78" fmla="*/ 353614 w 371924"/>
                <a:gd name="connsiteY78" fmla="*/ 95832 h 389758"/>
                <a:gd name="connsiteX79" fmla="*/ 367760 w 371924"/>
                <a:gd name="connsiteY79" fmla="*/ 120838 h 389758"/>
                <a:gd name="connsiteX80" fmla="*/ 355805 w 371924"/>
                <a:gd name="connsiteY80" fmla="*/ 165515 h 389758"/>
                <a:gd name="connsiteX81" fmla="*/ 320941 w 371924"/>
                <a:gd name="connsiteY81" fmla="*/ 185091 h 389758"/>
                <a:gd name="connsiteX82" fmla="*/ 322037 w 371924"/>
                <a:gd name="connsiteY82" fmla="*/ 195998 h 389758"/>
                <a:gd name="connsiteX83" fmla="*/ 320941 w 371924"/>
                <a:gd name="connsiteY83" fmla="*/ 206858 h 389758"/>
                <a:gd name="connsiteX84" fmla="*/ 355805 w 371924"/>
                <a:gd name="connsiteY84" fmla="*/ 226482 h 389758"/>
                <a:gd name="connsiteX85" fmla="*/ 367760 w 371924"/>
                <a:gd name="connsiteY85" fmla="*/ 270016 h 389758"/>
                <a:gd name="connsiteX86" fmla="*/ 342707 w 371924"/>
                <a:gd name="connsiteY86" fmla="*/ 313550 h 389758"/>
                <a:gd name="connsiteX87" fmla="*/ 298079 w 371924"/>
                <a:gd name="connsiteY87" fmla="*/ 325552 h 389758"/>
                <a:gd name="connsiteX88" fmla="*/ 263263 w 371924"/>
                <a:gd name="connsiteY88" fmla="*/ 305929 h 389758"/>
                <a:gd name="connsiteX89" fmla="*/ 243640 w 371924"/>
                <a:gd name="connsiteY89" fmla="*/ 316836 h 389758"/>
                <a:gd name="connsiteX90" fmla="*/ 243640 w 371924"/>
                <a:gd name="connsiteY90" fmla="*/ 357084 h 389758"/>
                <a:gd name="connsiteX91" fmla="*/ 211015 w 371924"/>
                <a:gd name="connsiteY91" fmla="*/ 389758 h 389758"/>
                <a:gd name="connsiteX92" fmla="*/ 160909 w 371924"/>
                <a:gd name="connsiteY92" fmla="*/ 389758 h 389758"/>
                <a:gd name="connsiteX93" fmla="*/ 128284 w 371924"/>
                <a:gd name="connsiteY93" fmla="*/ 357084 h 389758"/>
                <a:gd name="connsiteX94" fmla="*/ 128284 w 371924"/>
                <a:gd name="connsiteY94" fmla="*/ 316836 h 389758"/>
                <a:gd name="connsiteX95" fmla="*/ 108661 w 371924"/>
                <a:gd name="connsiteY95" fmla="*/ 305929 h 389758"/>
                <a:gd name="connsiteX96" fmla="*/ 73845 w 371924"/>
                <a:gd name="connsiteY96" fmla="*/ 325552 h 389758"/>
                <a:gd name="connsiteX97" fmla="*/ 48792 w 371924"/>
                <a:gd name="connsiteY97" fmla="*/ 328791 h 389758"/>
                <a:gd name="connsiteX98" fmla="*/ 29217 w 371924"/>
                <a:gd name="connsiteY98" fmla="*/ 313550 h 389758"/>
                <a:gd name="connsiteX99" fmla="*/ 4164 w 371924"/>
                <a:gd name="connsiteY99" fmla="*/ 270016 h 389758"/>
                <a:gd name="connsiteX100" fmla="*/ 16119 w 371924"/>
                <a:gd name="connsiteY100" fmla="*/ 225386 h 389758"/>
                <a:gd name="connsiteX101" fmla="*/ 50983 w 371924"/>
                <a:gd name="connsiteY101" fmla="*/ 205762 h 389758"/>
                <a:gd name="connsiteX102" fmla="*/ 49887 w 371924"/>
                <a:gd name="connsiteY102" fmla="*/ 194903 h 389758"/>
                <a:gd name="connsiteX103" fmla="*/ 50983 w 371924"/>
                <a:gd name="connsiteY103" fmla="*/ 183996 h 389758"/>
                <a:gd name="connsiteX104" fmla="*/ 16119 w 371924"/>
                <a:gd name="connsiteY104" fmla="*/ 164419 h 389758"/>
                <a:gd name="connsiteX105" fmla="*/ 4164 w 371924"/>
                <a:gd name="connsiteY105" fmla="*/ 119790 h 389758"/>
                <a:gd name="connsiteX106" fmla="*/ 29217 w 371924"/>
                <a:gd name="connsiteY106" fmla="*/ 76208 h 389758"/>
                <a:gd name="connsiteX107" fmla="*/ 48792 w 371924"/>
                <a:gd name="connsiteY107" fmla="*/ 60967 h 389758"/>
                <a:gd name="connsiteX108" fmla="*/ 73845 w 371924"/>
                <a:gd name="connsiteY108" fmla="*/ 64253 h 389758"/>
                <a:gd name="connsiteX109" fmla="*/ 108661 w 371924"/>
                <a:gd name="connsiteY109" fmla="*/ 83829 h 389758"/>
                <a:gd name="connsiteX110" fmla="*/ 128284 w 371924"/>
                <a:gd name="connsiteY110" fmla="*/ 72969 h 389758"/>
                <a:gd name="connsiteX111" fmla="*/ 128284 w 371924"/>
                <a:gd name="connsiteY111" fmla="*/ 32674 h 389758"/>
                <a:gd name="connsiteX112" fmla="*/ 160909 w 371924"/>
                <a:gd name="connsiteY112" fmla="*/ 0 h 38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71924" h="389758">
                  <a:moveTo>
                    <a:pt x="185922" y="129542"/>
                  </a:moveTo>
                  <a:cubicBezTo>
                    <a:pt x="150012" y="129542"/>
                    <a:pt x="120627" y="158924"/>
                    <a:pt x="120627" y="194877"/>
                  </a:cubicBezTo>
                  <a:cubicBezTo>
                    <a:pt x="120627" y="230783"/>
                    <a:pt x="150012" y="260165"/>
                    <a:pt x="185922" y="260165"/>
                  </a:cubicBezTo>
                  <a:cubicBezTo>
                    <a:pt x="221832" y="260165"/>
                    <a:pt x="251217" y="230783"/>
                    <a:pt x="251217" y="194877"/>
                  </a:cubicBezTo>
                  <a:cubicBezTo>
                    <a:pt x="251217" y="158924"/>
                    <a:pt x="221832" y="129542"/>
                    <a:pt x="185922" y="129542"/>
                  </a:cubicBezTo>
                  <a:close/>
                  <a:moveTo>
                    <a:pt x="185922" y="107780"/>
                  </a:moveTo>
                  <a:cubicBezTo>
                    <a:pt x="233833" y="107780"/>
                    <a:pt x="273029" y="146971"/>
                    <a:pt x="273029" y="194877"/>
                  </a:cubicBezTo>
                  <a:cubicBezTo>
                    <a:pt x="273029" y="242736"/>
                    <a:pt x="233833" y="281927"/>
                    <a:pt x="185922" y="281927"/>
                  </a:cubicBezTo>
                  <a:cubicBezTo>
                    <a:pt x="138011" y="281927"/>
                    <a:pt x="98815" y="242736"/>
                    <a:pt x="98815" y="194877"/>
                  </a:cubicBezTo>
                  <a:cubicBezTo>
                    <a:pt x="98815" y="146971"/>
                    <a:pt x="138011" y="107780"/>
                    <a:pt x="185922" y="107780"/>
                  </a:cubicBezTo>
                  <a:close/>
                  <a:moveTo>
                    <a:pt x="298033" y="63159"/>
                  </a:moveTo>
                  <a:cubicBezTo>
                    <a:pt x="302414" y="58826"/>
                    <a:pt x="308939" y="58826"/>
                    <a:pt x="313273" y="63159"/>
                  </a:cubicBezTo>
                  <a:cubicBezTo>
                    <a:pt x="315464" y="65350"/>
                    <a:pt x="316559" y="67493"/>
                    <a:pt x="316559" y="70779"/>
                  </a:cubicBezTo>
                  <a:cubicBezTo>
                    <a:pt x="316559" y="72969"/>
                    <a:pt x="315464" y="76207"/>
                    <a:pt x="313273" y="78398"/>
                  </a:cubicBezTo>
                  <a:cubicBezTo>
                    <a:pt x="311130" y="80588"/>
                    <a:pt x="308939" y="81684"/>
                    <a:pt x="305653" y="81684"/>
                  </a:cubicBezTo>
                  <a:cubicBezTo>
                    <a:pt x="302414" y="81684"/>
                    <a:pt x="299128" y="80588"/>
                    <a:pt x="298033" y="78398"/>
                  </a:cubicBezTo>
                  <a:cubicBezTo>
                    <a:pt x="295890" y="76207"/>
                    <a:pt x="294794" y="72969"/>
                    <a:pt x="294794" y="70779"/>
                  </a:cubicBezTo>
                  <a:cubicBezTo>
                    <a:pt x="294794" y="68588"/>
                    <a:pt x="295890" y="65350"/>
                    <a:pt x="298033" y="63159"/>
                  </a:cubicBezTo>
                  <a:close/>
                  <a:moveTo>
                    <a:pt x="160909" y="0"/>
                  </a:moveTo>
                  <a:lnTo>
                    <a:pt x="211015" y="0"/>
                  </a:lnTo>
                  <a:cubicBezTo>
                    <a:pt x="229494" y="0"/>
                    <a:pt x="243640" y="14146"/>
                    <a:pt x="243640" y="32674"/>
                  </a:cubicBezTo>
                  <a:lnTo>
                    <a:pt x="243640" y="71874"/>
                  </a:lnTo>
                  <a:cubicBezTo>
                    <a:pt x="250213" y="75113"/>
                    <a:pt x="256738" y="78399"/>
                    <a:pt x="263263" y="82734"/>
                  </a:cubicBezTo>
                  <a:lnTo>
                    <a:pt x="269788" y="78399"/>
                  </a:lnTo>
                  <a:cubicBezTo>
                    <a:pt x="275218" y="76208"/>
                    <a:pt x="281743" y="77304"/>
                    <a:pt x="285029" y="82734"/>
                  </a:cubicBezTo>
                  <a:cubicBezTo>
                    <a:pt x="287220" y="88211"/>
                    <a:pt x="286125" y="94736"/>
                    <a:pt x="280695" y="97975"/>
                  </a:cubicBezTo>
                  <a:lnTo>
                    <a:pt x="261072" y="108883"/>
                  </a:lnTo>
                  <a:lnTo>
                    <a:pt x="255643" y="104548"/>
                  </a:lnTo>
                  <a:cubicBezTo>
                    <a:pt x="246926" y="97975"/>
                    <a:pt x="238210" y="93641"/>
                    <a:pt x="228399" y="89307"/>
                  </a:cubicBezTo>
                  <a:lnTo>
                    <a:pt x="221874" y="86020"/>
                  </a:lnTo>
                  <a:lnTo>
                    <a:pt x="221874" y="31579"/>
                  </a:lnTo>
                  <a:cubicBezTo>
                    <a:pt x="221874" y="25053"/>
                    <a:pt x="217540" y="20719"/>
                    <a:pt x="211015" y="20719"/>
                  </a:cubicBezTo>
                  <a:lnTo>
                    <a:pt x="160909" y="20719"/>
                  </a:lnTo>
                  <a:cubicBezTo>
                    <a:pt x="154384" y="20719"/>
                    <a:pt x="150050" y="25053"/>
                    <a:pt x="150050" y="31579"/>
                  </a:cubicBezTo>
                  <a:lnTo>
                    <a:pt x="150050" y="86020"/>
                  </a:lnTo>
                  <a:lnTo>
                    <a:pt x="143525" y="89307"/>
                  </a:lnTo>
                  <a:cubicBezTo>
                    <a:pt x="133714" y="92545"/>
                    <a:pt x="124998" y="97975"/>
                    <a:pt x="116282" y="104548"/>
                  </a:cubicBezTo>
                  <a:lnTo>
                    <a:pt x="110852" y="108883"/>
                  </a:lnTo>
                  <a:lnTo>
                    <a:pt x="64033" y="81686"/>
                  </a:lnTo>
                  <a:cubicBezTo>
                    <a:pt x="60747" y="80590"/>
                    <a:pt x="58603" y="79495"/>
                    <a:pt x="55317" y="80590"/>
                  </a:cubicBezTo>
                  <a:cubicBezTo>
                    <a:pt x="52078" y="81686"/>
                    <a:pt x="49887" y="83829"/>
                    <a:pt x="48792" y="86020"/>
                  </a:cubicBezTo>
                  <a:lnTo>
                    <a:pt x="23739" y="129554"/>
                  </a:lnTo>
                  <a:cubicBezTo>
                    <a:pt x="21596" y="135032"/>
                    <a:pt x="22644" y="141557"/>
                    <a:pt x="28121" y="144796"/>
                  </a:cubicBezTo>
                  <a:lnTo>
                    <a:pt x="74940" y="172040"/>
                  </a:lnTo>
                  <a:lnTo>
                    <a:pt x="73845" y="179661"/>
                  </a:lnTo>
                  <a:cubicBezTo>
                    <a:pt x="72749" y="185091"/>
                    <a:pt x="72749" y="190521"/>
                    <a:pt x="72749" y="194903"/>
                  </a:cubicBezTo>
                  <a:cubicBezTo>
                    <a:pt x="72749" y="199237"/>
                    <a:pt x="72749" y="203619"/>
                    <a:pt x="73845" y="210144"/>
                  </a:cubicBezTo>
                  <a:lnTo>
                    <a:pt x="73845" y="216670"/>
                  </a:lnTo>
                  <a:lnTo>
                    <a:pt x="27026" y="243867"/>
                  </a:lnTo>
                  <a:cubicBezTo>
                    <a:pt x="21596" y="247153"/>
                    <a:pt x="19405" y="253678"/>
                    <a:pt x="22644" y="259108"/>
                  </a:cubicBezTo>
                  <a:lnTo>
                    <a:pt x="47696" y="302690"/>
                  </a:lnTo>
                  <a:cubicBezTo>
                    <a:pt x="48792" y="305929"/>
                    <a:pt x="50983" y="307024"/>
                    <a:pt x="54222" y="308120"/>
                  </a:cubicBezTo>
                  <a:cubicBezTo>
                    <a:pt x="57508" y="309215"/>
                    <a:pt x="60747" y="308120"/>
                    <a:pt x="62938" y="307024"/>
                  </a:cubicBezTo>
                  <a:lnTo>
                    <a:pt x="110852" y="283066"/>
                  </a:lnTo>
                  <a:lnTo>
                    <a:pt x="116282" y="287448"/>
                  </a:lnTo>
                  <a:cubicBezTo>
                    <a:pt x="124998" y="293974"/>
                    <a:pt x="133714" y="298308"/>
                    <a:pt x="143525" y="302690"/>
                  </a:cubicBezTo>
                  <a:lnTo>
                    <a:pt x="150050" y="305929"/>
                  </a:lnTo>
                  <a:lnTo>
                    <a:pt x="150050" y="360370"/>
                  </a:lnTo>
                  <a:cubicBezTo>
                    <a:pt x="150050" y="366896"/>
                    <a:pt x="154384" y="371277"/>
                    <a:pt x="160909" y="371277"/>
                  </a:cubicBezTo>
                  <a:lnTo>
                    <a:pt x="211015" y="371277"/>
                  </a:lnTo>
                  <a:cubicBezTo>
                    <a:pt x="217540" y="371277"/>
                    <a:pt x="221874" y="366896"/>
                    <a:pt x="221874" y="360370"/>
                  </a:cubicBezTo>
                  <a:lnTo>
                    <a:pt x="221874" y="305929"/>
                  </a:lnTo>
                  <a:lnTo>
                    <a:pt x="228399" y="302690"/>
                  </a:lnTo>
                  <a:cubicBezTo>
                    <a:pt x="238210" y="299404"/>
                    <a:pt x="246926" y="293974"/>
                    <a:pt x="255643" y="287448"/>
                  </a:cubicBezTo>
                  <a:lnTo>
                    <a:pt x="261072" y="283066"/>
                  </a:lnTo>
                  <a:lnTo>
                    <a:pt x="307891" y="310311"/>
                  </a:lnTo>
                  <a:cubicBezTo>
                    <a:pt x="313321" y="312454"/>
                    <a:pt x="319846" y="311359"/>
                    <a:pt x="323132" y="305929"/>
                  </a:cubicBezTo>
                  <a:lnTo>
                    <a:pt x="348185" y="262395"/>
                  </a:lnTo>
                  <a:cubicBezTo>
                    <a:pt x="350328" y="256965"/>
                    <a:pt x="349280" y="250392"/>
                    <a:pt x="343803" y="247153"/>
                  </a:cubicBezTo>
                  <a:lnTo>
                    <a:pt x="296984" y="219909"/>
                  </a:lnTo>
                  <a:lnTo>
                    <a:pt x="298079" y="212288"/>
                  </a:lnTo>
                  <a:cubicBezTo>
                    <a:pt x="299175" y="206858"/>
                    <a:pt x="299175" y="201428"/>
                    <a:pt x="299175" y="197046"/>
                  </a:cubicBezTo>
                  <a:cubicBezTo>
                    <a:pt x="299175" y="192712"/>
                    <a:pt x="299175" y="188377"/>
                    <a:pt x="298079" y="181804"/>
                  </a:cubicBezTo>
                  <a:lnTo>
                    <a:pt x="296984" y="174184"/>
                  </a:lnTo>
                  <a:lnTo>
                    <a:pt x="343803" y="146987"/>
                  </a:lnTo>
                  <a:cubicBezTo>
                    <a:pt x="349280" y="143700"/>
                    <a:pt x="351423" y="137175"/>
                    <a:pt x="348185" y="131745"/>
                  </a:cubicBezTo>
                  <a:lnTo>
                    <a:pt x="334039" y="106692"/>
                  </a:lnTo>
                  <a:cubicBezTo>
                    <a:pt x="331848" y="101262"/>
                    <a:pt x="332944" y="94736"/>
                    <a:pt x="338373" y="91450"/>
                  </a:cubicBezTo>
                  <a:cubicBezTo>
                    <a:pt x="343803" y="89307"/>
                    <a:pt x="350328" y="90355"/>
                    <a:pt x="353614" y="95832"/>
                  </a:cubicBezTo>
                  <a:lnTo>
                    <a:pt x="367760" y="120838"/>
                  </a:lnTo>
                  <a:cubicBezTo>
                    <a:pt x="376476" y="136080"/>
                    <a:pt x="371046" y="156799"/>
                    <a:pt x="355805" y="165515"/>
                  </a:cubicBezTo>
                  <a:lnTo>
                    <a:pt x="320941" y="185091"/>
                  </a:lnTo>
                  <a:cubicBezTo>
                    <a:pt x="322037" y="188377"/>
                    <a:pt x="322037" y="192712"/>
                    <a:pt x="322037" y="195998"/>
                  </a:cubicBezTo>
                  <a:cubicBezTo>
                    <a:pt x="322037" y="199237"/>
                    <a:pt x="320941" y="202524"/>
                    <a:pt x="320941" y="206858"/>
                  </a:cubicBezTo>
                  <a:lnTo>
                    <a:pt x="355805" y="226482"/>
                  </a:lnTo>
                  <a:cubicBezTo>
                    <a:pt x="371046" y="235150"/>
                    <a:pt x="376476" y="254774"/>
                    <a:pt x="367760" y="270016"/>
                  </a:cubicBezTo>
                  <a:lnTo>
                    <a:pt x="342707" y="313550"/>
                  </a:lnTo>
                  <a:cubicBezTo>
                    <a:pt x="334039" y="328791"/>
                    <a:pt x="313321" y="334221"/>
                    <a:pt x="298079" y="325552"/>
                  </a:cubicBezTo>
                  <a:lnTo>
                    <a:pt x="263263" y="305929"/>
                  </a:lnTo>
                  <a:cubicBezTo>
                    <a:pt x="256738" y="310311"/>
                    <a:pt x="250213" y="313550"/>
                    <a:pt x="243640" y="316836"/>
                  </a:cubicBezTo>
                  <a:lnTo>
                    <a:pt x="243640" y="357084"/>
                  </a:lnTo>
                  <a:cubicBezTo>
                    <a:pt x="243640" y="375612"/>
                    <a:pt x="229494" y="389758"/>
                    <a:pt x="211015" y="389758"/>
                  </a:cubicBezTo>
                  <a:lnTo>
                    <a:pt x="160909" y="389758"/>
                  </a:lnTo>
                  <a:cubicBezTo>
                    <a:pt x="142430" y="389758"/>
                    <a:pt x="128284" y="375612"/>
                    <a:pt x="128284" y="357084"/>
                  </a:cubicBezTo>
                  <a:lnTo>
                    <a:pt x="128284" y="316836"/>
                  </a:lnTo>
                  <a:cubicBezTo>
                    <a:pt x="121711" y="313550"/>
                    <a:pt x="115186" y="310311"/>
                    <a:pt x="108661" y="305929"/>
                  </a:cubicBezTo>
                  <a:lnTo>
                    <a:pt x="73845" y="325552"/>
                  </a:lnTo>
                  <a:cubicBezTo>
                    <a:pt x="66224" y="329887"/>
                    <a:pt x="57508" y="330982"/>
                    <a:pt x="48792" y="328791"/>
                  </a:cubicBezTo>
                  <a:cubicBezTo>
                    <a:pt x="40076" y="326600"/>
                    <a:pt x="33551" y="321170"/>
                    <a:pt x="29217" y="313550"/>
                  </a:cubicBezTo>
                  <a:lnTo>
                    <a:pt x="4164" y="270016"/>
                  </a:lnTo>
                  <a:cubicBezTo>
                    <a:pt x="-4552" y="254774"/>
                    <a:pt x="878" y="234102"/>
                    <a:pt x="16119" y="225386"/>
                  </a:cubicBezTo>
                  <a:lnTo>
                    <a:pt x="50983" y="205762"/>
                  </a:lnTo>
                  <a:cubicBezTo>
                    <a:pt x="49887" y="202524"/>
                    <a:pt x="49887" y="198142"/>
                    <a:pt x="49887" y="194903"/>
                  </a:cubicBezTo>
                  <a:cubicBezTo>
                    <a:pt x="49887" y="191616"/>
                    <a:pt x="50983" y="188377"/>
                    <a:pt x="50983" y="183996"/>
                  </a:cubicBezTo>
                  <a:lnTo>
                    <a:pt x="16119" y="164419"/>
                  </a:lnTo>
                  <a:cubicBezTo>
                    <a:pt x="878" y="155703"/>
                    <a:pt x="-4552" y="135032"/>
                    <a:pt x="4164" y="119790"/>
                  </a:cubicBezTo>
                  <a:lnTo>
                    <a:pt x="29217" y="76208"/>
                  </a:lnTo>
                  <a:cubicBezTo>
                    <a:pt x="33551" y="68588"/>
                    <a:pt x="40076" y="63158"/>
                    <a:pt x="48792" y="60967"/>
                  </a:cubicBezTo>
                  <a:cubicBezTo>
                    <a:pt x="57508" y="58823"/>
                    <a:pt x="66224" y="59871"/>
                    <a:pt x="73845" y="64253"/>
                  </a:cubicBezTo>
                  <a:lnTo>
                    <a:pt x="108661" y="83829"/>
                  </a:lnTo>
                  <a:cubicBezTo>
                    <a:pt x="115186" y="79495"/>
                    <a:pt x="121711" y="76208"/>
                    <a:pt x="128284" y="72969"/>
                  </a:cubicBezTo>
                  <a:lnTo>
                    <a:pt x="128284" y="32674"/>
                  </a:lnTo>
                  <a:cubicBezTo>
                    <a:pt x="128284" y="14146"/>
                    <a:pt x="142430" y="0"/>
                    <a:pt x="16090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5" name="文本框1">
            <a:extLst>
              <a:ext uri="{FF2B5EF4-FFF2-40B4-BE49-F238E27FC236}">
                <a16:creationId xmlns:a16="http://schemas.microsoft.com/office/drawing/2014/main" id="{950D1970-A009-F3EA-D6FC-698CD8768521}"/>
              </a:ext>
            </a:extLst>
          </p:cNvPr>
          <p:cNvSpPr/>
          <p:nvPr/>
        </p:nvSpPr>
        <p:spPr>
          <a:xfrm>
            <a:off x="9368172" y="8571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85800">
              <a:defRPr/>
            </a:pPr>
            <a:r>
              <a:rPr lang="zh-CN" altLang="en-US" sz="2000" b="1" kern="0" dirty="0">
                <a:solidFill>
                  <a:schemeClr val="accent2"/>
                </a:solidFill>
                <a:latin typeface="+mj-ea"/>
                <a:ea typeface="+mj-ea"/>
              </a:rPr>
              <a:t>预测模型</a:t>
            </a:r>
          </a:p>
        </p:txBody>
      </p:sp>
      <p:sp>
        <p:nvSpPr>
          <p:cNvPr id="63" name="文本框3">
            <a:extLst>
              <a:ext uri="{FF2B5EF4-FFF2-40B4-BE49-F238E27FC236}">
                <a16:creationId xmlns:a16="http://schemas.microsoft.com/office/drawing/2014/main" id="{57DBF8AD-1F17-8351-3145-EE7BD840A717}"/>
              </a:ext>
            </a:extLst>
          </p:cNvPr>
          <p:cNvSpPr/>
          <p:nvPr/>
        </p:nvSpPr>
        <p:spPr>
          <a:xfrm flipH="1">
            <a:off x="2869596" y="96459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 defTabSz="68580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+mj-ea"/>
                <a:ea typeface="+mj-ea"/>
              </a:rPr>
              <a:t>测试集指标构建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490660-283E-1427-DFFE-4695AFFAC4A9}"/>
              </a:ext>
            </a:extLst>
          </p:cNvPr>
          <p:cNvSpPr/>
          <p:nvPr/>
        </p:nvSpPr>
        <p:spPr>
          <a:xfrm>
            <a:off x="0" y="0"/>
            <a:ext cx="2152891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powerpoint template design by DAJU_PPT正版来源小红书大橘PPT微信DAJU_PPT请勿抄袭搬运！盗版必究！-1">
            <a:extLst>
              <a:ext uri="{FF2B5EF4-FFF2-40B4-BE49-F238E27FC236}">
                <a16:creationId xmlns:a16="http://schemas.microsoft.com/office/drawing/2014/main" id="{4CDB1037-2304-A4CB-7502-2D1A63D89CED}"/>
              </a:ext>
            </a:extLst>
          </p:cNvPr>
          <p:cNvSpPr txBox="1"/>
          <p:nvPr/>
        </p:nvSpPr>
        <p:spPr>
          <a:xfrm>
            <a:off x="0" y="392992"/>
            <a:ext cx="2152891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lvl="1">
              <a:defRPr sz="2400" b="1" kern="0"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/>
            <a:r>
              <a:rPr lang="zh-CN" altLang="en-US" sz="1600" b="0" dirty="0">
                <a:sym typeface="+mn-lt"/>
              </a:rPr>
              <a:t>数据分析</a:t>
            </a:r>
            <a:endParaRPr lang="en-US" altLang="zh-CN" sz="1600" b="0" dirty="0">
              <a:sym typeface="+mn-lt"/>
            </a:endParaRPr>
          </a:p>
        </p:txBody>
      </p:sp>
      <p:sp>
        <p:nvSpPr>
          <p:cNvPr id="41" name="powerpoint template design by DAJU_PPT正版来源小红书大橘PPT微信DAJU_PPT请勿抄袭搬运！盗版必究！-2">
            <a:extLst>
              <a:ext uri="{FF2B5EF4-FFF2-40B4-BE49-F238E27FC236}">
                <a16:creationId xmlns:a16="http://schemas.microsoft.com/office/drawing/2014/main" id="{3BB0599B-BC74-E759-F0AE-DE27DDAB5C83}"/>
              </a:ext>
            </a:extLst>
          </p:cNvPr>
          <p:cNvSpPr txBox="1"/>
          <p:nvPr/>
        </p:nvSpPr>
        <p:spPr>
          <a:xfrm>
            <a:off x="0" y="1084168"/>
            <a:ext cx="2152891" cy="5232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ctr">
              <a:defRPr/>
            </a:pPr>
            <a:r>
              <a:rPr lang="zh-CN" altLang="en-US" sz="1600" kern="0" dirty="0">
                <a:cs typeface="+mn-ea"/>
                <a:sym typeface="+mn-lt"/>
              </a:rPr>
              <a:t>模型建立</a:t>
            </a:r>
            <a:endParaRPr lang="en-US" altLang="zh-CN" sz="1600" kern="0" dirty="0">
              <a:cs typeface="+mn-ea"/>
              <a:sym typeface="+mn-lt"/>
            </a:endParaRPr>
          </a:p>
        </p:txBody>
      </p:sp>
      <p:sp>
        <p:nvSpPr>
          <p:cNvPr id="42" name="powerpoint template design by DAJU_PPT正版来源小红书大橘PPT微信DAJU_PPT请勿抄袭搬运！盗版必究！-3">
            <a:extLst>
              <a:ext uri="{FF2B5EF4-FFF2-40B4-BE49-F238E27FC236}">
                <a16:creationId xmlns:a16="http://schemas.microsoft.com/office/drawing/2014/main" id="{0B8D392D-BBDD-0B5F-26F7-5D8ACD3C2DEC}"/>
              </a:ext>
            </a:extLst>
          </p:cNvPr>
          <p:cNvSpPr txBox="1"/>
          <p:nvPr/>
        </p:nvSpPr>
        <p:spPr>
          <a:xfrm>
            <a:off x="0" y="1775344"/>
            <a:ext cx="2152891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lvl="1" algn="ctr">
              <a:defRPr b="1" kern="0">
                <a:solidFill>
                  <a:schemeClr val="bg1"/>
                </a:solidFill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2000" dirty="0">
                <a:sym typeface="+mn-lt"/>
              </a:rPr>
              <a:t>建模与预测</a:t>
            </a:r>
            <a:endParaRPr lang="en-US" altLang="zh-CN" sz="2000" dirty="0"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DD716A3-0F65-12A2-4FEA-8C1025D6917B}"/>
              </a:ext>
            </a:extLst>
          </p:cNvPr>
          <p:cNvGrpSpPr/>
          <p:nvPr/>
        </p:nvGrpSpPr>
        <p:grpSpPr>
          <a:xfrm>
            <a:off x="2152891" y="1775342"/>
            <a:ext cx="133109" cy="618563"/>
            <a:chOff x="2152891" y="392992"/>
            <a:chExt cx="133109" cy="618563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E690B4FC-3233-A513-004E-3028F4444846}"/>
                </a:ext>
              </a:extLst>
            </p:cNvPr>
            <p:cNvSpPr/>
            <p:nvPr/>
          </p:nvSpPr>
          <p:spPr>
            <a:xfrm flipH="1">
              <a:off x="2152891" y="392992"/>
              <a:ext cx="133109" cy="52322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F05CC4FD-3C67-734C-587B-035A5243AD02}"/>
                </a:ext>
              </a:extLst>
            </p:cNvPr>
            <p:cNvSpPr/>
            <p:nvPr/>
          </p:nvSpPr>
          <p:spPr>
            <a:xfrm flipV="1">
              <a:off x="2152891" y="916212"/>
              <a:ext cx="133109" cy="9534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0C1A8DE-757C-CFE9-B319-E502DE07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68" y="1414696"/>
            <a:ext cx="4114277" cy="4902957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F03292A-5705-B675-4A11-8B0E982B3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05544"/>
              </p:ext>
            </p:extLst>
          </p:nvPr>
        </p:nvGraphicFramePr>
        <p:xfrm>
          <a:off x="8571681" y="1321409"/>
          <a:ext cx="3296882" cy="3776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441">
                  <a:extLst>
                    <a:ext uri="{9D8B030D-6E8A-4147-A177-3AD203B41FA5}">
                      <a16:colId xmlns:a16="http://schemas.microsoft.com/office/drawing/2014/main" val="2776320403"/>
                    </a:ext>
                  </a:extLst>
                </a:gridCol>
                <a:gridCol w="1648441">
                  <a:extLst>
                    <a:ext uri="{9D8B030D-6E8A-4147-A177-3AD203B41FA5}">
                      <a16:colId xmlns:a16="http://schemas.microsoft.com/office/drawing/2014/main" val="575660166"/>
                    </a:ext>
                  </a:extLst>
                </a:gridCol>
              </a:tblGrid>
              <a:tr h="679549">
                <a:tc>
                  <a:txBody>
                    <a:bodyPr/>
                    <a:lstStyle/>
                    <a:p>
                      <a:r>
                        <a:rPr lang="zh-CN" altLang="en-US" dirty="0"/>
                        <a:t>预测目标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381"/>
                  </a:ext>
                </a:extLst>
              </a:tr>
              <a:tr h="679549">
                <a:tc>
                  <a:txBody>
                    <a:bodyPr/>
                    <a:lstStyle/>
                    <a:p>
                      <a:r>
                        <a:rPr lang="zh-CN" altLang="en-US" dirty="0"/>
                        <a:t>房屋面积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建筑面积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42743"/>
                  </a:ext>
                </a:extLst>
              </a:tr>
              <a:tr h="679549">
                <a:tc>
                  <a:txBody>
                    <a:bodyPr/>
                    <a:lstStyle/>
                    <a:p>
                      <a:r>
                        <a:rPr lang="zh-CN" altLang="en-US" dirty="0"/>
                        <a:t>房屋结构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层高、层型，建筑结构、装修情况、房屋用途、房屋年限、梯户比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2220"/>
                  </a:ext>
                </a:extLst>
              </a:tr>
              <a:tr h="679549">
                <a:tc>
                  <a:txBody>
                    <a:bodyPr/>
                    <a:lstStyle/>
                    <a:p>
                      <a:r>
                        <a:rPr lang="zh-CN" altLang="en-US" dirty="0"/>
                        <a:t>房屋地段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地理位置评分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8182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41AAFC-6569-2D82-7987-E1E2CB9C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12790"/>
              </p:ext>
            </p:extLst>
          </p:nvPr>
        </p:nvGraphicFramePr>
        <p:xfrm>
          <a:off x="7126622" y="5277351"/>
          <a:ext cx="4483100" cy="1203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6644099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54194767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39292494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76272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150359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In-Sample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Out-of-sample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Cross-validation MSE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28608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Ridge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578034.8138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582998.0466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716019.2134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60.822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28852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Lasso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578030.7019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582983.5198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716298.5087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60.819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822905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578031.2948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582982.7372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7.42896E+16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60.819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414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7867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owerpoint template design by DAJU_PPT正版来源小红书大橘PPT微信DAJU_PPT请勿抄袭搬运！盗版必究！"/>
          <p:cNvSpPr>
            <a:spLocks noGrp="1"/>
          </p:cNvSpPr>
          <p:nvPr>
            <p:ph type="body" sz="quarter" idx="12"/>
          </p:nvPr>
        </p:nvSpPr>
        <p:spPr>
          <a:xfrm>
            <a:off x="3522388" y="2750288"/>
            <a:ext cx="5147224" cy="830997"/>
          </a:xfrm>
        </p:spPr>
        <p:txBody>
          <a:bodyPr/>
          <a:lstStyle/>
          <a:p>
            <a:r>
              <a:rPr lang="zh-CN" altLang="en-US" dirty="0">
                <a:sym typeface="+mn-lt"/>
              </a:rPr>
              <a:t>谢谢</a:t>
            </a: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heme/theme1.xml><?xml version="1.0" encoding="utf-8"?>
<a:theme xmlns:a="http://schemas.openxmlformats.org/drawingml/2006/main" name="Office Theme">
  <a:themeElements>
    <a:clrScheme name="000-深蓝金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94761"/>
      </a:accent1>
      <a:accent2>
        <a:srgbClr val="D0B296"/>
      </a:accent2>
      <a:accent3>
        <a:srgbClr val="394761"/>
      </a:accent3>
      <a:accent4>
        <a:srgbClr val="D0B296"/>
      </a:accent4>
      <a:accent5>
        <a:srgbClr val="394761"/>
      </a:accent5>
      <a:accent6>
        <a:srgbClr val="D0B296"/>
      </a:accent6>
      <a:hlink>
        <a:srgbClr val="DF213B"/>
      </a:hlink>
      <a:folHlink>
        <a:srgbClr val="954F72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195</Words>
  <Application>Microsoft Office PowerPoint</Application>
  <PresentationFormat>宽屏</PresentationFormat>
  <Paragraphs>69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华文彩云</vt:lpstr>
      <vt:lpstr>微软雅黑</vt:lpstr>
      <vt:lpstr>Arial</vt:lpstr>
      <vt:lpstr>Calibri</vt:lpstr>
      <vt:lpstr>Office Theme</vt:lpstr>
      <vt:lpstr>PowerPoint 演示文稿</vt:lpstr>
      <vt:lpstr>数据处理</vt:lpstr>
      <vt:lpstr>指标分析</vt:lpstr>
      <vt:lpstr>建模与预测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子晗 晏</cp:lastModifiedBy>
  <cp:revision>67</cp:revision>
  <dcterms:created xsi:type="dcterms:W3CDTF">2019-11-26T03:41:00Z</dcterms:created>
  <dcterms:modified xsi:type="dcterms:W3CDTF">2025-04-05T09:30:56Z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2052-11.1.0.10700</vt:lpwstr>
  </property>
</Properties>
</file>