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59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4E8A6-4429-4452-BA47-C3917FBC233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04B48-BA2C-403A-AAA1-B1804D46C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54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68A0-86A1-AAE6-43F1-BEE6059A7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999CA2-1460-243D-1610-B04249D89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E8546-F3D5-D012-A11B-0A47A266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9F5BA0-ECF7-139E-6C14-5A2E430F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1BD0F-88E6-4195-40AD-44F20BE7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8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EFE74-0196-CABF-2A9E-8E804DCF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3639DD-857F-16CA-EA3E-9B6DFC327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69A730-B7F9-AFFD-489B-ECDD0E2F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F946E-C605-0EDC-9DF5-42A49771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3C8B2A-472B-20BD-1277-48EB009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8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7EF9F7-E236-F38E-74AE-F5C1CE2B2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2D3C34-F127-5F73-42DD-E59D16B99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30C70-E75F-FEC8-3899-201B8B18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B06D55-A36C-2FE7-3CA1-2C9C3223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A83D7-8EEF-930C-AF4E-ED52D19B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05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CoverBackgroundShape">
            <a:extLst>
              <a:ext uri="{FF2B5EF4-FFF2-40B4-BE49-F238E27FC236}">
                <a16:creationId xmlns:a16="http://schemas.microsoft.com/office/drawing/2014/main" id="{11B41153-10A7-DA0A-34A2-CA7F8D1AECCC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BD5FF6C-C1A7-4694-B411-7F2D35FA2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37F7F4-1FCE-41E3-AD73-422591351B8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99" y="5511167"/>
              <a:ext cx="7175501" cy="0"/>
            </a:xfrm>
            <a:prstGeom prst="line">
              <a:avLst/>
            </a:prstGeom>
            <a:ln>
              <a:solidFill>
                <a:srgbClr val="D1E1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5056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Subtitle 9800"/>
          <p:cNvSpPr>
            <a:spLocks noGrp="1"/>
          </p:cNvSpPr>
          <p:nvPr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Title 9801"/>
          <p:cNvSpPr>
            <a:spLocks noGrp="1"/>
          </p:cNvSpPr>
          <p:nvPr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7D6BB0D-1595-4A59-AECB-39EA90A029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/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405070-878E-49F8-BBAE-9582FC3F7F0C}"/>
              </a:ext>
            </a:extLst>
          </p:cNvPr>
          <p:cNvCxnSpPr>
            <a:cxnSpLocks/>
          </p:cNvCxnSpPr>
          <p:nvPr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41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60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6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800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DBEFD66-129D-4686-8E63-DBC5380EC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E2D5B4-CE35-4F64-ACE1-F6BA22748CB6}"/>
              </a:ext>
            </a:extLst>
          </p:cNvPr>
          <p:cNvCxnSpPr>
            <a:cxnSpLocks/>
          </p:cNvCxnSpPr>
          <p:nvPr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759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0608D-43CB-C9F2-533D-8ACE8E9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F919C-D2DB-4B3B-7935-545824AA0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88F28-8850-D0BE-FC9C-10882182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21197-D04C-9776-414C-432FFFA3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5D771-9531-C1B1-0BA7-1F87E640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6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7CAE4-8A13-D198-9F36-9E300674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BE77F-F42B-F4B7-8FCC-850CE3FC1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AC480-50C1-C888-4294-D8620CBF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50106-E11F-2BF2-A5CE-295FCDF2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C01F1-DA38-245F-BF09-C55AA1B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4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0385-6E00-D935-D081-D889C929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1C936-1ADF-783E-A308-E3BE06DBC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5F5D02-FAFF-7A6F-B356-C402D6430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AA7E61-4DCD-3E1E-3076-EE48060C0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88FD0-3E0A-0373-62BB-56099D7B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B83C8-9BAE-B5CB-F840-B5567794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83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096A6-B099-710C-6FAD-9D363832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D24063-52D4-0E9C-9A48-9D4E2A6C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C01E4A-D2B1-3589-B2DA-5F98DA79F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BEA9B3-5316-0752-2724-49D5C8A1A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31E66E-BEBC-7C6D-434B-7E73A962E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EBFDD5-D45D-E618-580E-742B9089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3748BA-A338-2642-DDA4-EB73E411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53ED2F-68B0-8944-457D-0F70A662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1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95BA1-2C37-2460-3896-7394DB00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8779A-0472-C5BF-4CB4-5945DB77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F1D71C-692C-AFE3-6C85-29BC2D0D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D20CF0-7785-AA28-DB3C-3B9C0670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9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440FC5-CF71-9800-287F-79A8D4F3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9077E9-ED8A-A286-40B4-120606DD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CFECF-CA63-4A23-C2A6-DBE6A87B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09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61407-CDDD-52E4-2B3A-254E41FB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C33C7-28A0-122E-4B7C-6196C76ED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90073-2630-6A74-A09E-2A66CD1E0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D7E1D-1683-BD67-6A51-34FCB5130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CAAD27-6017-9093-9533-E29FB755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F1ACED-9617-42E3-8205-7E3EDDFB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70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2761A-22F7-F6CF-3800-E8E137D5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9B8A7D-487F-5CF6-ADC1-D2B5FFAB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A3606-25BC-637B-368F-604A8825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7F452-B2BA-ADB4-AE82-4704C7B8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E80D4-44C9-CB94-A6F6-BE480524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C91809-AAF7-0FBA-FC89-CB14A6A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2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FAC509-1CB4-6732-CC70-4410E405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D0E7D5-37AC-0599-7240-F6D72779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8C940-4ED2-BF88-9BD8-16AAE3E82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7675C-B721-171F-3702-7E290C54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B981D-537A-0CCB-FC2A-2B9E96B9B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6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F43E9F7-7425-4DDA-B2F3-13FC257D2D5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9AEE2D-45E6-4F17-BF06-15A4BAA335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6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EEC2B5C5-A490-111A-D207-ECD86373B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398" y="5767558"/>
            <a:ext cx="7175501" cy="558799"/>
          </a:xfrm>
        </p:spPr>
        <p:txBody>
          <a:bodyPr>
            <a:noAutofit/>
          </a:bodyPr>
          <a:lstStyle/>
          <a:p>
            <a:r>
              <a:rPr lang="en-US" altLang="zh-CN" dirty="0"/>
              <a:t>Part 1: </a:t>
            </a:r>
            <a:r>
              <a:rPr lang="zh-CN" altLang="en-US" dirty="0"/>
              <a:t>特征工程   </a:t>
            </a:r>
            <a:r>
              <a:rPr lang="en-US" altLang="zh-CN" dirty="0"/>
              <a:t>Part2</a:t>
            </a:r>
            <a:r>
              <a:rPr lang="zh-CN" altLang="en-US" dirty="0"/>
              <a:t>：模型训练   </a:t>
            </a:r>
            <a:r>
              <a:rPr lang="en-US" altLang="zh-CN" dirty="0"/>
              <a:t>Part3</a:t>
            </a:r>
            <a:r>
              <a:rPr lang="zh-CN" altLang="en-US" dirty="0"/>
              <a:t>：改进方向</a:t>
            </a:r>
          </a:p>
          <a:p>
            <a:r>
              <a:rPr lang="zh-CN" altLang="en-US" dirty="0"/>
              <a:t>钟梓洋 </a:t>
            </a:r>
            <a:r>
              <a:rPr lang="en-US" altLang="zh-CN" dirty="0"/>
              <a:t>2023200739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6C4709-19A4-221C-9AA5-AC6BEB5B7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1399" y="3208781"/>
            <a:ext cx="7175501" cy="2237785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房价预测模型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4CFAD-5D88-1D55-AF77-D862F468E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6B16F1-4252-0E12-B365-A034E152F2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5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4053-A48B-A9D8-7458-F8DA0C6B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10" y="-164293"/>
            <a:ext cx="10850563" cy="1028699"/>
          </a:xfrm>
        </p:spPr>
        <p:txBody>
          <a:bodyPr/>
          <a:lstStyle/>
          <a:p>
            <a:r>
              <a:rPr lang="zh-CN" altLang="en-US" dirty="0"/>
              <a:t>特征工程</a:t>
            </a:r>
          </a:p>
        </p:txBody>
      </p:sp>
      <p:sp>
        <p:nvSpPr>
          <p:cNvPr id="4" name="任意多边形: 形状 75">
            <a:extLst>
              <a:ext uri="{FF2B5EF4-FFF2-40B4-BE49-F238E27FC236}">
                <a16:creationId xmlns:a16="http://schemas.microsoft.com/office/drawing/2014/main" id="{A2EB2C4C-F8C4-2494-7FBE-CB19A4924942}"/>
              </a:ext>
            </a:extLst>
          </p:cNvPr>
          <p:cNvSpPr/>
          <p:nvPr/>
        </p:nvSpPr>
        <p:spPr>
          <a:xfrm>
            <a:off x="671578" y="1094859"/>
            <a:ext cx="3608835" cy="1997745"/>
          </a:xfrm>
          <a:prstGeom prst="foldedCorner">
            <a:avLst/>
          </a:prstGeom>
          <a:solidFill>
            <a:schemeClr val="bg1">
              <a:alpha val="30000"/>
            </a:schemeClr>
          </a:solidFill>
          <a:ln w="6055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0F1F5E-B21F-A069-871C-A7E5D13D85B2}"/>
              </a:ext>
            </a:extLst>
          </p:cNvPr>
          <p:cNvSpPr txBox="1"/>
          <p:nvPr/>
        </p:nvSpPr>
        <p:spPr>
          <a:xfrm>
            <a:off x="669923" y="1024203"/>
            <a:ext cx="3671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独热编码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变量类别少，无明显线性关系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房屋朝向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2.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别墅类型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交易权属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4.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产权所属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5.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核心卖点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6.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户型介绍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7.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周边配套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8.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交通出行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9.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配备电梯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87727B-7B96-8C85-DA20-465156712CDA}"/>
              </a:ext>
            </a:extLst>
          </p:cNvPr>
          <p:cNvSpPr txBox="1"/>
          <p:nvPr/>
        </p:nvSpPr>
        <p:spPr>
          <a:xfrm>
            <a:off x="669924" y="3139636"/>
            <a:ext cx="318179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频数编码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对稀有类别有一定鲁棒性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房屋用途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2.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建筑结构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7" name="任意多边形: 形状 75">
            <a:extLst>
              <a:ext uri="{FF2B5EF4-FFF2-40B4-BE49-F238E27FC236}">
                <a16:creationId xmlns:a16="http://schemas.microsoft.com/office/drawing/2014/main" id="{E0633A9E-F804-7EC1-9F84-96C505AA1B29}"/>
              </a:ext>
            </a:extLst>
          </p:cNvPr>
          <p:cNvSpPr/>
          <p:nvPr/>
        </p:nvSpPr>
        <p:spPr>
          <a:xfrm>
            <a:off x="669923" y="3206480"/>
            <a:ext cx="3610490" cy="1032624"/>
          </a:xfrm>
          <a:prstGeom prst="foldedCorner">
            <a:avLst>
              <a:gd name="adj" fmla="val 15947"/>
            </a:avLst>
          </a:prstGeom>
          <a:solidFill>
            <a:schemeClr val="bg1">
              <a:alpha val="30000"/>
            </a:schemeClr>
          </a:solidFill>
          <a:ln w="6055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任意多边形: 形状 75">
            <a:extLst>
              <a:ext uri="{FF2B5EF4-FFF2-40B4-BE49-F238E27FC236}">
                <a16:creationId xmlns:a16="http://schemas.microsoft.com/office/drawing/2014/main" id="{873DF285-27C3-FC66-3986-8AB24CA0A251}"/>
              </a:ext>
            </a:extLst>
          </p:cNvPr>
          <p:cNvSpPr/>
          <p:nvPr/>
        </p:nvSpPr>
        <p:spPr>
          <a:xfrm>
            <a:off x="666616" y="4305948"/>
            <a:ext cx="3560105" cy="1222543"/>
          </a:xfrm>
          <a:prstGeom prst="foldedCorner">
            <a:avLst/>
          </a:prstGeom>
          <a:solidFill>
            <a:schemeClr val="bg1">
              <a:alpha val="30000"/>
            </a:schemeClr>
          </a:solidFill>
          <a:ln w="6055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866992-BC11-7D42-473B-EA15BE7D9955}"/>
              </a:ext>
            </a:extLst>
          </p:cNvPr>
          <p:cNvSpPr txBox="1"/>
          <p:nvPr/>
        </p:nvSpPr>
        <p:spPr>
          <a:xfrm>
            <a:off x="669923" y="4295399"/>
            <a:ext cx="34188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标签编码：</a:t>
            </a:r>
            <a:endParaRPr lang="en-US" altLang="zh-CN" sz="2000" dirty="0"/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变量类别间有顺序关系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所在楼层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2.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环线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装修情况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	4.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房屋年限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DA4182-EBDB-F900-5AE3-5E9508908989}"/>
              </a:ext>
            </a:extLst>
          </p:cNvPr>
          <p:cNvSpPr txBox="1"/>
          <p:nvPr/>
        </p:nvSpPr>
        <p:spPr>
          <a:xfrm>
            <a:off x="599710" y="5573065"/>
            <a:ext cx="4156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变量增减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增加：得房率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=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套内面积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建筑面积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减少：房屋优势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与其他变量共线性较强</a:t>
            </a:r>
          </a:p>
        </p:txBody>
      </p:sp>
      <p:sp>
        <p:nvSpPr>
          <p:cNvPr id="12" name="任意多边形: 形状 75">
            <a:extLst>
              <a:ext uri="{FF2B5EF4-FFF2-40B4-BE49-F238E27FC236}">
                <a16:creationId xmlns:a16="http://schemas.microsoft.com/office/drawing/2014/main" id="{1B8468BE-05C3-61BA-DCB3-49112B7122A2}"/>
              </a:ext>
            </a:extLst>
          </p:cNvPr>
          <p:cNvSpPr/>
          <p:nvPr/>
        </p:nvSpPr>
        <p:spPr>
          <a:xfrm>
            <a:off x="666616" y="5641694"/>
            <a:ext cx="4156491" cy="921232"/>
          </a:xfrm>
          <a:prstGeom prst="foldedCorner">
            <a:avLst/>
          </a:prstGeom>
          <a:solidFill>
            <a:schemeClr val="bg1">
              <a:alpha val="30000"/>
            </a:schemeClr>
          </a:solidFill>
          <a:ln w="6055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2CC7BEE-4F75-CE41-1F92-0B5912958FAA}"/>
              </a:ext>
            </a:extLst>
          </p:cNvPr>
          <p:cNvSpPr/>
          <p:nvPr/>
        </p:nvSpPr>
        <p:spPr>
          <a:xfrm>
            <a:off x="5441795" y="1094859"/>
            <a:ext cx="1397620" cy="5588439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C47F67-23BE-5B3D-3E88-53BA6464E34D}"/>
              </a:ext>
            </a:extLst>
          </p:cNvPr>
          <p:cNvSpPr txBox="1"/>
          <p:nvPr/>
        </p:nvSpPr>
        <p:spPr>
          <a:xfrm>
            <a:off x="5816800" y="1324297"/>
            <a:ext cx="923330" cy="512956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spc="600" dirty="0">
                <a:solidFill>
                  <a:schemeClr val="bg1"/>
                </a:solidFill>
                <a:latin typeface="+mj-ea"/>
                <a:ea typeface="+mj-ea"/>
              </a:rPr>
              <a:t>划分训练集和测试集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1B7C9E53-B6BF-D0FA-9755-8E84D23D343D}"/>
              </a:ext>
            </a:extLst>
          </p:cNvPr>
          <p:cNvSpPr/>
          <p:nvPr/>
        </p:nvSpPr>
        <p:spPr>
          <a:xfrm>
            <a:off x="4572000" y="1434790"/>
            <a:ext cx="678161" cy="464634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F1A0882-EEF6-E78D-D237-49779DF26792}"/>
              </a:ext>
            </a:extLst>
          </p:cNvPr>
          <p:cNvSpPr/>
          <p:nvPr/>
        </p:nvSpPr>
        <p:spPr>
          <a:xfrm>
            <a:off x="7104980" y="2523544"/>
            <a:ext cx="840058" cy="273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任意多边形: 形状 75">
            <a:extLst>
              <a:ext uri="{FF2B5EF4-FFF2-40B4-BE49-F238E27FC236}">
                <a16:creationId xmlns:a16="http://schemas.microsoft.com/office/drawing/2014/main" id="{926B98D3-3AA2-CC34-AC17-AFD477394C6E}"/>
              </a:ext>
            </a:extLst>
          </p:cNvPr>
          <p:cNvSpPr/>
          <p:nvPr/>
        </p:nvSpPr>
        <p:spPr>
          <a:xfrm>
            <a:off x="8132105" y="1094858"/>
            <a:ext cx="3538654" cy="5468067"/>
          </a:xfrm>
          <a:prstGeom prst="foldedCorner">
            <a:avLst/>
          </a:prstGeom>
          <a:solidFill>
            <a:schemeClr val="bg1">
              <a:alpha val="30000"/>
            </a:schemeClr>
          </a:solidFill>
          <a:ln w="6055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478A19-0A32-3AE0-502A-97CC407D857B}"/>
              </a:ext>
            </a:extLst>
          </p:cNvPr>
          <p:cNvSpPr txBox="1"/>
          <p:nvPr/>
        </p:nvSpPr>
        <p:spPr>
          <a:xfrm>
            <a:off x="8122199" y="1094859"/>
            <a:ext cx="36278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缺失值填充</a:t>
            </a:r>
            <a:endParaRPr lang="en-US" altLang="zh-CN" sz="2000" dirty="0"/>
          </a:p>
          <a:p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一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. KNN</a:t>
            </a:r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近邻填充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以建筑面积为参考，对缺失的套内面积做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KNN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近邻填充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二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.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众数填充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其余所有变量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sz="2000" dirty="0"/>
              <a:t>异常值处理</a:t>
            </a:r>
            <a:endParaRPr lang="en-US" altLang="zh-CN" sz="2000" dirty="0"/>
          </a:p>
          <a:p>
            <a:r>
              <a:rPr lang="zh-CN" altLang="en-US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一</a:t>
            </a:r>
            <a:r>
              <a:rPr lang="en-US" altLang="zh-CN" sz="20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. IQR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四分位距去除极端值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二</a:t>
            </a:r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. 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温莎化</a:t>
            </a:r>
            <a:endParaRPr lang="en-US" altLang="zh-CN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将数据拉到一个可接受的范围内（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1%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99%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分位数）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2" name="云形 21">
            <a:extLst>
              <a:ext uri="{FF2B5EF4-FFF2-40B4-BE49-F238E27FC236}">
                <a16:creationId xmlns:a16="http://schemas.microsoft.com/office/drawing/2014/main" id="{F59295A8-3E6F-45F0-B948-DBC49ABDE6B0}"/>
              </a:ext>
            </a:extLst>
          </p:cNvPr>
          <p:cNvSpPr/>
          <p:nvPr/>
        </p:nvSpPr>
        <p:spPr>
          <a:xfrm>
            <a:off x="8122199" y="4911288"/>
            <a:ext cx="2326039" cy="914877"/>
          </a:xfrm>
          <a:prstGeom prst="cloud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    填充时：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7E7616F-9453-0A28-2603-9484D6C5E7B2}"/>
              </a:ext>
            </a:extLst>
          </p:cNvPr>
          <p:cNvSpPr txBox="1"/>
          <p:nvPr/>
        </p:nvSpPr>
        <p:spPr>
          <a:xfrm>
            <a:off x="8132105" y="5917644"/>
            <a:ext cx="362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使用训练集的数据填充测试集，以防数据泄露！</a:t>
            </a:r>
            <a:endParaRPr lang="en-US" altLang="zh-CN" dirty="0">
              <a:solidFill>
                <a:srgbClr val="FF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79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10" grpId="0"/>
      <p:bldP spid="11" grpId="0"/>
      <p:bldP spid="12" grpId="0" animBg="1"/>
      <p:bldP spid="15" grpId="0"/>
      <p:bldP spid="16" grpId="0" animBg="1"/>
      <p:bldP spid="18" grpId="0" animBg="1"/>
      <p:bldP spid="20" grpId="0" animBg="1"/>
      <p:bldP spid="21" grpId="0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D9250-2AAA-F51C-452A-27EE1103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18" y="-200720"/>
            <a:ext cx="10850563" cy="1028699"/>
          </a:xfrm>
        </p:spPr>
        <p:txBody>
          <a:bodyPr/>
          <a:lstStyle/>
          <a:p>
            <a:r>
              <a:rPr lang="zh-CN" altLang="en-US" dirty="0"/>
              <a:t>模型训练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2D24B2B-B9A5-983C-9BC8-13C69DB73490}"/>
              </a:ext>
            </a:extLst>
          </p:cNvPr>
          <p:cNvSpPr/>
          <p:nvPr/>
        </p:nvSpPr>
        <p:spPr>
          <a:xfrm>
            <a:off x="1709852" y="2884841"/>
            <a:ext cx="8772293" cy="817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对用于预测的数据做同步处理，使其符合模型的输入条件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FF7D9241-605D-6C16-C938-A7424E19F61F}"/>
              </a:ext>
            </a:extLst>
          </p:cNvPr>
          <p:cNvSpPr/>
          <p:nvPr/>
        </p:nvSpPr>
        <p:spPr>
          <a:xfrm>
            <a:off x="5761462" y="2204088"/>
            <a:ext cx="669073" cy="557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E6F2F05-E2BB-73E7-E2C1-4F45F90CD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66186"/>
              </p:ext>
            </p:extLst>
          </p:nvPr>
        </p:nvGraphicFramePr>
        <p:xfrm>
          <a:off x="1491328" y="4462778"/>
          <a:ext cx="9575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480">
                  <a:extLst>
                    <a:ext uri="{9D8B030D-6E8A-4147-A177-3AD203B41FA5}">
                      <a16:colId xmlns:a16="http://schemas.microsoft.com/office/drawing/2014/main" val="4072135588"/>
                    </a:ext>
                  </a:extLst>
                </a:gridCol>
                <a:gridCol w="2036956">
                  <a:extLst>
                    <a:ext uri="{9D8B030D-6E8A-4147-A177-3AD203B41FA5}">
                      <a16:colId xmlns:a16="http://schemas.microsoft.com/office/drawing/2014/main" val="1494732248"/>
                    </a:ext>
                  </a:extLst>
                </a:gridCol>
                <a:gridCol w="2036956">
                  <a:extLst>
                    <a:ext uri="{9D8B030D-6E8A-4147-A177-3AD203B41FA5}">
                      <a16:colId xmlns:a16="http://schemas.microsoft.com/office/drawing/2014/main" val="2801675515"/>
                    </a:ext>
                  </a:extLst>
                </a:gridCol>
                <a:gridCol w="2036956">
                  <a:extLst>
                    <a:ext uri="{9D8B030D-6E8A-4147-A177-3AD203B41FA5}">
                      <a16:colId xmlns:a16="http://schemas.microsoft.com/office/drawing/2014/main" val="4278869418"/>
                    </a:ext>
                  </a:extLst>
                </a:gridCol>
                <a:gridCol w="2036956">
                  <a:extLst>
                    <a:ext uri="{9D8B030D-6E8A-4147-A177-3AD203B41FA5}">
                      <a16:colId xmlns:a16="http://schemas.microsoft.com/office/drawing/2014/main" val="2023351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Metrics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 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Out of sample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Cross-validation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Datahub-score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07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5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Lasso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8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Ridge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7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Elastic-net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-999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361108"/>
                  </a:ext>
                </a:extLst>
              </a:tr>
            </a:tbl>
          </a:graphicData>
        </a:graphic>
      </p:graphicFrame>
      <p:sp>
        <p:nvSpPr>
          <p:cNvPr id="7" name="箭头: 下 6">
            <a:extLst>
              <a:ext uri="{FF2B5EF4-FFF2-40B4-BE49-F238E27FC236}">
                <a16:creationId xmlns:a16="http://schemas.microsoft.com/office/drawing/2014/main" id="{0E02E411-2255-1F9E-4D4B-8681455435E0}"/>
              </a:ext>
            </a:extLst>
          </p:cNvPr>
          <p:cNvSpPr/>
          <p:nvPr/>
        </p:nvSpPr>
        <p:spPr>
          <a:xfrm>
            <a:off x="5761462" y="3803907"/>
            <a:ext cx="669073" cy="5575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1FDFE5-DC4D-BF87-1E99-84B773EC87F1}"/>
              </a:ext>
            </a:extLst>
          </p:cNvPr>
          <p:cNvSpPr/>
          <p:nvPr/>
        </p:nvSpPr>
        <p:spPr>
          <a:xfrm>
            <a:off x="1709852" y="1268013"/>
            <a:ext cx="8772293" cy="8177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利用训练集和测试集训练出模型</a:t>
            </a:r>
          </a:p>
        </p:txBody>
      </p:sp>
      <p:sp>
        <p:nvSpPr>
          <p:cNvPr id="10" name="圆: 空心 517">
            <a:extLst>
              <a:ext uri="{FF2B5EF4-FFF2-40B4-BE49-F238E27FC236}">
                <a16:creationId xmlns:a16="http://schemas.microsoft.com/office/drawing/2014/main" id="{A983B634-04AB-4594-DEFE-34D7BB6D49B7}"/>
              </a:ext>
            </a:extLst>
          </p:cNvPr>
          <p:cNvSpPr>
            <a:spLocks noChangeAspect="1"/>
          </p:cNvSpPr>
          <p:nvPr/>
        </p:nvSpPr>
        <p:spPr>
          <a:xfrm>
            <a:off x="1491328" y="5006478"/>
            <a:ext cx="1386884" cy="766800"/>
          </a:xfrm>
          <a:prstGeom prst="donut">
            <a:avLst>
              <a:gd name="adj" fmla="val 15000"/>
            </a:avLst>
          </a:prstGeom>
          <a:solidFill>
            <a:srgbClr val="FF0000">
              <a:alpha val="30000"/>
            </a:srgbClr>
          </a:solidFill>
          <a:ln w="6055" cap="flat">
            <a:noFill/>
            <a:prstDash val="solid"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lIns="108000" tIns="108000" rIns="108000" bIns="108000" rtlCol="0" anchor="ctr"/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0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52EE6-4078-6D3C-103C-7D570BEC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改进方向</a:t>
            </a:r>
            <a:br>
              <a:rPr lang="en-US" altLang="zh-CN" dirty="0"/>
            </a:br>
            <a:r>
              <a:rPr lang="en-US" altLang="zh-CN" sz="1800" dirty="0"/>
              <a:t>——towards such</a:t>
            </a:r>
            <a:r>
              <a:rPr lang="zh-CN" altLang="en-US" sz="1800" dirty="0"/>
              <a:t> </a:t>
            </a:r>
            <a:r>
              <a:rPr lang="en-US" altLang="zh-CN" sz="1800" dirty="0"/>
              <a:t>an</a:t>
            </a:r>
            <a:r>
              <a:rPr lang="zh-CN" altLang="en-US" sz="1800" dirty="0"/>
              <a:t> </a:t>
            </a:r>
            <a:r>
              <a:rPr lang="en-US" altLang="zh-CN" sz="1800" dirty="0"/>
              <a:t>awkward model </a:t>
            </a:r>
            <a:endParaRPr lang="zh-CN" altLang="en-US" sz="1800" dirty="0"/>
          </a:p>
        </p:txBody>
      </p:sp>
      <p:sp>
        <p:nvSpPr>
          <p:cNvPr id="5" name="任意多边形: 形状 75">
            <a:extLst>
              <a:ext uri="{FF2B5EF4-FFF2-40B4-BE49-F238E27FC236}">
                <a16:creationId xmlns:a16="http://schemas.microsoft.com/office/drawing/2014/main" id="{E4072684-EAA7-6D40-AA9A-EA29FE2FAFF7}"/>
              </a:ext>
            </a:extLst>
          </p:cNvPr>
          <p:cNvSpPr/>
          <p:nvPr/>
        </p:nvSpPr>
        <p:spPr>
          <a:xfrm>
            <a:off x="669923" y="1308409"/>
            <a:ext cx="3610490" cy="5322849"/>
          </a:xfrm>
          <a:prstGeom prst="foldedCorner">
            <a:avLst/>
          </a:prstGeom>
          <a:solidFill>
            <a:schemeClr val="bg1">
              <a:alpha val="30000"/>
            </a:schemeClr>
          </a:solidFill>
          <a:ln w="6055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57D02E-F440-8838-5E16-88A33E4DCE51}"/>
              </a:ext>
            </a:extLst>
          </p:cNvPr>
          <p:cNvSpPr txBox="1"/>
          <p:nvPr/>
        </p:nvSpPr>
        <p:spPr>
          <a:xfrm>
            <a:off x="735980" y="1427356"/>
            <a:ext cx="348661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Problems:</a:t>
            </a:r>
          </a:p>
          <a:p>
            <a:endParaRPr lang="en-US" altLang="zh-CN" sz="2000" b="1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/>
              <a:t>编码后的自变量和目标变量（房价）的</a:t>
            </a:r>
            <a:r>
              <a:rPr lang="zh-CN" altLang="en-US" b="1" dirty="0"/>
              <a:t>相关系数极小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/>
              <a:t>一定存在不合适的编码方式，使得预测结果中有大量极大或极小值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zh-CN" altLang="en-US" dirty="0"/>
              <a:t>对缺失值的填充方法可能有失偏颇，导致预测结果中有大量的雷同值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988C1A0F-C994-BA55-18D1-7C7DFE0225C2}"/>
              </a:ext>
            </a:extLst>
          </p:cNvPr>
          <p:cNvSpPr/>
          <p:nvPr/>
        </p:nvSpPr>
        <p:spPr>
          <a:xfrm>
            <a:off x="4595958" y="3213410"/>
            <a:ext cx="1791629" cy="823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5">
            <a:extLst>
              <a:ext uri="{FF2B5EF4-FFF2-40B4-BE49-F238E27FC236}">
                <a16:creationId xmlns:a16="http://schemas.microsoft.com/office/drawing/2014/main" id="{435DB1AA-481F-185A-C5FB-6934615FB8AE}"/>
              </a:ext>
            </a:extLst>
          </p:cNvPr>
          <p:cNvSpPr/>
          <p:nvPr/>
        </p:nvSpPr>
        <p:spPr>
          <a:xfrm>
            <a:off x="6760949" y="1308408"/>
            <a:ext cx="4234153" cy="5322849"/>
          </a:xfrm>
          <a:prstGeom prst="foldedCorner">
            <a:avLst/>
          </a:prstGeom>
          <a:solidFill>
            <a:schemeClr val="bg1">
              <a:alpha val="30000"/>
            </a:schemeClr>
          </a:solidFill>
          <a:ln w="6055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C227BF-C057-78F1-A66F-ACF8D6F69D7B}"/>
              </a:ext>
            </a:extLst>
          </p:cNvPr>
          <p:cNvSpPr txBox="1"/>
          <p:nvPr/>
        </p:nvSpPr>
        <p:spPr>
          <a:xfrm>
            <a:off x="6703131" y="1308408"/>
            <a:ext cx="3897151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Solutions:</a:t>
            </a:r>
          </a:p>
          <a:p>
            <a:endParaRPr lang="en-US" altLang="zh-CN" b="1" dirty="0"/>
          </a:p>
          <a:p>
            <a:r>
              <a:rPr lang="en-US" altLang="zh-CN" b="1" dirty="0"/>
              <a:t>1.  </a:t>
            </a:r>
            <a:r>
              <a:rPr lang="zh-CN" altLang="en-US" b="1" dirty="0"/>
              <a:t>缺乏交互项的构建，</a:t>
            </a:r>
            <a:r>
              <a:rPr lang="zh-CN" altLang="en-US" dirty="0"/>
              <a:t>构造和目标变量更加相关的自变量</a:t>
            </a:r>
            <a:endParaRPr lang="en-US" altLang="zh-CN" b="1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一些类别变量</a:t>
            </a:r>
            <a:r>
              <a:rPr lang="zh-CN" altLang="en-US" b="1" dirty="0"/>
              <a:t>编码</a:t>
            </a:r>
            <a:r>
              <a:rPr lang="zh-CN" altLang="en-US" dirty="0"/>
              <a:t>有些草率。例如环线（尝试目标编码）和周边介绍（</a:t>
            </a:r>
            <a:r>
              <a:rPr lang="en-US" altLang="zh-CN" dirty="0" err="1"/>
              <a:t>Jieba</a:t>
            </a:r>
            <a:r>
              <a:rPr lang="zh-CN" altLang="en-US" dirty="0"/>
              <a:t>词频统计）。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3. </a:t>
            </a:r>
            <a:r>
              <a:rPr lang="zh-CN" altLang="en-US" dirty="0"/>
              <a:t>猜测本模型中出现问题的编码方式可能是</a:t>
            </a:r>
            <a:r>
              <a:rPr lang="zh-CN" altLang="en-US" b="1" dirty="0"/>
              <a:t>频数编码</a:t>
            </a:r>
            <a:r>
              <a:rPr lang="zh-CN" altLang="en-US" dirty="0"/>
              <a:t>和</a:t>
            </a:r>
            <a:r>
              <a:rPr lang="zh-CN" altLang="en-US" b="1" dirty="0"/>
              <a:t>标签编码</a:t>
            </a:r>
            <a:r>
              <a:rPr lang="zh-CN" altLang="en-US" dirty="0"/>
              <a:t>，由于对各类别赋予不合适的数值，导致对模型的影响被过分高估或低估。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4. </a:t>
            </a:r>
            <a:r>
              <a:rPr lang="zh-CN" altLang="en-US" dirty="0"/>
              <a:t>尝试其他类型的</a:t>
            </a:r>
            <a:r>
              <a:rPr lang="zh-CN" altLang="en-US" b="1" dirty="0"/>
              <a:t>填充方法</a:t>
            </a:r>
            <a:r>
              <a:rPr lang="zh-CN" altLang="en-US" dirty="0"/>
              <a:t>，例如平均数填充。但是否有效存疑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buAutoNum type="arabicPeriod"/>
            </a:pPr>
            <a:endParaRPr lang="en-US" altLang="zh-CN" b="1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11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933FD-AD56-2DF3-1CE5-FB93302AF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谢谢！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71FD0-8E8C-E7CC-5151-C97335E29F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2025.04.03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9092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f1287e5c-14e8-4c8a-9123-43d1a2584c13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-V2-f1287e5c-14e8-4c8a-9123-43d1a2584c13" id="{EF868AE5-93D3-43E4-8D08-9F92438F64DB}" vid="{653CDC0D-0C18-4A43-B912-A8CD34D9598B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449</Words>
  <Application>Microsoft Office PowerPoint</Application>
  <PresentationFormat>宽屏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华文仿宋</vt:lpstr>
      <vt:lpstr>Arial</vt:lpstr>
      <vt:lpstr>1_Office 主题​​</vt:lpstr>
      <vt:lpstr>OfficePLUS-V2-f1287e5c-14e8-4c8a-9123-43d1a2584c13</vt:lpstr>
      <vt:lpstr>房价预测模型</vt:lpstr>
      <vt:lpstr>特征工程</vt:lpstr>
      <vt:lpstr>模型训练</vt:lpstr>
      <vt:lpstr>改进方向 ——towards such an awkward model 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梓洋 钟</dc:creator>
  <cp:lastModifiedBy>梓洋 钟</cp:lastModifiedBy>
  <cp:revision>14</cp:revision>
  <dcterms:created xsi:type="dcterms:W3CDTF">2025-04-02T18:21:26Z</dcterms:created>
  <dcterms:modified xsi:type="dcterms:W3CDTF">2025-04-03T05:45:38Z</dcterms:modified>
</cp:coreProperties>
</file>