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56"/>
  </p:normalViewPr>
  <p:slideViewPr>
    <p:cSldViewPr snapToGrid="0">
      <p:cViewPr varScale="1">
        <p:scale>
          <a:sx n="89" d="100"/>
          <a:sy n="89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A3039-3CEB-DC7D-D0E0-0C41C4052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F97DE2-3F54-DDE1-FF19-199A0DD76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82A0C8-D195-3976-9AFB-B5DCB31FE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689-2DAD-1E43-A6D8-AC0372E64E95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4423A8-6A81-8C1E-67E8-16047C18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B3474E-5200-4C75-064F-B12C8945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2782-8D3B-7D43-8973-4CB2F33AC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565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F3970-B009-0A3B-058D-39E41BE7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4FBB93-ADBC-917D-665E-3D3666194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05994-2ADC-4423-53C4-495C335E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689-2DAD-1E43-A6D8-AC0372E64E95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7D8B48-B68F-4D57-BDC2-7C012E8C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238BA-1365-3116-ECE6-B20A0F08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2782-8D3B-7D43-8973-4CB2F33AC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43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92A068-F1B4-D2D8-1FE1-38FA14B2F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10B618-29B8-8F5F-C50D-EA9A4204A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AD242-F5CF-3FBE-CAFC-18EF5277F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689-2DAD-1E43-A6D8-AC0372E64E95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FECF03-B133-6798-8BEC-DEFD911E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D99B5B-F09B-4880-E76B-605C78A6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2782-8D3B-7D43-8973-4CB2F33AC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8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A7596-6D66-4BF6-57E2-A05C5B64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FE3BE-5BA9-7E7E-E273-B930DDC8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C24B4-7035-08CF-0C01-8AEB49C9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689-2DAD-1E43-A6D8-AC0372E64E95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4537D-C98B-6944-5189-4D45FF4E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AA7E28-00FE-595C-C0EE-2A6293D9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2782-8D3B-7D43-8973-4CB2F33AC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36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3F52C-F7D2-B311-4C1E-EF3CB7E9C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93E20C-E688-83D1-B0CE-12DDD555B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A5302-F28D-BAD1-7B6F-6A46989A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689-2DAD-1E43-A6D8-AC0372E64E95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88D86-39B1-E3CD-6270-F0BC42E2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06A01-2CD0-D0E0-C5D2-3A1CEDDF8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2782-8D3B-7D43-8973-4CB2F33AC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3D83F-440D-8B7B-E797-FDA80624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89D782-A456-AF2D-D770-2ED55BF25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81A1A4-F76E-2FD2-5B52-155723136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057F31-F31C-A8E4-358C-67D61E33E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689-2DAD-1E43-A6D8-AC0372E64E95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2185BF-9888-97B1-4B79-AC544292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36D42B-12A1-6110-E154-8370443F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2782-8D3B-7D43-8973-4CB2F33AC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674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B7F79-C388-933A-5F08-01442140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6B00AC-4F07-CE7F-5AC2-6FE6CEA5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E6E8E-3F3A-937D-8D2E-01513F69B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E76415-5B65-9C32-14EC-D0569124A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F6FA8A-24BF-179D-4A5D-3B368D388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6B432D-9BB2-A193-6AE5-C67414EC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689-2DAD-1E43-A6D8-AC0372E64E95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7B7630-50B8-CA70-A722-D1F92CD47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908CDB-DD78-E5F4-431D-04ECAC16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2782-8D3B-7D43-8973-4CB2F33AC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568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74D6B7-2B2E-4326-8E8E-EE555C20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C31DD6-164A-179C-D16C-EF316637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689-2DAD-1E43-A6D8-AC0372E64E95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C01219-333B-5B7B-5B1A-D6A6CA05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32C311-D1D3-ECD7-C800-3E44A379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2782-8D3B-7D43-8973-4CB2F33AC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50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292019-30FA-5AA1-C252-868E78EAE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689-2DAD-1E43-A6D8-AC0372E64E95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BA7E80-0D76-C39E-CCD5-EB305E54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7AEE48-F7A6-922A-91EA-28706005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2782-8D3B-7D43-8973-4CB2F33AC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8063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F34C3-0B05-701F-2BC5-92BC2134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7B756-34A3-75D2-5517-A85D8E2C3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4EA0F9-DFE9-3063-D3EF-61831810B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B9AD9C-62FE-954D-B7C4-DE047BD1A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689-2DAD-1E43-A6D8-AC0372E64E95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5800A3-0122-B587-303A-6AB2EE70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D955A-C76F-4FA8-B65C-6F32DF39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2782-8D3B-7D43-8973-4CB2F33AC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745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22884-19A0-1776-764B-A7255B4FA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6C51CF-5C7E-3852-E83D-6FAE7DFCC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1DC29-A42B-E1D5-885B-570D80FEB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80DC7-99EE-3F2A-B736-34B25229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2B689-2DAD-1E43-A6D8-AC0372E64E95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66579B-A2A2-F90D-D4EB-2738AC1A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B47000-1720-D91F-E375-6A74FC73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2782-8D3B-7D43-8973-4CB2F33AC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329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8AA40F-6CA8-7B95-43D6-359A05CC2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08D8BA-F467-5CC7-8C87-B1239F680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39925E-A698-92E5-5083-B1487379F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2B689-2DAD-1E43-A6D8-AC0372E64E95}" type="datetimeFigureOut">
              <a:rPr kumimoji="1" lang="zh-CN" altLang="en-US" smtClean="0"/>
              <a:t>2025/4/3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490FA-0999-BDCC-CB84-4F2BD98E1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2837A-C55B-07C2-5DB2-50AAE13AFC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6F2782-8D3B-7D43-8973-4CB2F33AC0B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412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741D2-6182-A5E5-66F8-734E06EBA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Machine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learning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midterm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presentation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2E33C0-5899-4140-504E-78AA7FE1D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江智睿</a:t>
            </a:r>
          </a:p>
        </p:txBody>
      </p:sp>
    </p:spTree>
    <p:extLst>
      <p:ext uri="{BB962C8B-B14F-4D97-AF65-F5344CB8AC3E}">
        <p14:creationId xmlns:p14="http://schemas.microsoft.com/office/powerpoint/2010/main" val="313156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85D32-2E30-4A51-5A5F-72AACDB44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D6B340-437A-E77F-8E6C-581E07C3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1</a:t>
            </a:r>
            <a:r>
              <a:rPr kumimoji="1" lang="zh-CN" altLang="en-US" sz="2400" dirty="0"/>
              <a:t> </a:t>
            </a:r>
            <a:r>
              <a:rPr lang="zh-CN" altLang="en-US" sz="2400" dirty="0"/>
              <a:t>将</a:t>
            </a:r>
            <a:r>
              <a:rPr lang="zh-CN" altLang="en-US" sz="2400" b="1" dirty="0"/>
              <a:t>城市、区域、板块</a:t>
            </a:r>
            <a:r>
              <a:rPr lang="zh-CN" altLang="en-US" sz="2400" dirty="0"/>
              <a:t>整合为一个更精确的地址标识，并计算其出现频率，以量化该地区的房屋供需关系</a:t>
            </a:r>
            <a:endParaRPr lang="en-US" altLang="zh-CN" sz="2400" dirty="0"/>
          </a:p>
          <a:p>
            <a:r>
              <a:rPr kumimoji="1" lang="en-US" altLang="zh-CN" sz="2400" dirty="0"/>
              <a:t>2</a:t>
            </a:r>
            <a:r>
              <a:rPr kumimoji="1" lang="zh-CN" altLang="en-US" sz="2400" dirty="0"/>
              <a:t> </a:t>
            </a:r>
            <a:r>
              <a:rPr lang="zh-CN" altLang="en-US" sz="2400" dirty="0"/>
              <a:t>使用 </a:t>
            </a:r>
            <a:r>
              <a:rPr lang="en" altLang="zh-CN" sz="2400" b="1" dirty="0"/>
              <a:t>K-Means </a:t>
            </a:r>
            <a:r>
              <a:rPr lang="zh-CN" altLang="en-US" sz="2400" b="1" dirty="0"/>
              <a:t>聚类</a:t>
            </a:r>
            <a:r>
              <a:rPr lang="zh-CN" altLang="en-US" sz="2400" dirty="0"/>
              <a:t> 对房屋的 </a:t>
            </a:r>
            <a:r>
              <a:rPr lang="zh-CN" altLang="en-US" sz="2400" b="1" dirty="0"/>
              <a:t>经纬度</a:t>
            </a:r>
            <a:r>
              <a:rPr lang="zh-CN" altLang="en-US" sz="2400" dirty="0"/>
              <a:t> 进行分组，将相近位置归为同一类别</a:t>
            </a:r>
            <a:endParaRPr kumimoji="1" lang="en-US" altLang="zh-CN" sz="2400" dirty="0"/>
          </a:p>
          <a:p>
            <a:r>
              <a:rPr kumimoji="1" lang="en-US" altLang="zh-CN" sz="2400" dirty="0"/>
              <a:t>3</a:t>
            </a:r>
            <a:r>
              <a:rPr kumimoji="1" lang="zh-CN" altLang="en-US" sz="2400" dirty="0"/>
              <a:t> 使用</a:t>
            </a:r>
            <a:r>
              <a:rPr lang="zh-CN" altLang="en-US" sz="2400" dirty="0"/>
              <a:t>自然语言处理（</a:t>
            </a:r>
            <a:r>
              <a:rPr lang="en" altLang="zh-CN" sz="2400" dirty="0"/>
              <a:t>NLP</a:t>
            </a:r>
            <a:r>
              <a:rPr lang="zh-CN" altLang="en" sz="2400" dirty="0"/>
              <a:t>）</a:t>
            </a:r>
            <a:r>
              <a:rPr lang="zh-CN" altLang="en-US" sz="2400" dirty="0"/>
              <a:t>从文本数据中提取有效信息，如：地铁、学校等。</a:t>
            </a:r>
            <a:endParaRPr lang="en-US" altLang="zh-CN" sz="2400" dirty="0"/>
          </a:p>
          <a:p>
            <a:r>
              <a:rPr kumimoji="1" lang="en-US" altLang="zh-CN" sz="2400" dirty="0"/>
              <a:t>4</a:t>
            </a:r>
            <a:r>
              <a:rPr kumimoji="1" lang="zh-CN" altLang="en-US" sz="2400" dirty="0"/>
              <a:t> </a:t>
            </a:r>
            <a:r>
              <a:rPr lang="zh-CN" altLang="en-US" sz="2400" dirty="0"/>
              <a:t>面积的多项式特征，</a:t>
            </a:r>
            <a:r>
              <a:rPr lang="zh-CN" altLang="en-US" sz="2400" b="1" dirty="0"/>
              <a:t>构造了面积的二次、三次项</a:t>
            </a:r>
            <a:r>
              <a:rPr lang="zh-CN" altLang="en-US" sz="2400" dirty="0"/>
              <a:t>，让模型能够捕捉房价与面积的非线性关系。</a:t>
            </a:r>
            <a:endParaRPr kumimoji="1" lang="en-US" altLang="zh-CN" sz="2400" dirty="0"/>
          </a:p>
          <a:p>
            <a:r>
              <a:rPr kumimoji="1" lang="en-US" altLang="zh-CN" sz="2400" dirty="0"/>
              <a:t>5</a:t>
            </a:r>
            <a:r>
              <a:rPr lang="zh-CN" altLang="en-US" sz="2400" b="1" dirty="0"/>
              <a:t>合并相似类别</a:t>
            </a:r>
            <a:r>
              <a:rPr lang="zh-CN" altLang="en-US" sz="2400" dirty="0"/>
              <a:t>，减少维度，同时再做</a:t>
            </a:r>
            <a:r>
              <a:rPr lang="zh-CN" altLang="en-US" sz="2400" b="1" dirty="0"/>
              <a:t>独热编码</a:t>
            </a:r>
            <a:r>
              <a:rPr lang="zh-CN" altLang="en-US" sz="2400" dirty="0"/>
              <a:t>，确保模型既能区分不同类别，又不会因为特征过多而导致过拟合。</a:t>
            </a:r>
            <a:endParaRPr kumimoji="1" lang="zh-CN" altLang="en-US" sz="24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521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B446C-02D7-00A2-58E2-9DD2F9F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参数优化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58FB38-A8F7-DD0E-BE8E-274D4836C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使用了 </a:t>
            </a:r>
            <a:r>
              <a:rPr lang="en" altLang="zh-CN" b="1" dirty="0" err="1"/>
              <a:t>GridSearchCV</a:t>
            </a:r>
            <a:r>
              <a:rPr lang="en" altLang="zh-CN" dirty="0"/>
              <a:t> </a:t>
            </a:r>
            <a:r>
              <a:rPr lang="zh-CN" altLang="en-US" dirty="0"/>
              <a:t>自动调整参数，但是</a:t>
            </a:r>
            <a:r>
              <a:rPr lang="en" altLang="zh-CN" dirty="0" err="1"/>
              <a:t>ElasticNet</a:t>
            </a:r>
            <a:r>
              <a:rPr lang="en" altLang="zh-CN" dirty="0"/>
              <a:t> </a:t>
            </a:r>
            <a:r>
              <a:rPr lang="zh-CN" altLang="en-US" dirty="0"/>
              <a:t>或 </a:t>
            </a:r>
            <a:r>
              <a:rPr lang="en" altLang="zh-CN" dirty="0"/>
              <a:t>Lasso </a:t>
            </a:r>
            <a:r>
              <a:rPr lang="zh-CN" altLang="en-US" dirty="0"/>
              <a:t>在训练过程中仍未收敛。之后我会尝试对数据进行标准化、增加 </a:t>
            </a:r>
            <a:r>
              <a:rPr lang="en" altLang="zh-CN" dirty="0"/>
              <a:t>alpha </a:t>
            </a:r>
            <a:r>
              <a:rPr lang="zh-CN" altLang="en-US" dirty="0"/>
              <a:t>值或提高 </a:t>
            </a:r>
            <a:r>
              <a:rPr lang="en" altLang="zh-CN" dirty="0" err="1"/>
              <a:t>max_iter</a:t>
            </a:r>
            <a:r>
              <a:rPr lang="en" altLang="zh-CN" dirty="0"/>
              <a:t> </a:t>
            </a:r>
            <a:r>
              <a:rPr lang="zh-CN" altLang="en-US" dirty="0"/>
              <a:t>以改善模型的收敛性。</a:t>
            </a:r>
          </a:p>
          <a:p>
            <a:pPr marL="0" indent="0">
              <a:buNone/>
            </a:pPr>
            <a:endParaRPr lang="en" altLang="zh-CN" b="0" dirty="0">
              <a:solidFill>
                <a:srgbClr val="000000"/>
              </a:solidFill>
              <a:effectLst/>
              <a:latin typeface="SourceCodePro-Regular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20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9FA0900-0D44-C58B-8307-26030C237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Performance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BE1F2AE-9AB6-C0A2-0DA5-0C8E4659A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z="1800"/>
              <a:t>在出去</a:t>
            </a:r>
            <a:r>
              <a:rPr kumimoji="1" lang="en-US" altLang="zh-CN" sz="1800"/>
              <a:t>outlier</a:t>
            </a:r>
            <a:r>
              <a:rPr kumimoji="1" lang="zh-CN" altLang="en-US" sz="1800"/>
              <a:t>后，样本剩下</a:t>
            </a:r>
            <a:r>
              <a:rPr lang="en-US" altLang="zh-CN" sz="1800"/>
              <a:t>75927</a:t>
            </a:r>
            <a:endParaRPr kumimoji="1" lang="en-US" altLang="zh-CN" sz="1800"/>
          </a:p>
        </p:txBody>
      </p:sp>
      <p:pic>
        <p:nvPicPr>
          <p:cNvPr id="8" name="图片 7" descr="表格&#10;&#10;描述已自动生成">
            <a:extLst>
              <a:ext uri="{FF2B5EF4-FFF2-40B4-BE49-F238E27FC236}">
                <a16:creationId xmlns:a16="http://schemas.microsoft.com/office/drawing/2014/main" id="{F1BADA95-67B7-1F2F-0542-E6321AE97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99" y="2734056"/>
            <a:ext cx="10477793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31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199</Words>
  <Application>Microsoft Macintosh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SourceCodePro-Regular</vt:lpstr>
      <vt:lpstr>Arial</vt:lpstr>
      <vt:lpstr>Calibri</vt:lpstr>
      <vt:lpstr>Office 主题​​</vt:lpstr>
      <vt:lpstr>Machine learning  midterm presentation</vt:lpstr>
      <vt:lpstr>Feature engineering</vt:lpstr>
      <vt:lpstr>参数优化</vt:lpstr>
      <vt:lpstr>Model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midterm presentation</dc:title>
  <dc:creator>of1053</dc:creator>
  <cp:lastModifiedBy>of1053</cp:lastModifiedBy>
  <cp:revision>1</cp:revision>
  <dcterms:created xsi:type="dcterms:W3CDTF">2025-04-03T03:30:26Z</dcterms:created>
  <dcterms:modified xsi:type="dcterms:W3CDTF">2025-04-03T04:38:51Z</dcterms:modified>
</cp:coreProperties>
</file>