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61" r:id="rId4"/>
    <p:sldId id="260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35" y="581025"/>
          <a:ext cx="12191365" cy="627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67"/>
                <a:gridCol w="1475105"/>
                <a:gridCol w="1228308"/>
                <a:gridCol w="1447165"/>
                <a:gridCol w="1417974"/>
                <a:gridCol w="1677472"/>
                <a:gridCol w="1991995"/>
                <a:gridCol w="1773079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城市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房屋类型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房龄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建筑</a:t>
                      </a:r>
                      <a:r>
                        <a:rPr lang="zh-CN" altLang="en-US"/>
                        <a:t>结构</a:t>
                      </a:r>
                      <a:endParaRPr lang="zh-CN" altLang="en-US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楼层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房屋用途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小区户栋比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X_3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户型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交易权属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小区绿化率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得房率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房屋年限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所处城市环线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房屋</a:t>
                      </a:r>
                      <a:r>
                        <a:rPr lang="zh-CN" altLang="en-US"/>
                        <a:t>朝向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产权所属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小区停车位数量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装修情况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文本信息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交互项:楼层系数与是否电梯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梯户比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区域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建筑面积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是否电梯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板块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容积率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6985"/>
            <a:ext cx="2614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Data</a:t>
            </a:r>
            <a:r>
              <a:rPr lang="zh-CN" altLang="en-US" sz="2400" b="1"/>
              <a:t>＆</a:t>
            </a:r>
            <a:r>
              <a:rPr lang="en-US" altLang="zh-CN" sz="2400" b="1"/>
              <a:t>Variable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" y="-187960"/>
            <a:ext cx="10515600" cy="1325563"/>
          </a:xfrm>
        </p:spPr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617460" y="3365500"/>
            <a:ext cx="40513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Scores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en-US" altLang="zh-CN" sz="2000"/>
              <a:t>OLS</a:t>
            </a:r>
            <a:r>
              <a:rPr lang="zh-CN" altLang="en-US" sz="2000"/>
              <a:t>：</a:t>
            </a:r>
            <a:r>
              <a:rPr lang="en-US" altLang="zh-CN" sz="2000"/>
              <a:t>75.285</a:t>
            </a:r>
            <a:endParaRPr lang="en-US" altLang="zh-CN" sz="2000"/>
          </a:p>
          <a:p>
            <a:r>
              <a:rPr lang="en-US" altLang="zh-CN" sz="2000"/>
              <a:t>Lasso</a:t>
            </a:r>
            <a:r>
              <a:rPr lang="zh-CN" altLang="en-US" sz="2000"/>
              <a:t>：</a:t>
            </a:r>
            <a:r>
              <a:rPr lang="en-US" altLang="zh-CN" sz="2000"/>
              <a:t>75.222</a:t>
            </a:r>
            <a:endParaRPr lang="zh-CN" altLang="en-US" sz="2000"/>
          </a:p>
          <a:p>
            <a:r>
              <a:rPr lang="en-US" altLang="zh-CN" sz="2000"/>
              <a:t>Ridge</a:t>
            </a:r>
            <a:r>
              <a:rPr lang="zh-CN" altLang="en-US" sz="2000"/>
              <a:t>：</a:t>
            </a:r>
            <a:r>
              <a:rPr lang="en-US" altLang="zh-CN" sz="2000"/>
              <a:t>75.523 (best)</a:t>
            </a:r>
            <a:endParaRPr lang="zh-CN" altLang="en-US" sz="2000"/>
          </a:p>
          <a:p>
            <a:r>
              <a:rPr lang="en-US" altLang="zh-CN" sz="2000"/>
              <a:t>Elasticnet</a:t>
            </a:r>
            <a:r>
              <a:rPr lang="zh-CN" altLang="en-US" sz="2000"/>
              <a:t>：</a:t>
            </a:r>
            <a:r>
              <a:rPr lang="en-US" altLang="zh-CN" sz="2000"/>
              <a:t>75.283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115570" y="5169535"/>
            <a:ext cx="7501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异常值记为偏离第一四分位数和第三四分位数太多的数据，即极端大和极端小的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4965" y="4036695"/>
            <a:ext cx="2948940" cy="875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9235"/>
            <a:ext cx="2894965" cy="873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965" y="3191510"/>
            <a:ext cx="2948940" cy="847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1510"/>
            <a:ext cx="2894965" cy="8451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37920"/>
            <a:ext cx="12295505" cy="20535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75" y="200025"/>
            <a:ext cx="10800715" cy="5985510"/>
          </a:xfrm>
        </p:spPr>
        <p:txBody>
          <a:bodyPr>
            <a:normAutofit fontScale="25000"/>
          </a:bodyPr>
          <a:p>
            <a:r>
              <a:rPr lang="zh-CN" altLang="en-US" sz="8000"/>
              <a:t>创新点总结</a:t>
            </a:r>
            <a:endParaRPr lang="zh-CN" altLang="en-US" sz="8000"/>
          </a:p>
          <a:p>
            <a:r>
              <a:rPr lang="zh-CN" altLang="en-US" sz="7200"/>
              <a:t>楼层系数创新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通过解析楼层描述与总层数，将"地下室/底层/顶层"等非数值信息量化为连续变量，考虑了不同楼层的相对价值差异。</a:t>
            </a:r>
            <a:endParaRPr lang="zh-CN" altLang="en-US" sz="7200"/>
          </a:p>
          <a:p>
            <a:r>
              <a:rPr lang="zh-CN" altLang="en-US" sz="7200"/>
              <a:t>得房率动态填充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采用城市级别的均值填充缺失值，避免全局均值可能引入的偏差，更符合地域特性。</a:t>
            </a:r>
            <a:endParaRPr lang="zh-CN" altLang="en-US" sz="7200"/>
          </a:p>
          <a:p>
            <a:r>
              <a:rPr lang="zh-CN" altLang="en-US" sz="7200"/>
              <a:t>文本特征量化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周边配套：对医院、学校、超市等设施加权赋分。交通评分：对地铁、公交加权赋分。</a:t>
            </a:r>
            <a:endParaRPr lang="zh-CN" altLang="en-US" sz="7200"/>
          </a:p>
          <a:p>
            <a:r>
              <a:rPr lang="zh-CN" altLang="en-US" sz="7200"/>
              <a:t>地域环线编码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>
                <a:sym typeface="+mn-ea"/>
              </a:rPr>
              <a:t>	</a:t>
            </a:r>
            <a:r>
              <a:rPr lang="zh-CN" altLang="en-US" sz="7200">
                <a:sym typeface="+mn-ea"/>
              </a:rPr>
              <a:t>将城市与环线组合编码（如</a:t>
            </a:r>
            <a:r>
              <a:rPr lang="en-US" altLang="zh-CN" sz="7200">
                <a:sym typeface="+mn-ea"/>
              </a:rPr>
              <a:t>0</a:t>
            </a:r>
            <a:r>
              <a:rPr lang="zh-CN" altLang="en-US" sz="7200">
                <a:sym typeface="+mn-ea"/>
              </a:rPr>
              <a:t>_二</a:t>
            </a:r>
            <a:r>
              <a:rPr lang="zh-CN" altLang="en-US" sz="7200">
                <a:sym typeface="+mn-ea"/>
              </a:rPr>
              <a:t>至三环），避免不同城市环线标准差异导致的误导。</a:t>
            </a:r>
            <a:endParaRPr lang="zh-CN" altLang="en-US" sz="7200"/>
          </a:p>
          <a:p>
            <a:r>
              <a:rPr lang="zh-CN" altLang="en-US" sz="7200"/>
              <a:t>交易权属流动性量化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考虑不同交易权属的流动性水平，从低到高进行赋分。</a:t>
            </a:r>
            <a:endParaRPr lang="zh-CN" altLang="en-US" sz="7200"/>
          </a:p>
          <a:p>
            <a:r>
              <a:rPr lang="zh-CN" altLang="en-US" sz="7200"/>
              <a:t>加入交互项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加入了</a:t>
            </a:r>
            <a:r>
              <a:rPr lang="en-US" altLang="zh-CN" sz="7200"/>
              <a:t>“</a:t>
            </a:r>
            <a:r>
              <a:rPr lang="en-US" altLang="zh-CN" sz="7200">
                <a:sym typeface="+mn-ea"/>
              </a:rPr>
              <a:t>楼层系数”与“是否电梯”</a:t>
            </a:r>
            <a:r>
              <a:rPr lang="zh-CN" altLang="en-US" sz="7200">
                <a:sym typeface="+mn-ea"/>
              </a:rPr>
              <a:t>的交互项，考虑到高层用户更需要电梯，其价格会更高。</a:t>
            </a:r>
            <a:r>
              <a:rPr lang="en-US" altLang="zh-CN" sz="6000"/>
              <a:t>	</a:t>
            </a:r>
            <a:endParaRPr lang="zh-CN" altLang="en-US" sz="6000"/>
          </a:p>
          <a:p>
            <a:pPr marL="0" indent="0">
              <a:buNone/>
            </a:pPr>
            <a:endParaRPr lang="zh-CN" altLang="en-US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>宽屏</PresentationFormat>
  <Paragraphs>149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Black</vt:lpstr>
      <vt:lpstr>微软雅黑</vt:lpstr>
      <vt:lpstr>黑体</vt:lpstr>
      <vt:lpstr>Arial Unicode MS</vt:lpstr>
      <vt:lpstr>Office 主题​​</vt:lpstr>
      <vt:lpstr>PowerPoint 演示文稿</vt:lpstr>
      <vt:lpstr>Performance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鱼儿</cp:lastModifiedBy>
  <cp:revision>10</cp:revision>
  <dcterms:created xsi:type="dcterms:W3CDTF">2019-09-19T02:01:00Z</dcterms:created>
  <dcterms:modified xsi:type="dcterms:W3CDTF">2025-04-03T05:21:19Z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