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sldIdLst>
    <p:sldId id="257" r:id="rId3"/>
    <p:sldId id="311" r:id="rId4"/>
    <p:sldId id="316" r:id="rId5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C000"/>
    <a:srgbClr val="A22628"/>
    <a:srgbClr val="EFE8E7"/>
    <a:srgbClr val="DECDCC"/>
    <a:srgbClr val="DFBA70"/>
    <a:srgbClr val="731E00"/>
    <a:srgbClr val="9A1F2C"/>
    <a:srgbClr val="052569"/>
    <a:srgbClr val="991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1" autoAdjust="0"/>
    <p:restoredTop sz="95755"/>
  </p:normalViewPr>
  <p:slideViewPr>
    <p:cSldViewPr snapToGrid="0">
      <p:cViewPr varScale="1">
        <p:scale>
          <a:sx n="105" d="100"/>
          <a:sy n="105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2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0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42295-681B-4E26-BA69-480DDBEC64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0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707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0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0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B853D-D61B-4063-A37D-912DE7DF87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29DF-03A5-407C-9729-76C1FF9FB44C}" type="datetime1">
              <a:rPr lang="zh-CN" altLang="en-US" smtClean="0"/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72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7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311F-8AAE-423F-B986-76E70EBF0A82}" type="datetime1">
              <a:rPr lang="zh-CN" altLang="en-US" smtClean="0"/>
            </a:fld>
            <a:endParaRPr lang="zh-CN" altLang="en-US"/>
          </a:p>
        </p:txBody>
      </p:sp>
      <p:sp>
        <p:nvSpPr>
          <p:cNvPr id="104867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61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6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BDAC-71EC-461C-AB13-7C14324DF739}" type="datetime1">
              <a:rPr lang="zh-CN" altLang="en-US" smtClean="0"/>
            </a:fld>
            <a:endParaRPr lang="zh-CN" altLang="en-US"/>
          </a:p>
        </p:txBody>
      </p:sp>
      <p:sp>
        <p:nvSpPr>
          <p:cNvPr id="104866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CE78-5F0E-461E-AC7D-A1145CE5D324}" type="datetime1">
              <a:rPr lang="zh-CN" altLang="en-US" smtClean="0"/>
            </a:fld>
            <a:endParaRPr lang="zh-CN" altLang="en-US"/>
          </a:p>
        </p:txBody>
      </p:sp>
      <p:sp>
        <p:nvSpPr>
          <p:cNvPr id="104859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9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  <p:grpSp>
        <p:nvGrpSpPr>
          <p:cNvPr id="25" name="组合 8"/>
          <p:cNvGrpSpPr/>
          <p:nvPr userDrawn="1"/>
        </p:nvGrpSpPr>
        <p:grpSpPr>
          <a:xfrm>
            <a:off x="374740" y="6328194"/>
            <a:ext cx="1848765" cy="421438"/>
            <a:chOff x="1029765" y="388347"/>
            <a:chExt cx="3219985" cy="734016"/>
          </a:xfrm>
        </p:grpSpPr>
        <p:pic>
          <p:nvPicPr>
            <p:cNvPr id="2097154" name="图片 9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t="57856"/>
            <a:stretch>
              <a:fillRect/>
            </a:stretch>
          </p:blipFill>
          <p:spPr>
            <a:xfrm>
              <a:off x="1804467" y="388347"/>
              <a:ext cx="2445283" cy="681740"/>
            </a:xfrm>
            <a:prstGeom prst="rect">
              <a:avLst/>
            </a:prstGeom>
          </p:spPr>
        </p:pic>
        <p:pic>
          <p:nvPicPr>
            <p:cNvPr id="2097155" name="图片 10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l="31400" r="28637" b="42144"/>
            <a:stretch>
              <a:fillRect/>
            </a:stretch>
          </p:blipFill>
          <p:spPr>
            <a:xfrm>
              <a:off x="1029765" y="440623"/>
              <a:ext cx="711833" cy="68174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ECAD-0472-4133-8A9D-4B2F6237AC58}" type="datetime1">
              <a:rPr lang="zh-CN" altLang="en-US" smtClean="0"/>
            </a:fld>
            <a:endParaRPr lang="zh-CN" altLang="en-US"/>
          </a:p>
        </p:txBody>
      </p:sp>
      <p:sp>
        <p:nvSpPr>
          <p:cNvPr id="10486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612" name="矩形 6"/>
          <p:cNvSpPr/>
          <p:nvPr userDrawn="1"/>
        </p:nvSpPr>
        <p:spPr>
          <a:xfrm>
            <a:off x="0" y="779714"/>
            <a:ext cx="12192000" cy="52627"/>
          </a:xfrm>
          <a:prstGeom prst="rect">
            <a:avLst/>
          </a:prstGeom>
          <a:solidFill>
            <a:srgbClr val="9A1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48613" name="标题 1"/>
          <p:cNvSpPr>
            <a:spLocks noGrp="1"/>
          </p:cNvSpPr>
          <p:nvPr>
            <p:ph type="title" hasCustomPrompt="1"/>
          </p:nvPr>
        </p:nvSpPr>
        <p:spPr>
          <a:xfrm>
            <a:off x="382239" y="357693"/>
            <a:ext cx="10515600" cy="365126"/>
          </a:xfrm>
        </p:spPr>
        <p:txBody>
          <a:bodyPr>
            <a:normAutofit/>
          </a:bodyPr>
          <a:lstStyle>
            <a:lvl1pPr>
              <a:defRPr sz="2600" b="1" baseline="0">
                <a:latin typeface="Arial" panose="020B0604020202020204" pitchFamily="34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单击此处标题样式</a:t>
            </a:r>
            <a:endParaRPr lang="zh-CN" altLang="en-US" dirty="0"/>
          </a:p>
        </p:txBody>
      </p:sp>
      <p:grpSp>
        <p:nvGrpSpPr>
          <p:cNvPr id="30" name="组合 10"/>
          <p:cNvGrpSpPr/>
          <p:nvPr userDrawn="1"/>
        </p:nvGrpSpPr>
        <p:grpSpPr>
          <a:xfrm>
            <a:off x="374740" y="6328194"/>
            <a:ext cx="1848765" cy="421438"/>
            <a:chOff x="1029765" y="388347"/>
            <a:chExt cx="3219985" cy="734016"/>
          </a:xfrm>
        </p:grpSpPr>
        <p:pic>
          <p:nvPicPr>
            <p:cNvPr id="2097156" name="图片 11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t="57856"/>
            <a:stretch>
              <a:fillRect/>
            </a:stretch>
          </p:blipFill>
          <p:spPr>
            <a:xfrm>
              <a:off x="1804467" y="388347"/>
              <a:ext cx="2445283" cy="681740"/>
            </a:xfrm>
            <a:prstGeom prst="rect">
              <a:avLst/>
            </a:prstGeom>
          </p:spPr>
        </p:pic>
        <p:pic>
          <p:nvPicPr>
            <p:cNvPr id="2097157" name="图片 12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l="31400" r="28637" b="42144"/>
            <a:stretch>
              <a:fillRect/>
            </a:stretch>
          </p:blipFill>
          <p:spPr>
            <a:xfrm>
              <a:off x="1029765" y="440623"/>
              <a:ext cx="711833" cy="68174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标题 1"/>
          <p:cNvSpPr>
            <a:spLocks noGrp="1"/>
          </p:cNvSpPr>
          <p:nvPr>
            <p:ph type="title" hasCustomPrompt="1"/>
          </p:nvPr>
        </p:nvSpPr>
        <p:spPr>
          <a:xfrm>
            <a:off x="831851" y="656837"/>
            <a:ext cx="10515600" cy="453597"/>
          </a:xfrm>
        </p:spPr>
        <p:txBody>
          <a:bodyPr anchor="ctr">
            <a:normAutofit/>
          </a:bodyPr>
          <a:lstStyle>
            <a:lvl1pPr>
              <a:defRPr sz="2000" baseline="0">
                <a:latin typeface="Arial" panose="020B0604020202020204" pitchFamily="34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单击此处添加正文</a:t>
            </a:r>
            <a:endParaRPr lang="zh-CN" altLang="en-US" dirty="0"/>
          </a:p>
        </p:txBody>
      </p:sp>
      <p:sp>
        <p:nvSpPr>
          <p:cNvPr id="1048677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7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653E-0E76-45E8-AC51-561DC4160245}" type="datetime1">
              <a:rPr lang="zh-CN" altLang="en-US" smtClean="0"/>
            </a:fld>
            <a:endParaRPr lang="zh-CN" altLang="en-US"/>
          </a:p>
        </p:txBody>
      </p:sp>
      <p:sp>
        <p:nvSpPr>
          <p:cNvPr id="104867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82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83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8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2FF4-E3C9-4FED-A074-F6108E0BE98A}" type="datetime1">
              <a:rPr lang="zh-CN" altLang="en-US" smtClean="0"/>
            </a:fld>
            <a:endParaRPr lang="zh-CN" altLang="en-US"/>
          </a:p>
        </p:txBody>
      </p:sp>
      <p:sp>
        <p:nvSpPr>
          <p:cNvPr id="104868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48688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89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90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91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9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2296-8D74-4941-AB42-AF46D431AF0E}" type="datetime1">
              <a:rPr lang="zh-CN" altLang="en-US" smtClean="0"/>
            </a:fld>
            <a:endParaRPr lang="zh-CN" altLang="en-US"/>
          </a:p>
        </p:txBody>
      </p:sp>
      <p:sp>
        <p:nvSpPr>
          <p:cNvPr id="104869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标题 1"/>
          <p:cNvSpPr>
            <a:spLocks noGrp="1"/>
          </p:cNvSpPr>
          <p:nvPr>
            <p:ph type="title" hasCustomPrompt="1"/>
          </p:nvPr>
        </p:nvSpPr>
        <p:spPr>
          <a:xfrm>
            <a:off x="382239" y="357693"/>
            <a:ext cx="10515600" cy="365126"/>
          </a:xfrm>
        </p:spPr>
        <p:txBody>
          <a:bodyPr>
            <a:normAutofit/>
          </a:bodyPr>
          <a:lstStyle>
            <a:lvl1pPr>
              <a:defRPr sz="2600" b="1" baseline="0">
                <a:latin typeface="Arial" panose="020B0604020202020204" pitchFamily="34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单击此处标题样式</a:t>
            </a:r>
            <a:endParaRPr lang="zh-CN" altLang="en-US" dirty="0"/>
          </a:p>
        </p:txBody>
      </p:sp>
      <p:sp>
        <p:nvSpPr>
          <p:cNvPr id="104865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66D2-0067-43FC-9A74-550BFB2F7B58}" type="datetime1">
              <a:rPr lang="zh-CN" altLang="en-US" smtClean="0"/>
            </a:fld>
            <a:endParaRPr lang="zh-CN" altLang="en-US"/>
          </a:p>
        </p:txBody>
      </p:sp>
      <p:sp>
        <p:nvSpPr>
          <p:cNvPr id="104865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B480-D82D-495A-B952-1CFC82EC6661}" type="datetime1">
              <a:rPr lang="zh-CN" altLang="en-US" smtClean="0"/>
            </a:fld>
            <a:endParaRPr lang="zh-CN" altLang="en-US"/>
          </a:p>
        </p:txBody>
      </p:sp>
      <p:sp>
        <p:nvSpPr>
          <p:cNvPr id="104869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99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0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70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1108-36D2-4557-BA39-961837054A5B}" type="datetime1">
              <a:rPr lang="zh-CN" altLang="en-US" smtClean="0"/>
            </a:fld>
            <a:endParaRPr lang="zh-CN" altLang="en-US"/>
          </a:p>
        </p:txBody>
      </p:sp>
      <p:sp>
        <p:nvSpPr>
          <p:cNvPr id="104870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66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1048667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6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C538-F123-4B43-87C2-556BD6C65E41}" type="datetime1">
              <a:rPr lang="zh-CN" altLang="en-US" smtClean="0"/>
            </a:fld>
            <a:endParaRPr lang="zh-CN" altLang="en-US"/>
          </a:p>
        </p:txBody>
      </p:sp>
      <p:sp>
        <p:nvSpPr>
          <p:cNvPr id="104866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2CE78-5F0E-461E-AC7D-A1145CE5D324}" type="datetime1">
              <a:rPr lang="zh-CN" altLang="en-US" smtClean="0"/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8"/>
          <p:cNvGrpSpPr/>
          <p:nvPr/>
        </p:nvGrpSpPr>
        <p:grpSpPr>
          <a:xfrm>
            <a:off x="229789" y="397456"/>
            <a:ext cx="3219985" cy="734016"/>
            <a:chOff x="1029765" y="388347"/>
            <a:chExt cx="3219985" cy="734016"/>
          </a:xfrm>
        </p:grpSpPr>
        <p:pic>
          <p:nvPicPr>
            <p:cNvPr id="2097152" name="图片 6"/>
            <p:cNvPicPr>
              <a:picLocks noChangeAspect="1"/>
            </p:cNvPicPr>
            <p:nvPr/>
          </p:nvPicPr>
          <p:blipFill rotWithShape="1">
            <a:blip r:embed="rId1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t="57856"/>
            <a:stretch>
              <a:fillRect/>
            </a:stretch>
          </p:blipFill>
          <p:spPr>
            <a:xfrm>
              <a:off x="1804467" y="388347"/>
              <a:ext cx="2445283" cy="681740"/>
            </a:xfrm>
            <a:prstGeom prst="rect">
              <a:avLst/>
            </a:prstGeom>
          </p:spPr>
        </p:pic>
        <p:pic>
          <p:nvPicPr>
            <p:cNvPr id="2097153" name="图片 7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l="31400" r="28637" b="42144"/>
            <a:stretch>
              <a:fillRect/>
            </a:stretch>
          </p:blipFill>
          <p:spPr>
            <a:xfrm>
              <a:off x="1029765" y="440623"/>
              <a:ext cx="711833" cy="681740"/>
            </a:xfrm>
            <a:prstGeom prst="rect">
              <a:avLst/>
            </a:prstGeom>
          </p:spPr>
        </p:pic>
      </p:grpSp>
      <p:sp>
        <p:nvSpPr>
          <p:cNvPr id="1048586" name="矩形 9"/>
          <p:cNvSpPr/>
          <p:nvPr/>
        </p:nvSpPr>
        <p:spPr>
          <a:xfrm>
            <a:off x="0" y="2492671"/>
            <a:ext cx="12192000" cy="13354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基于线性模型的房价预测的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流程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587" name="文本框 11"/>
          <p:cNvSpPr txBox="1"/>
          <p:nvPr/>
        </p:nvSpPr>
        <p:spPr>
          <a:xfrm>
            <a:off x="8456295" y="4825365"/>
            <a:ext cx="1637665" cy="430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陈尚祺</a:t>
            </a:r>
            <a:endParaRPr lang="zh-CN" altLang="en-US" sz="1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588" name="文本框 12"/>
          <p:cNvSpPr txBox="1"/>
          <p:nvPr/>
        </p:nvSpPr>
        <p:spPr>
          <a:xfrm>
            <a:off x="8594662" y="5496252"/>
            <a:ext cx="136096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2025/4/3</a:t>
            </a:r>
            <a:endParaRPr lang="en-US" sz="1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矩形 68"/>
          <p:cNvSpPr/>
          <p:nvPr/>
        </p:nvSpPr>
        <p:spPr>
          <a:xfrm>
            <a:off x="5743574" y="1221835"/>
            <a:ext cx="4772026" cy="255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5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897838" y="6360926"/>
            <a:ext cx="455961" cy="360551"/>
          </a:xfrm>
        </p:spPr>
        <p:txBody>
          <a:bodyPr/>
          <a:lstStyle/>
          <a:p>
            <a:fld id="{F18858F7-4EE7-4CC5-B1EF-1154CF27D88D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2" name="文本框 13"/>
          <p:cNvSpPr txBox="1"/>
          <p:nvPr/>
        </p:nvSpPr>
        <p:spPr>
          <a:xfrm>
            <a:off x="523875" y="1221740"/>
            <a:ext cx="11220450" cy="47282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lvl="0" indent="-285750">
              <a:lnSpc>
                <a:spcPct val="135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分析：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indent="457200">
              <a:lnSpc>
                <a:spcPct val="135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读取数据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查看数据基本状况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数据的基本处理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indent="457200">
              <a:lnSpc>
                <a:spcPct val="135000"/>
              </a:lnSpc>
              <a:buFont typeface="Wingdings" panose="05000000000000000000" pitchFamily="2" charset="2"/>
              <a:buNone/>
            </a:pP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indent="457200">
              <a:lnSpc>
                <a:spcPct val="135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可视化：分为数值变量和分类变量；价格与其他变量的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关系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indent="457200">
              <a:lnSpc>
                <a:spcPct val="135000"/>
              </a:lnSpc>
              <a:buFont typeface="Wingdings" panose="05000000000000000000" pitchFamily="2" charset="2"/>
              <a:buNone/>
            </a:pP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indent="457200">
              <a:lnSpc>
                <a:spcPct val="135000"/>
              </a:lnSpc>
              <a:buFont typeface="Wingdings" panose="05000000000000000000" pitchFamily="2" charset="2"/>
              <a:buNone/>
            </a:pP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indent="457200">
              <a:lnSpc>
                <a:spcPct val="135000"/>
              </a:lnSpc>
              <a:buFont typeface="Wingdings" panose="05000000000000000000" pitchFamily="2" charset="2"/>
              <a:buNone/>
            </a:pP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indent="457200">
              <a:lnSpc>
                <a:spcPct val="135000"/>
              </a:lnSpc>
              <a:buFont typeface="Wingdings" panose="05000000000000000000" pitchFamily="2" charset="2"/>
              <a:buNone/>
            </a:pP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indent="457200">
              <a:lnSpc>
                <a:spcPct val="135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数据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标准化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indent="0">
              <a:lnSpc>
                <a:spcPct val="135000"/>
              </a:lnSpc>
              <a:buFont typeface="Wingdings" panose="05000000000000000000" pitchFamily="2" charset="2"/>
              <a:buNone/>
            </a:pP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indent="0">
              <a:lnSpc>
                <a:spcPct val="135000"/>
              </a:lnSpc>
              <a:buFont typeface="Wingdings" panose="05000000000000000000" pitchFamily="2" charset="2"/>
              <a:buNone/>
            </a:pP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194304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对象 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5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对象 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53" name="标题 4"/>
          <p:cNvSpPr>
            <a:spLocks noGrp="1"/>
          </p:cNvSpPr>
          <p:nvPr>
            <p:ph type="title"/>
          </p:nvPr>
        </p:nvSpPr>
        <p:spPr>
          <a:xfrm>
            <a:off x="524044" y="351297"/>
            <a:ext cx="10515600" cy="365126"/>
          </a:xfrm>
        </p:spPr>
        <p:txBody>
          <a:bodyPr>
            <a:noAutofit/>
          </a:bodyPr>
          <a:lstStyle/>
          <a:p>
            <a:r>
              <a:rPr lang="zh-CN" altLang="en-US" sz="23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数据分析</a:t>
            </a:r>
            <a:endParaRPr lang="zh-CN" altLang="en-US" sz="2300" dirty="0">
              <a:solidFill>
                <a:srgbClr val="A226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125" y="2863215"/>
            <a:ext cx="2632075" cy="11322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6205" y="2950845"/>
            <a:ext cx="2242820" cy="9556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构建</a:t>
            </a:r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8858F7-4EE7-4CC5-B1EF-1154CF27D88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652" name="文本框 13"/>
          <p:cNvSpPr txBox="1"/>
          <p:nvPr/>
        </p:nvSpPr>
        <p:spPr>
          <a:xfrm>
            <a:off x="523875" y="1221740"/>
            <a:ext cx="11220450" cy="4728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lvl="0" indent="-285750">
              <a:lnSpc>
                <a:spcPct val="135000"/>
              </a:lnSpc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构建：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35000"/>
              </a:lnSpc>
              <a:buFont typeface="Wingdings" panose="05000000000000000000" pitchFamily="2" charset="2"/>
              <a:buChar char="p"/>
            </a:pP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indent="457200">
              <a:lnSpc>
                <a:spcPct val="135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构建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线性模型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indent="457200">
              <a:lnSpc>
                <a:spcPct val="135000"/>
              </a:lnSpc>
              <a:buFont typeface="Wingdings" panose="05000000000000000000" pitchFamily="2" charset="2"/>
              <a:buNone/>
            </a:pP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indent="457200">
              <a:lnSpc>
                <a:spcPct val="135000"/>
              </a:lnSpc>
              <a:buFont typeface="Wingdings" panose="05000000000000000000" pitchFamily="2" charset="2"/>
              <a:buNone/>
            </a:pP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indent="457200">
              <a:lnSpc>
                <a:spcPct val="135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增加交互项和非线性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因素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indent="457200">
              <a:lnSpc>
                <a:spcPct val="135000"/>
              </a:lnSpc>
              <a:buFont typeface="Wingdings" panose="05000000000000000000" pitchFamily="2" charset="2"/>
              <a:buNone/>
            </a:pP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indent="457200">
              <a:lnSpc>
                <a:spcPct val="135000"/>
              </a:lnSpc>
              <a:buFont typeface="Wingdings" panose="05000000000000000000" pitchFamily="2" charset="2"/>
              <a:buNone/>
            </a:pP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indent="457200">
              <a:lnSpc>
                <a:spcPct val="135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-&gt;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超参数调优（选择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lasso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和岭回归的最佳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alpha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值）</a:t>
            </a: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0" indent="0">
              <a:lnSpc>
                <a:spcPct val="135000"/>
              </a:lnSpc>
              <a:buFont typeface="Wingdings" panose="05000000000000000000" pitchFamily="2" charset="2"/>
              <a:buNone/>
            </a:pPr>
            <a:endParaRPr lang="zh-CN" altLang="en-US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9910" y="1339850"/>
            <a:ext cx="5570220" cy="16306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ISLIDE.ICON" val="#158695;#71243;"/>
</p:tagLst>
</file>

<file path=ppt/tags/tag2.xml><?xml version="1.0" encoding="utf-8"?>
<p:tagLst xmlns:p="http://schemas.openxmlformats.org/presentationml/2006/main">
  <p:tag name="KSO_WPP_MARK_KEY" val="d2cbd07d-a9fa-49e0-b87d-f120bc111822"/>
  <p:tag name="commondata" val="eyJoZGlkIjoiOWQyMjJkYzcwOGQ4YzBhZjcyOTg1MzllMDU3ZWJiODEifQ=="/>
</p:tagLst>
</file>

<file path=ppt/theme/theme1.xml><?xml version="1.0" encoding="utf-8"?>
<a:theme xmlns:a="http://schemas.openxmlformats.org/drawingml/2006/main" name="Office 主题​​">
  <a:themeElements>
    <a:clrScheme name="橙红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>
            <a:latin typeface="Arial" panose="020B0604020202020204" pitchFamily="34" charset="0"/>
            <a:ea typeface="楷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WPS 演示</Application>
  <PresentationFormat>宽屏</PresentationFormat>
  <Paragraphs>37</Paragraphs>
  <Slides>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Arial</vt:lpstr>
      <vt:lpstr>宋体</vt:lpstr>
      <vt:lpstr>Wingdings</vt:lpstr>
      <vt:lpstr>楷体</vt:lpstr>
      <vt:lpstr>Times New Roman</vt:lpstr>
      <vt:lpstr>微软雅黑</vt:lpstr>
      <vt:lpstr>Arial Unicode MS</vt:lpstr>
      <vt:lpstr>等线 Light</vt:lpstr>
      <vt:lpstr>等线</vt:lpstr>
      <vt:lpstr>Segoe UI</vt:lpstr>
      <vt:lpstr>华文中宋</vt:lpstr>
      <vt:lpstr>Calibri</vt:lpstr>
      <vt:lpstr>Office 主题​​</vt:lpstr>
      <vt:lpstr>Equation.KSEE3</vt:lpstr>
      <vt:lpstr>Equation.KSEE3</vt:lpstr>
      <vt:lpstr>PowerPoint 演示文稿</vt:lpstr>
      <vt:lpstr>理论内在的科学性维度批判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Angelica_zzy@126.com</dc:creator>
  <cp:lastModifiedBy>漓漓</cp:lastModifiedBy>
  <cp:revision>22</cp:revision>
  <dcterms:created xsi:type="dcterms:W3CDTF">2023-03-21T11:13:00Z</dcterms:created>
  <dcterms:modified xsi:type="dcterms:W3CDTF">2025-04-03T09:39:08Z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01E64AFE9AAD4BEF96DD10A423DFA93A_13</vt:lpwstr>
  </property>
  <property fmtid="{D5CDD505-2E9C-101B-9397-08002B2CF9AE}" pid="3" name="KSOProductBuildVer">
    <vt:lpwstr>2052-12.1.0.17140</vt:lpwstr>
  </property>
</Properties>
</file>