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5755"/>
  </p:normalViewPr>
  <p:slideViewPr>
    <p:cSldViewPr snapToGrid="0">
      <p:cViewPr varScale="1">
        <p:scale>
          <a:sx n="66" d="100"/>
          <a:sy n="66" d="100"/>
        </p:scale>
        <p:origin x="9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B853D-D61B-4063-A37D-912DE7DF87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1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29DF-03A5-407C-9729-76C1FF9FB44C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11F-8AAE-423F-B986-76E70EBF0A82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BDAC-71EC-461C-AB13-7C14324DF739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ECAD-0472-4133-8A9D-4B2F6237AC58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653E-0E76-45E8-AC51-561DC4160245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FF4-E3C9-4FED-A074-F6108E0BE98A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2296-8D74-4941-AB42-AF46D431AF0E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66D2-0067-43FC-9A74-550BFB2F7B58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B480-D82D-495A-B952-1CFC82EC6661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1108-36D2-4557-BA39-961837054A5B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C538-F123-4B43-87C2-556BD6C65E41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期中展示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587" name="文本框 11"/>
          <p:cNvSpPr txBox="1"/>
          <p:nvPr/>
        </p:nvSpPr>
        <p:spPr>
          <a:xfrm>
            <a:off x="3067456" y="4825566"/>
            <a:ext cx="6309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2022202654 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江孟书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5541582" y="6006792"/>
            <a:ext cx="1360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输入标题</a:t>
            </a:r>
          </a:p>
        </p:txBody>
      </p:sp>
      <p:sp>
        <p:nvSpPr>
          <p:cNvPr id="1048615" name="矩形 13"/>
          <p:cNvSpPr/>
          <p:nvPr/>
        </p:nvSpPr>
        <p:spPr>
          <a:xfrm>
            <a:off x="382239" y="883703"/>
            <a:ext cx="11374331" cy="583777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endParaRPr kumimoji="0" lang="zh-CN" alt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16" name="矩形 17"/>
          <p:cNvSpPr/>
          <p:nvPr/>
        </p:nvSpPr>
        <p:spPr>
          <a:xfrm>
            <a:off x="382270" y="829310"/>
            <a:ext cx="11373485" cy="365125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模型流程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17" name="矩形 14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18" name="燕尾形 15"/>
          <p:cNvSpPr/>
          <p:nvPr/>
        </p:nvSpPr>
        <p:spPr>
          <a:xfrm>
            <a:off x="1372235" y="1341120"/>
            <a:ext cx="2846705" cy="1174115"/>
          </a:xfrm>
          <a:prstGeom prst="chevron">
            <a:avLst/>
          </a:prstGeom>
          <a:solidFill>
            <a:srgbClr val="A2262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9" name="燕尾形 16"/>
          <p:cNvSpPr/>
          <p:nvPr/>
        </p:nvSpPr>
        <p:spPr>
          <a:xfrm>
            <a:off x="4692333" y="1355319"/>
            <a:ext cx="2846705" cy="1174115"/>
          </a:xfrm>
          <a:prstGeom prst="chevron">
            <a:avLst/>
          </a:prstGeom>
          <a:solidFill>
            <a:srgbClr val="A2262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0" name="燕尾形 18"/>
          <p:cNvSpPr/>
          <p:nvPr/>
        </p:nvSpPr>
        <p:spPr>
          <a:xfrm>
            <a:off x="7728586" y="1341120"/>
            <a:ext cx="3035300" cy="1174115"/>
          </a:xfrm>
          <a:prstGeom prst="chevron">
            <a:avLst/>
          </a:prstGeom>
          <a:solidFill>
            <a:srgbClr val="A2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1" name="文本框 19"/>
          <p:cNvSpPr txBox="1"/>
          <p:nvPr/>
        </p:nvSpPr>
        <p:spPr>
          <a:xfrm>
            <a:off x="1882296" y="1434544"/>
            <a:ext cx="1933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缺失值处理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以及用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Z-score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处理极端值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22" name="文本框 20"/>
          <p:cNvSpPr txBox="1"/>
          <p:nvPr/>
        </p:nvSpPr>
        <p:spPr>
          <a:xfrm>
            <a:off x="4824097" y="1728787"/>
            <a:ext cx="2759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使用的变量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23" name="文本框 22"/>
          <p:cNvSpPr txBox="1"/>
          <p:nvPr/>
        </p:nvSpPr>
        <p:spPr>
          <a:xfrm>
            <a:off x="7728585" y="1728787"/>
            <a:ext cx="3168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用模型拟合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24" name="圆角矩形 23"/>
          <p:cNvSpPr/>
          <p:nvPr/>
        </p:nvSpPr>
        <p:spPr>
          <a:xfrm>
            <a:off x="1372234" y="2724785"/>
            <a:ext cx="2990215" cy="3784170"/>
          </a:xfrm>
          <a:prstGeom prst="roundRect">
            <a:avLst>
              <a:gd name="adj" fmla="val 91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5" name="圆角矩形 24"/>
          <p:cNvSpPr/>
          <p:nvPr/>
        </p:nvSpPr>
        <p:spPr>
          <a:xfrm>
            <a:off x="4527243" y="2740025"/>
            <a:ext cx="3144828" cy="3768930"/>
          </a:xfrm>
          <a:prstGeom prst="roundRect">
            <a:avLst>
              <a:gd name="adj" fmla="val 91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6" name="圆角矩形 25"/>
          <p:cNvSpPr/>
          <p:nvPr/>
        </p:nvSpPr>
        <p:spPr>
          <a:xfrm>
            <a:off x="7815580" y="2724785"/>
            <a:ext cx="3081020" cy="3784170"/>
          </a:xfrm>
          <a:prstGeom prst="roundRect">
            <a:avLst>
              <a:gd name="adj" fmla="val 91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7" name="文本框 26"/>
          <p:cNvSpPr txBox="1"/>
          <p:nvPr/>
        </p:nvSpPr>
        <p:spPr>
          <a:xfrm>
            <a:off x="1483677" y="2818040"/>
            <a:ext cx="273526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对于缺失值：对非数值型特征（如类别型）使用众数填充，数值型用中位数。</a:t>
            </a:r>
            <a:endParaRPr lang="en-US" altLang="zh-CN" b="1" dirty="0" smtClean="0">
              <a:solidFill>
                <a:srgbClr val="9A1F2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极端</a:t>
            </a:r>
            <a:r>
              <a:rPr lang="zh-CN" altLang="en-US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异常值可能导致部分决策树在训练过程中过度关注这些异常点，增加模型复杂度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。通过 </a:t>
            </a:r>
            <a:r>
              <a:rPr lang="en-US" altLang="zh-CN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Z-score 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</a:t>
            </a:r>
            <a:r>
              <a:rPr lang="zh-CN" altLang="en-US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除异常值后，训练数据更集中，模型能够更高效地学习主要数据分布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9A1F2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endParaRPr lang="zh-CN" altLang="en-US" sz="1400" b="1" dirty="0">
              <a:solidFill>
                <a:srgbClr val="9A1F2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28" name="文本框 34"/>
          <p:cNvSpPr txBox="1"/>
          <p:nvPr/>
        </p:nvSpPr>
        <p:spPr>
          <a:xfrm>
            <a:off x="4527244" y="2741096"/>
            <a:ext cx="3011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使用的特征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建筑面积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环线数值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房间数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卫生间数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室卫比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朝南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朝北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朝东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朝西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朝向数量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南北通透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有电梯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装修情况数值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是否普通住宅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是否底层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是否顶层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是否中层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到市中心距离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en-US" altLang="zh-CN" sz="1500" b="1" dirty="0" err="1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lon_grid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en-US" altLang="zh-CN" sz="1500" b="1" dirty="0" err="1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lat_grid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（经纬度网格：将地理位置进行分桶（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Binning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），从而</a:t>
            </a:r>
            <a:r>
              <a:rPr lang="zh-CN" altLang="en-US" sz="1500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捕捉不同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区域的房价差异）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面积平方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（用于捕捉建筑面积对房价的二次效应）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‘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环线面积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（环线面积 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环线数值 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 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建筑面积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数值：建筑面积的影响可能随环线的变化而改变）</a:t>
            </a:r>
            <a:r>
              <a:rPr lang="en-US" altLang="zh-CN" sz="150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1500" b="1" dirty="0">
              <a:solidFill>
                <a:srgbClr val="9A1F2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29" name="文本框 35"/>
          <p:cNvSpPr txBox="1"/>
          <p:nvPr/>
        </p:nvSpPr>
        <p:spPr>
          <a:xfrm>
            <a:off x="7869556" y="3065433"/>
            <a:ext cx="2753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分别使用了</a:t>
            </a:r>
            <a:r>
              <a:rPr lang="en-US" altLang="zh-CN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OLS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LASSO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、弹性网络回归、梯度回归树以及随机森林等方法进行拟合，通过</a:t>
            </a:r>
            <a:r>
              <a:rPr lang="en-US" altLang="zh-CN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MSE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RMSE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等数值评定模型的拟合优劣程度。</a:t>
            </a:r>
            <a:endParaRPr lang="en-US" altLang="zh-CN" b="1" dirty="0" smtClean="0">
              <a:solidFill>
                <a:srgbClr val="9A1F2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其中，前三个模型需要手动添加交互项，后两个模型可以自动识别出交互项进行拟合。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82698" y="1137680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模型预测结果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2" name="文本框 13"/>
          <p:cNvSpPr txBox="1"/>
          <p:nvPr/>
        </p:nvSpPr>
        <p:spPr>
          <a:xfrm>
            <a:off x="782954" y="1188720"/>
            <a:ext cx="10985365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结果展示</a:t>
            </a: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2097158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2097159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en-US" altLang="zh-CN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期中展示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04275"/>
              </p:ext>
            </p:extLst>
          </p:nvPr>
        </p:nvGraphicFramePr>
        <p:xfrm>
          <a:off x="1428581" y="1764828"/>
          <a:ext cx="9635955" cy="364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91">
                  <a:extLst>
                    <a:ext uri="{9D8B030D-6E8A-4147-A177-3AD203B41FA5}">
                      <a16:colId xmlns:a16="http://schemas.microsoft.com/office/drawing/2014/main" val="2069138214"/>
                    </a:ext>
                  </a:extLst>
                </a:gridCol>
                <a:gridCol w="1927191">
                  <a:extLst>
                    <a:ext uri="{9D8B030D-6E8A-4147-A177-3AD203B41FA5}">
                      <a16:colId xmlns:a16="http://schemas.microsoft.com/office/drawing/2014/main" val="148515348"/>
                    </a:ext>
                  </a:extLst>
                </a:gridCol>
                <a:gridCol w="1927191">
                  <a:extLst>
                    <a:ext uri="{9D8B030D-6E8A-4147-A177-3AD203B41FA5}">
                      <a16:colId xmlns:a16="http://schemas.microsoft.com/office/drawing/2014/main" val="3623051130"/>
                    </a:ext>
                  </a:extLst>
                </a:gridCol>
                <a:gridCol w="1927191">
                  <a:extLst>
                    <a:ext uri="{9D8B030D-6E8A-4147-A177-3AD203B41FA5}">
                      <a16:colId xmlns:a16="http://schemas.microsoft.com/office/drawing/2014/main" val="3490237741"/>
                    </a:ext>
                  </a:extLst>
                </a:gridCol>
                <a:gridCol w="1927191">
                  <a:extLst>
                    <a:ext uri="{9D8B030D-6E8A-4147-A177-3AD203B41FA5}">
                      <a16:colId xmlns:a16="http://schemas.microsoft.com/office/drawing/2014/main" val="2928335806"/>
                    </a:ext>
                  </a:extLst>
                </a:gridCol>
              </a:tblGrid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Metrics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 sample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out of sample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Cross-validation	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Datahub</a:t>
                      </a:r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Score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48657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OLS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0.4097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0.4094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0.4109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39.6790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71853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LASSO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0.4100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0.4097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0.4111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39.7330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1654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Gradient-Boosting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0.1843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0.1849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0.1867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70.0120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06340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RandomForest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0.1173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0.1360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0.1389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75.0700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5913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ElasticNet</a:t>
                      </a:r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0.4099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0.4096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0.4110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39.5770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7433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矩形 4"/>
          <p:cNvSpPr/>
          <p:nvPr/>
        </p:nvSpPr>
        <p:spPr>
          <a:xfrm>
            <a:off x="0" y="6125401"/>
            <a:ext cx="2202025" cy="57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8632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期中展示</a:t>
            </a:r>
          </a:p>
        </p:txBody>
      </p:sp>
      <p:sp>
        <p:nvSpPr>
          <p:cNvPr id="1048633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34" name="矩形 13"/>
          <p:cNvSpPr/>
          <p:nvPr/>
        </p:nvSpPr>
        <p:spPr>
          <a:xfrm>
            <a:off x="382239" y="883703"/>
            <a:ext cx="11374331" cy="583777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endParaRPr kumimoji="0" lang="zh-CN" alt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3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36107" y="6198215"/>
            <a:ext cx="312420" cy="365125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6" name="文本框 1"/>
          <p:cNvSpPr txBox="1"/>
          <p:nvPr/>
        </p:nvSpPr>
        <p:spPr>
          <a:xfrm>
            <a:off x="512866" y="903532"/>
            <a:ext cx="111130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</a:rPr>
              <a:t>模型创新点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33" name="组合 3"/>
          <p:cNvGrpSpPr/>
          <p:nvPr/>
        </p:nvGrpSpPr>
        <p:grpSpPr>
          <a:xfrm>
            <a:off x="761562" y="1558871"/>
            <a:ext cx="10349641" cy="739437"/>
            <a:chOff x="946043" y="2381316"/>
            <a:chExt cx="10349641" cy="739437"/>
          </a:xfrm>
        </p:grpSpPr>
        <p:sp>
          <p:nvSpPr>
            <p:cNvPr id="1048637" name="矩形 11"/>
            <p:cNvSpPr/>
            <p:nvPr/>
          </p:nvSpPr>
          <p:spPr>
            <a:xfrm>
              <a:off x="1968555" y="2541078"/>
              <a:ext cx="9327129" cy="579675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 fontAlgn="auto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Z-score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对模型进行极端值处理，使得清洗后数据能更真实反映特征与目标的关系。同时对房价进行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log1p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变换，缓解右偏分布问题。数值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特征用中位数，非数值用众数，兼顾特征类型差异。</a:t>
              </a:r>
            </a:p>
          </p:txBody>
        </p:sp>
        <p:sp>
          <p:nvSpPr>
            <p:cNvPr id="1048638" name="圆角矩形 8"/>
            <p:cNvSpPr/>
            <p:nvPr/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4" name="组合 27"/>
          <p:cNvGrpSpPr/>
          <p:nvPr/>
        </p:nvGrpSpPr>
        <p:grpSpPr>
          <a:xfrm>
            <a:off x="761562" y="2369603"/>
            <a:ext cx="10349641" cy="1085523"/>
            <a:chOff x="946043" y="2381316"/>
            <a:chExt cx="10349641" cy="1085523"/>
          </a:xfrm>
        </p:grpSpPr>
        <p:sp>
          <p:nvSpPr>
            <p:cNvPr id="1048639" name="矩形 29"/>
            <p:cNvSpPr/>
            <p:nvPr/>
          </p:nvSpPr>
          <p:spPr>
            <a:xfrm>
              <a:off x="1968555" y="2541078"/>
              <a:ext cx="9327129" cy="925761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将非结构化数据（如“环线”、“装修情况”）转化为数值特征，保留业务逻辑（如环线映射为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2.5-6.5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的连续值）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。通过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交互项（如环线面积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环线数值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×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建筑面积）及衍生特征（如室卫比），增强非线性表达能力。</a:t>
              </a:r>
            </a:p>
          </p:txBody>
        </p:sp>
        <p:sp>
          <p:nvSpPr>
            <p:cNvPr id="1048640" name="圆角矩形 28"/>
            <p:cNvSpPr/>
            <p:nvPr/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5" name="组合 30"/>
          <p:cNvGrpSpPr/>
          <p:nvPr/>
        </p:nvGrpSpPr>
        <p:grpSpPr>
          <a:xfrm>
            <a:off x="761562" y="3555514"/>
            <a:ext cx="10349641" cy="739437"/>
            <a:chOff x="946043" y="2381316"/>
            <a:chExt cx="10349641" cy="739437"/>
          </a:xfrm>
        </p:grpSpPr>
        <p:sp>
          <p:nvSpPr>
            <p:cNvPr id="1048641" name="矩形 32"/>
            <p:cNvSpPr/>
            <p:nvPr/>
          </p:nvSpPr>
          <p:spPr>
            <a:xfrm>
              <a:off x="1968555" y="2541078"/>
              <a:ext cx="9327129" cy="579675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 fontAlgn="auto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对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文本字段（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如房屋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户型）进行正则提取，转化为数值特征。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通过朝南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、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朝北等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二值特征衍生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出朝向数量和南北通透特征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，提升朝向信息的区分度。</a:t>
              </a:r>
            </a:p>
          </p:txBody>
        </p:sp>
        <p:sp>
          <p:nvSpPr>
            <p:cNvPr id="1048642" name="圆角矩形 31"/>
            <p:cNvSpPr/>
            <p:nvPr/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6" name="组合 33"/>
          <p:cNvGrpSpPr/>
          <p:nvPr/>
        </p:nvGrpSpPr>
        <p:grpSpPr>
          <a:xfrm>
            <a:off x="761562" y="4364828"/>
            <a:ext cx="10349641" cy="1240329"/>
            <a:chOff x="946043" y="2381316"/>
            <a:chExt cx="10349641" cy="1240329"/>
          </a:xfrm>
        </p:grpSpPr>
        <p:sp>
          <p:nvSpPr>
            <p:cNvPr id="1048643" name="矩形 38"/>
            <p:cNvSpPr/>
            <p:nvPr/>
          </p:nvSpPr>
          <p:spPr>
            <a:xfrm>
              <a:off x="1968555" y="2541078"/>
              <a:ext cx="9327129" cy="1080567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 fontAlgn="auto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地理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空间特征工程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：计算到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市中心的欧氏距离，量化地理位置对房价的影响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。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just" fontAlgn="auto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生成经纬度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网格特征（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lon_grid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lat_grid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），将连续坐标离散化，便于模型捕捉局部区域的价格差异。</a:t>
              </a:r>
            </a:p>
          </p:txBody>
        </p:sp>
        <p:sp>
          <p:nvSpPr>
            <p:cNvPr id="1048644" name="圆角矩形 37"/>
            <p:cNvSpPr/>
            <p:nvPr/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7" name="组合 39"/>
          <p:cNvGrpSpPr/>
          <p:nvPr/>
        </p:nvGrpSpPr>
        <p:grpSpPr>
          <a:xfrm>
            <a:off x="761562" y="5717620"/>
            <a:ext cx="10349641" cy="626975"/>
            <a:chOff x="946043" y="2381316"/>
            <a:chExt cx="10349641" cy="626975"/>
          </a:xfrm>
        </p:grpSpPr>
        <p:sp>
          <p:nvSpPr>
            <p:cNvPr id="1048645" name="矩形 40"/>
            <p:cNvSpPr/>
            <p:nvPr/>
          </p:nvSpPr>
          <p:spPr>
            <a:xfrm>
              <a:off x="1968555" y="2541079"/>
              <a:ext cx="9327129" cy="467212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联合训练线性模型（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OLS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LASSO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ElasticNet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）与树模型（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GB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RF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），覆盖不同假设空间。</a:t>
              </a:r>
            </a:p>
          </p:txBody>
        </p:sp>
        <p:sp>
          <p:nvSpPr>
            <p:cNvPr id="1048646" name="圆角矩形 41"/>
            <p:cNvSpPr/>
            <p:nvPr/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5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8"/>
          <p:cNvGrpSpPr/>
          <p:nvPr/>
        </p:nvGrpSpPr>
        <p:grpSpPr>
          <a:xfrm>
            <a:off x="262469" y="330275"/>
            <a:ext cx="3219985" cy="734016"/>
            <a:chOff x="1029765" y="388347"/>
            <a:chExt cx="3219985" cy="734016"/>
          </a:xfrm>
        </p:grpSpPr>
        <p:pic>
          <p:nvPicPr>
            <p:cNvPr id="2097162" name="图片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63" name="图片 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654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谢谢大家！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55" name="文本框 11"/>
          <p:cNvSpPr txBox="1"/>
          <p:nvPr/>
        </p:nvSpPr>
        <p:spPr>
          <a:xfrm>
            <a:off x="3067456" y="4825566"/>
            <a:ext cx="6309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2022202654 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江孟书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695;#7124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695;#71243;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588</Words>
  <Application>Microsoft Office PowerPoint</Application>
  <PresentationFormat>宽屏</PresentationFormat>
  <Paragraphs>66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仿宋</vt:lpstr>
      <vt:lpstr>楷体</vt:lpstr>
      <vt:lpstr>Arial</vt:lpstr>
      <vt:lpstr>Times New Roman</vt:lpstr>
      <vt:lpstr>Wingdings</vt:lpstr>
      <vt:lpstr>Office 主题​​</vt:lpstr>
      <vt:lpstr>Equation.KSEE3</vt:lpstr>
      <vt:lpstr>PowerPoint 演示文稿</vt:lpstr>
      <vt:lpstr>输入标题</vt:lpstr>
      <vt:lpstr>AI与Python期中展示</vt:lpstr>
      <vt:lpstr>AI与Python期中展示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PC</cp:lastModifiedBy>
  <cp:revision>13</cp:revision>
  <dcterms:created xsi:type="dcterms:W3CDTF">2021-11-04T22:55:00Z</dcterms:created>
  <dcterms:modified xsi:type="dcterms:W3CDTF">2025-04-01T16:10:22Z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A65B8AD42842408D900EA9182EC4BD6D</vt:lpwstr>
  </property>
  <property fmtid="{D5CDD505-2E9C-101B-9397-08002B2CF9AE}" pid="3" name="KSOProductBuildVer">
    <vt:lpwstr>2052-11.1.0.12302</vt:lpwstr>
  </property>
</Properties>
</file>