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28"/>
        <p:guide pos="291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7340" y="1268730"/>
          <a:ext cx="8599805" cy="4664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705"/>
                <a:gridCol w="1891030"/>
                <a:gridCol w="1821815"/>
                <a:gridCol w="1453515"/>
                <a:gridCol w="134874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in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out of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KFold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(K=6)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Datahub score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87503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1943229823931381.8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9715918153305010.0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200"/>
                    </a:p>
                    <a:p>
                      <a:pPr algn="ctr">
                        <a:buNone/>
                      </a:pPr>
                      <a:r>
                        <a:rPr lang="en-US" altLang="zh-CN" sz="1200"/>
                        <a:t>3664633694302102.5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-</a:t>
                      </a:r>
                      <a:endParaRPr lang="en-US" altLang="zh-CN" sz="800"/>
                    </a:p>
                    <a:p>
                      <a:pPr algn="ctr">
                        <a:buNone/>
                      </a:pPr>
                      <a:r>
                        <a:rPr lang="en-US" altLang="zh-CN" sz="800"/>
                        <a:t>3426975603096.222</a:t>
                      </a: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/>
                </a:tc>
              </a:tr>
              <a:tr h="83121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lasso(alpha=1.0)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238799.41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259820.68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244670.07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79.56</a:t>
                      </a:r>
                      <a:endParaRPr lang="en-US" altLang="zh-CN"/>
                    </a:p>
                  </a:txBody>
                  <a:tcPr/>
                </a:tc>
              </a:tr>
              <a:tr h="90487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ridge(alpha=1.0)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180544.59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204989.08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192397.45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83.066</a:t>
                      </a:r>
                      <a:endParaRPr lang="en-US" altLang="zh-CN"/>
                    </a:p>
                  </a:txBody>
                  <a:tcPr/>
                </a:tc>
              </a:tr>
              <a:tr h="141287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best model: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ridge(alpha=0.12)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more features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173401.69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203853.90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192762.27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84.802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1460" y="548640"/>
            <a:ext cx="13716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MAE:</a:t>
            </a:r>
            <a:endParaRPr lang="en-US" altLang="zh-CN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23215" y="1268730"/>
          <a:ext cx="8589645" cy="4998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165"/>
                <a:gridCol w="1868170"/>
                <a:gridCol w="1847215"/>
                <a:gridCol w="1628775"/>
                <a:gridCol w="1163320"/>
              </a:tblGrid>
              <a:tr h="535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in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out of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KFold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(K=6)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Datahub score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0487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OLS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3.084359243496618e+17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6.896754961542548e+17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400"/>
                    </a:p>
                    <a:p>
                      <a:pPr algn="ctr">
                        <a:buNone/>
                      </a:pPr>
                      <a:r>
                        <a:rPr lang="en-US" altLang="zh-CN" sz="1400"/>
                        <a:t>2.6929283235104048e+17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-3426975603096.222</a:t>
                      </a:r>
                      <a:endParaRPr lang="en-US" altLang="zh-CN" sz="800">
                        <a:sym typeface="+mn-ea"/>
                      </a:endParaRPr>
                    </a:p>
                  </a:txBody>
                  <a:tcPr/>
                </a:tc>
              </a:tr>
              <a:tr h="94170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lasso(alpha=1.0)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729446.84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1112560.92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718453.30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79.56</a:t>
                      </a:r>
                      <a:endParaRPr lang="en-US" altLang="zh-CN"/>
                    </a:p>
                  </a:txBody>
                  <a:tcPr/>
                </a:tc>
              </a:tr>
              <a:tr h="90995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ridge(alpha=1.0)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563248.60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 911592.94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603142.52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83.066</a:t>
                      </a:r>
                      <a:endParaRPr lang="en-US" altLang="zh-CN"/>
                    </a:p>
                  </a:txBody>
                  <a:tcPr/>
                </a:tc>
              </a:tr>
              <a:tr h="16014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best model: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ridge(alpha=0.12)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more features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522389.83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880836.79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597386.00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84.802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51460" y="548640"/>
            <a:ext cx="26568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/>
              <a:t>RSME:</a:t>
            </a:r>
            <a:endParaRPr lang="en-US" altLang="zh-CN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4504055"/>
          </a:xfrm>
        </p:spPr>
        <p:txBody>
          <a:bodyPr/>
          <a:p>
            <a:r>
              <a:rPr lang="zh-CN" altLang="en-US" sz="2000">
                <a:sym typeface="+mn-ea"/>
              </a:rPr>
              <a:t>用每平方米房价（价格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建筑面积）代替价格作为回归变量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用独热编码处理分类变量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引入新变量建筑面积区间：对建筑面积进行等距划分分类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引入新的交互变量：套内面积</a:t>
            </a:r>
            <a:r>
              <a:rPr lang="en-US" altLang="zh-CN" sz="2000"/>
              <a:t>/</a:t>
            </a:r>
            <a:r>
              <a:rPr lang="zh-CN" altLang="en-US" sz="2000"/>
              <a:t>建筑面积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用每个板块的均价代替各个板块内的预测异常值（房价</a:t>
            </a:r>
            <a:r>
              <a:rPr lang="zh-CN" sz="2000"/>
              <a:t>过低甚至为负</a:t>
            </a:r>
            <a:r>
              <a:rPr lang="zh-CN" altLang="en-US" sz="2000"/>
              <a:t>）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借助经纬度填充缺失的环线数据（同理可以填充缺失的板块、小区数据）</a:t>
            </a:r>
            <a:endParaRPr lang="zh-CN" altLang="en-US" sz="2000"/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457200" y="274955"/>
            <a:ext cx="2406650" cy="1143000"/>
          </a:xfrm>
        </p:spPr>
        <p:txBody>
          <a:bodyPr/>
          <a:p>
            <a:pPr algn="l"/>
            <a:r>
              <a:rPr lang="zh-CN" altLang="en-US"/>
              <a:t>创新点：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71*338"/>
  <p:tag name="TABLE_ENDDRAG_RECT" val="25*127*671*338"/>
</p:tagLst>
</file>

<file path=ppt/tags/tag2.xml><?xml version="1.0" encoding="utf-8"?>
<p:tagLst xmlns:p="http://schemas.openxmlformats.org/presentationml/2006/main">
  <p:tag name="TABLE_ENDDRAG_ORIGIN_RECT" val="676*359"/>
  <p:tag name="TABLE_ENDDRAG_RECT" val="25*99*676*359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</Words>
  <Application>WPS 演示</Application>
  <PresentationFormat/>
  <Paragraphs>136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  <vt:lpstr>创新点：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dsx</dc:creator>
  <cp:lastModifiedBy>邓双贤</cp:lastModifiedBy>
  <cp:revision>3</cp:revision>
  <dcterms:created xsi:type="dcterms:W3CDTF">2025-04-03T05:30:00Z</dcterms:created>
  <dcterms:modified xsi:type="dcterms:W3CDTF">2025-04-03T09:22:28Z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EE0E45AACB1B44BCAB8C793157AD4363_12</vt:lpwstr>
  </property>
</Properties>
</file>