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9" r:id="rId3"/>
    <p:sldId id="261" r:id="rId4"/>
    <p:sldId id="262" r:id="rId5"/>
    <p:sldId id="279" r:id="rId6"/>
    <p:sldId id="263" r:id="rId7"/>
    <p:sldId id="264" r:id="rId8"/>
    <p:sldId id="257" r:id="rId9"/>
    <p:sldId id="258" r:id="rId10"/>
    <p:sldId id="265" r:id="rId11"/>
    <p:sldId id="267" r:id="rId12"/>
    <p:sldId id="268" r:id="rId13"/>
    <p:sldId id="270" r:id="rId14"/>
    <p:sldId id="280" r:id="rId15"/>
    <p:sldId id="281" r:id="rId16"/>
    <p:sldId id="282" r:id="rId17"/>
    <p:sldId id="283" r:id="rId18"/>
    <p:sldId id="284" r:id="rId19"/>
    <p:sldId id="271" r:id="rId20"/>
    <p:sldId id="272" r:id="rId21"/>
    <p:sldId id="286" r:id="rId22"/>
    <p:sldId id="287" r:id="rId23"/>
    <p:sldId id="288" r:id="rId24"/>
    <p:sldId id="285" r:id="rId25"/>
    <p:sldId id="273" r:id="rId26"/>
    <p:sldId id="289" r:id="rId27"/>
    <p:sldId id="291" r:id="rId28"/>
    <p:sldId id="290" r:id="rId29"/>
    <p:sldId id="293" r:id="rId30"/>
    <p:sldId id="294" r:id="rId31"/>
    <p:sldId id="295" r:id="rId32"/>
    <p:sldId id="296" r:id="rId33"/>
    <p:sldId id="275" r:id="rId34"/>
    <p:sldId id="297" r:id="rId35"/>
    <p:sldId id="298" r:id="rId36"/>
    <p:sldId id="276" r:id="rId37"/>
    <p:sldId id="277" r:id="rId38"/>
    <p:sldId id="27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2828"/>
    <a:srgbClr val="FF0000"/>
    <a:srgbClr val="33CC33"/>
    <a:srgbClr val="32B43E"/>
    <a:srgbClr val="8EB4E3"/>
    <a:srgbClr val="BA6C2C"/>
    <a:srgbClr val="AFB531"/>
    <a:srgbClr val="3599B1"/>
    <a:srgbClr val="3960AD"/>
    <a:srgbClr val="4638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7" autoAdjust="0"/>
    <p:restoredTop sz="95280" autoAdjust="0"/>
  </p:normalViewPr>
  <p:slideViewPr>
    <p:cSldViewPr>
      <p:cViewPr varScale="1">
        <p:scale>
          <a:sx n="126" d="100"/>
          <a:sy n="126" d="100"/>
        </p:scale>
        <p:origin x="1176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B5272-F4C3-44EF-9D35-0C4272165E56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F0A95-40B6-4518-82AE-70B7A3146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86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F0A95-40B6-4518-82AE-70B7A31469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2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F0A95-40B6-4518-82AE-70B7A31469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58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F0A95-40B6-4518-82AE-70B7A31469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90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F0A95-40B6-4518-82AE-70B7A31469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59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F0A95-40B6-4518-82AE-70B7A31469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6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7583-54D8-4A11-BA42-27371384A96C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9535-4766-4A37-80ED-D20FCCC5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1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7583-54D8-4A11-BA42-27371384A96C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9535-4766-4A37-80ED-D20FCCC5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7583-54D8-4A11-BA42-27371384A96C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9535-4766-4A37-80ED-D20FCCC5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7583-54D8-4A11-BA42-27371384A96C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9535-4766-4A37-80ED-D20FCCC5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7583-54D8-4A11-BA42-27371384A96C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9535-4766-4A37-80ED-D20FCCC5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4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7583-54D8-4A11-BA42-27371384A96C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9535-4766-4A37-80ED-D20FCCC5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7583-54D8-4A11-BA42-27371384A96C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9535-4766-4A37-80ED-D20FCCC5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7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7583-54D8-4A11-BA42-27371384A96C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9535-4766-4A37-80ED-D20FCCC5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2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7583-54D8-4A11-BA42-27371384A96C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9535-4766-4A37-80ED-D20FCCC5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1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7583-54D8-4A11-BA42-27371384A96C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9535-4766-4A37-80ED-D20FCCC5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7583-54D8-4A11-BA42-27371384A96C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9535-4766-4A37-80ED-D20FCCC5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8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B7583-54D8-4A11-BA42-27371384A96C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09535-4766-4A37-80ED-D20FCCC5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6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1349375"/>
            <a:ext cx="8915400" cy="1927225"/>
          </a:xfrm>
        </p:spPr>
        <p:txBody>
          <a:bodyPr>
            <a:noAutofit/>
          </a:bodyPr>
          <a:lstStyle/>
          <a:p>
            <a:pPr algn="r"/>
            <a:r>
              <a:rPr lang="en-US" sz="4000" b="1" dirty="0"/>
              <a:t>USE OF HIGH-RESOLUTION IMAGE DATA OUTPERFORMS VEGETATION INDICES IN PREDICTION OF MAIZE YIELD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276600"/>
            <a:ext cx="8433816" cy="1752600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Aguate F., </a:t>
            </a:r>
            <a:r>
              <a:rPr lang="en-US" sz="2800" dirty="0" err="1"/>
              <a:t>Trachsel</a:t>
            </a:r>
            <a:r>
              <a:rPr lang="en-US" sz="2800" dirty="0"/>
              <a:t> S., </a:t>
            </a:r>
            <a:r>
              <a:rPr lang="en-US" sz="2800" dirty="0" err="1"/>
              <a:t>Burgue</a:t>
            </a:r>
            <a:r>
              <a:rPr lang="es-UY" sz="2800" dirty="0" err="1"/>
              <a:t>ño</a:t>
            </a:r>
            <a:r>
              <a:rPr lang="es-UY" sz="2800" dirty="0"/>
              <a:t> J., </a:t>
            </a:r>
            <a:r>
              <a:rPr lang="es-UY" sz="2800" dirty="0" err="1"/>
              <a:t>Crossa</a:t>
            </a:r>
            <a:r>
              <a:rPr lang="es-UY" sz="2800" dirty="0"/>
              <a:t> J., </a:t>
            </a:r>
            <a:r>
              <a:rPr lang="es-UY" sz="2800" dirty="0" err="1"/>
              <a:t>Balzarini</a:t>
            </a:r>
            <a:r>
              <a:rPr lang="es-UY" sz="2800" dirty="0"/>
              <a:t> M. &amp; de los Campos G.</a:t>
            </a:r>
            <a:endParaRPr lang="en-US" sz="2800" dirty="0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0" y="381000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7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/>
          </a:bodyPr>
          <a:lstStyle/>
          <a:p>
            <a:r>
              <a:rPr lang="es-UY" sz="2400" dirty="0"/>
              <a:t>Single time </a:t>
            </a:r>
            <a:r>
              <a:rPr lang="es-UY" sz="2400" dirty="0" err="1"/>
              <a:t>point</a:t>
            </a:r>
            <a:r>
              <a:rPr lang="es-UY" sz="2400" dirty="0"/>
              <a:t> </a:t>
            </a:r>
            <a:r>
              <a:rPr lang="es-UY" sz="2400" dirty="0" err="1"/>
              <a:t>models</a:t>
            </a:r>
            <a:endParaRPr lang="es-UY" sz="24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Rectángulo 4"/>
          <p:cNvSpPr/>
          <p:nvPr/>
        </p:nvSpPr>
        <p:spPr>
          <a:xfrm>
            <a:off x="0" y="679018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i="1" dirty="0"/>
              <a:t>Methods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685800" y="2049800"/>
            <a:ext cx="8458200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Bef>
                <a:spcPts val="400"/>
              </a:spcBef>
              <a:spcAft>
                <a:spcPts val="96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Index-regression:</a:t>
            </a:r>
          </a:p>
          <a:p>
            <a:pPr indent="457200" algn="just">
              <a:lnSpc>
                <a:spcPct val="150000"/>
              </a:lnSpc>
              <a:spcBef>
                <a:spcPts val="400"/>
              </a:spcBef>
              <a:spcAft>
                <a:spcPts val="96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PC- regression:</a:t>
            </a:r>
          </a:p>
          <a:p>
            <a:pPr indent="457200" algn="just">
              <a:lnSpc>
                <a:spcPct val="150000"/>
              </a:lnSpc>
              <a:spcBef>
                <a:spcPts val="400"/>
              </a:spcBef>
              <a:spcAft>
                <a:spcPts val="96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62-bands regression:</a:t>
            </a:r>
          </a:p>
          <a:p>
            <a:pPr indent="457200" algn="just">
              <a:lnSpc>
                <a:spcPct val="150000"/>
              </a:lnSpc>
              <a:spcBef>
                <a:spcPts val="400"/>
              </a:spcBef>
              <a:spcAft>
                <a:spcPts val="96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551309"/>
              </p:ext>
            </p:extLst>
          </p:nvPr>
        </p:nvGraphicFramePr>
        <p:xfrm>
          <a:off x="1291180" y="3985418"/>
          <a:ext cx="5643019" cy="27546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96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89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739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488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2157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11238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Models used for analyses.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12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Model </a:t>
                      </a:r>
                      <a:r>
                        <a:rPr lang="en-US" sz="1100" u="none" strike="noStrike" baseline="30000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Inputs </a:t>
                      </a:r>
                      <a:r>
                        <a:rPr lang="en-US" sz="1100" u="none" strike="noStrike" baseline="30000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# of inputs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Estimation method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123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Index-regression: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09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NDVI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(R</a:t>
                      </a:r>
                      <a:r>
                        <a:rPr lang="en-US" sz="1100" u="none" strike="noStrike" baseline="-25000">
                          <a:effectLst/>
                        </a:rPr>
                        <a:t>800</a:t>
                      </a:r>
                      <a:r>
                        <a:rPr lang="en-US" sz="1100" u="none" strike="noStrike">
                          <a:effectLst/>
                        </a:rPr>
                        <a:t>-R</a:t>
                      </a:r>
                      <a:r>
                        <a:rPr lang="en-US" sz="1100" u="none" strike="noStrike" baseline="-25000">
                          <a:effectLst/>
                        </a:rPr>
                        <a:t>670</a:t>
                      </a:r>
                      <a:r>
                        <a:rPr lang="en-US" sz="1100" u="none" strike="noStrike">
                          <a:effectLst/>
                        </a:rPr>
                        <a:t>)/(R</a:t>
                      </a:r>
                      <a:r>
                        <a:rPr lang="en-US" sz="1100" u="none" strike="noStrike" baseline="-25000">
                          <a:effectLst/>
                        </a:rPr>
                        <a:t>800</a:t>
                      </a:r>
                      <a:r>
                        <a:rPr lang="en-US" sz="1100" u="none" strike="noStrike">
                          <a:effectLst/>
                        </a:rPr>
                        <a:t>+R</a:t>
                      </a:r>
                      <a:r>
                        <a:rPr lang="en-US" sz="1100" u="none" strike="noStrike" baseline="-25000">
                          <a:effectLst/>
                        </a:rPr>
                        <a:t>670</a:t>
                      </a:r>
                      <a:r>
                        <a:rPr lang="en-US" sz="1100" u="none" strike="noStrike"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140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CWMI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</a:t>
                      </a:r>
                      <a:r>
                        <a:rPr lang="en-US" sz="1100" u="none" strike="noStrike" baseline="-25000" dirty="0">
                          <a:effectLst/>
                        </a:rPr>
                        <a:t>850</a:t>
                      </a:r>
                      <a:r>
                        <a:rPr lang="en-US" sz="1100" u="none" strike="noStrike" dirty="0">
                          <a:effectLst/>
                        </a:rPr>
                        <a:t>/R</a:t>
                      </a:r>
                      <a:r>
                        <a:rPr lang="en-US" sz="1100" u="none" strike="noStrike" baseline="-25000" dirty="0">
                          <a:effectLst/>
                        </a:rPr>
                        <a:t>725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140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(R</a:t>
                      </a:r>
                      <a:r>
                        <a:rPr lang="en-US" sz="1100" u="none" strike="noStrike" baseline="-25000">
                          <a:effectLst/>
                        </a:rPr>
                        <a:t>750</a:t>
                      </a:r>
                      <a:r>
                        <a:rPr lang="en-US" sz="1100" u="none" strike="noStrike">
                          <a:effectLst/>
                        </a:rPr>
                        <a:t>-R</a:t>
                      </a:r>
                      <a:r>
                        <a:rPr lang="en-US" sz="1100" u="none" strike="noStrike" baseline="-25000">
                          <a:effectLst/>
                        </a:rPr>
                        <a:t>705</a:t>
                      </a:r>
                      <a:r>
                        <a:rPr lang="en-US" sz="1100" u="none" strike="noStrike">
                          <a:effectLst/>
                        </a:rPr>
                        <a:t>)/(R</a:t>
                      </a:r>
                      <a:r>
                        <a:rPr lang="en-US" sz="1100" u="none" strike="noStrike" baseline="-25000">
                          <a:effectLst/>
                        </a:rPr>
                        <a:t>750</a:t>
                      </a:r>
                      <a:r>
                        <a:rPr lang="en-US" sz="1100" u="none" strike="noStrike">
                          <a:effectLst/>
                        </a:rPr>
                        <a:t>+R</a:t>
                      </a:r>
                      <a:r>
                        <a:rPr lang="en-US" sz="1100" u="none" strike="noStrike" baseline="-25000">
                          <a:effectLst/>
                        </a:rPr>
                        <a:t>705</a:t>
                      </a:r>
                      <a:r>
                        <a:rPr lang="en-US" sz="1100" u="none" strike="noStrike">
                          <a:effectLst/>
                        </a:rPr>
                        <a:t>-2*R</a:t>
                      </a:r>
                      <a:r>
                        <a:rPr lang="en-US" sz="1100" u="none" strike="noStrike" baseline="-25000">
                          <a:effectLst/>
                        </a:rPr>
                        <a:t>445</a:t>
                      </a:r>
                      <a:r>
                        <a:rPr lang="en-US" sz="1100" u="none" strike="noStrike"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140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PRI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(R</a:t>
                      </a:r>
                      <a:r>
                        <a:rPr lang="en-US" sz="1100" u="none" strike="noStrike" baseline="-25000">
                          <a:effectLst/>
                        </a:rPr>
                        <a:t>531</a:t>
                      </a:r>
                      <a:r>
                        <a:rPr lang="en-US" sz="1100" u="none" strike="noStrike">
                          <a:effectLst/>
                        </a:rPr>
                        <a:t>-R</a:t>
                      </a:r>
                      <a:r>
                        <a:rPr lang="en-US" sz="1100" u="none" strike="noStrike" baseline="-25000">
                          <a:effectLst/>
                        </a:rPr>
                        <a:t>570</a:t>
                      </a:r>
                      <a:r>
                        <a:rPr lang="en-US" sz="1100" u="none" strike="noStrike">
                          <a:effectLst/>
                        </a:rPr>
                        <a:t>)/(R</a:t>
                      </a:r>
                      <a:r>
                        <a:rPr lang="en-US" sz="1100" u="none" strike="noStrike" baseline="-25000">
                          <a:effectLst/>
                        </a:rPr>
                        <a:t>531</a:t>
                      </a:r>
                      <a:r>
                        <a:rPr lang="en-US" sz="1100" u="none" strike="noStrike">
                          <a:effectLst/>
                        </a:rPr>
                        <a:t>+R</a:t>
                      </a:r>
                      <a:r>
                        <a:rPr lang="en-US" sz="1100" u="none" strike="noStrike" baseline="-25000">
                          <a:effectLst/>
                        </a:rPr>
                        <a:t>570</a:t>
                      </a:r>
                      <a:r>
                        <a:rPr lang="en-US" sz="1100" u="none" strike="noStrike"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1123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PC-regression: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11238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Five PC derived from 62 bands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1123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62-bands regression: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11238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OLS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62 bands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112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BB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62 bands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Bayes 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51778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baseline="30000" dirty="0">
                          <a:effectLst/>
                        </a:rPr>
                        <a:t>1 </a:t>
                      </a:r>
                      <a:r>
                        <a:rPr lang="en-US" sz="1000" u="none" strike="noStrike" dirty="0">
                          <a:effectLst/>
                        </a:rPr>
                        <a:t>NDVI = Normalized Difference Vegetation Index; CWMI = Canopy Water Mass Index; </a:t>
                      </a:r>
                      <a:r>
                        <a:rPr lang="en-US" sz="1000" u="none" strike="noStrike" dirty="0" err="1">
                          <a:effectLst/>
                        </a:rPr>
                        <a:t>mND</a:t>
                      </a:r>
                      <a:r>
                        <a:rPr lang="en-US" sz="1000" u="none" strike="noStrike" dirty="0">
                          <a:effectLst/>
                        </a:rPr>
                        <a:t> = Modified Normalized Difference at 705nm; PRI = Photochemical Reflectance Index; OLS = Ordinary Least Squares estimation; PC = Principal Components; BB = Bayes B Bayesian linear regression.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1409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baseline="30000" dirty="0">
                          <a:effectLst/>
                        </a:rPr>
                        <a:t>2 </a:t>
                      </a:r>
                      <a:r>
                        <a:rPr lang="en-US" sz="1000" u="none" strike="noStrike" dirty="0">
                          <a:effectLst/>
                        </a:rPr>
                        <a:t>For the VIs, </a:t>
                      </a:r>
                      <a:r>
                        <a:rPr lang="en-US" sz="1000" u="none" strike="noStrike" dirty="0" err="1">
                          <a:effectLst/>
                        </a:rPr>
                        <a:t>subindex</a:t>
                      </a:r>
                      <a:r>
                        <a:rPr lang="en-US" sz="1000" u="none" strike="noStrike" dirty="0">
                          <a:effectLst/>
                        </a:rPr>
                        <a:t> in formula indicate wavelength (nm).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876556"/>
            <a:ext cx="4048095" cy="16216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836" y="2634239"/>
            <a:ext cx="3615241" cy="6035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910" y="2241109"/>
            <a:ext cx="3103133" cy="39017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68320" y="4381500"/>
            <a:ext cx="5369577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60700" y="5212476"/>
            <a:ext cx="5369577" cy="380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91180" y="5593080"/>
            <a:ext cx="5369577" cy="50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4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46237"/>
            <a:ext cx="8229600" cy="4525963"/>
          </a:xfrm>
        </p:spPr>
        <p:txBody>
          <a:bodyPr>
            <a:normAutofit/>
          </a:bodyPr>
          <a:lstStyle/>
          <a:p>
            <a:r>
              <a:rPr lang="es-UY" sz="2800" dirty="0" err="1"/>
              <a:t>Multi</a:t>
            </a:r>
            <a:r>
              <a:rPr lang="es-UY" sz="2800" dirty="0"/>
              <a:t>-time </a:t>
            </a:r>
            <a:r>
              <a:rPr lang="es-UY" sz="2800" dirty="0" err="1"/>
              <a:t>point</a:t>
            </a:r>
            <a:r>
              <a:rPr lang="es-UY" sz="2800" dirty="0"/>
              <a:t> </a:t>
            </a:r>
            <a:r>
              <a:rPr lang="es-UY" sz="2800" dirty="0" err="1"/>
              <a:t>models</a:t>
            </a:r>
            <a:endParaRPr lang="es-UY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Software</a:t>
            </a:r>
          </a:p>
          <a:p>
            <a:endParaRPr lang="en-US" sz="2800" dirty="0"/>
          </a:p>
        </p:txBody>
      </p:sp>
      <p:sp>
        <p:nvSpPr>
          <p:cNvPr id="5" name="Rectángulo 4"/>
          <p:cNvSpPr/>
          <p:nvPr/>
        </p:nvSpPr>
        <p:spPr>
          <a:xfrm>
            <a:off x="0" y="679018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i="1" dirty="0"/>
              <a:t>Methods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457200" y="2209800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Bef>
                <a:spcPts val="400"/>
              </a:spcBef>
              <a:spcAft>
                <a:spcPts val="96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incorporating in the regression inputs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time points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8" name="Rectángulo 1"/>
          <p:cNvSpPr/>
          <p:nvPr/>
        </p:nvSpPr>
        <p:spPr>
          <a:xfrm>
            <a:off x="3733800" y="5772090"/>
            <a:ext cx="472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Bef>
                <a:spcPts val="400"/>
              </a:spcBef>
              <a:spcAft>
                <a:spcPts val="96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BGLR() for Bayesian model (BB)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782669"/>
            <a:ext cx="7658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Bef>
                <a:spcPts val="400"/>
              </a:spcBef>
              <a:spcAft>
                <a:spcPts val="96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BB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different regularization parameters (scales and proportions of non-null effects) were estimated for each time point.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4334321"/>
            <a:ext cx="2164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just">
              <a:spcBef>
                <a:spcPts val="400"/>
              </a:spcBef>
              <a:spcAft>
                <a:spcPts val="96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(version 3.2.3)</a:t>
            </a:r>
          </a:p>
        </p:txBody>
      </p:sp>
      <p:sp>
        <p:nvSpPr>
          <p:cNvPr id="9" name="Rectangle 8"/>
          <p:cNvSpPr/>
          <p:nvPr/>
        </p:nvSpPr>
        <p:spPr>
          <a:xfrm>
            <a:off x="2209800" y="4789557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just">
              <a:spcBef>
                <a:spcPts val="400"/>
              </a:spcBef>
              <a:spcAft>
                <a:spcPts val="96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Functions: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33800" y="5117068"/>
            <a:ext cx="2990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just">
              <a:spcBef>
                <a:spcPts val="400"/>
              </a:spcBef>
              <a:spcAft>
                <a:spcPts val="96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lm() for OLS regressions</a:t>
            </a:r>
          </a:p>
        </p:txBody>
      </p:sp>
    </p:spTree>
    <p:extLst>
      <p:ext uri="{BB962C8B-B14F-4D97-AF65-F5344CB8AC3E}">
        <p14:creationId xmlns:p14="http://schemas.microsoft.com/office/powerpoint/2010/main" val="95967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679018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i="1" dirty="0"/>
              <a:t>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assessment</a:t>
            </a:r>
          </a:p>
          <a:p>
            <a:endParaRPr lang="en-US" dirty="0"/>
          </a:p>
        </p:txBody>
      </p:sp>
      <p:sp>
        <p:nvSpPr>
          <p:cNvPr id="9" name="Rectángulo 1"/>
          <p:cNvSpPr/>
          <p:nvPr/>
        </p:nvSpPr>
        <p:spPr>
          <a:xfrm>
            <a:off x="457200" y="2209800"/>
            <a:ext cx="7848600" cy="3452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Bef>
                <a:spcPts val="400"/>
              </a:spcBef>
              <a:spcAft>
                <a:spcPts val="96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Full-data analysis: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 fitted to the entire data set, to evaluate goodness of fit to the training data.</a:t>
            </a:r>
          </a:p>
          <a:p>
            <a:pPr indent="457200" algn="just">
              <a:spcBef>
                <a:spcPts val="400"/>
              </a:spcBef>
              <a:spcAft>
                <a:spcPts val="960"/>
              </a:spcAft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Leave-one-trial-out: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 validation with trials assigned to testing partitions (ability of the fitted equation to predict in a future trial).</a:t>
            </a:r>
          </a:p>
          <a:p>
            <a:pPr indent="457200" algn="just">
              <a:spcBef>
                <a:spcPts val="400"/>
              </a:spcBef>
              <a:spcAft>
                <a:spcPts val="96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spcBef>
                <a:spcPts val="400"/>
              </a:spcBef>
              <a:spcAft>
                <a:spcPts val="96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 accuracy with confident intervals:</a:t>
            </a:r>
          </a:p>
          <a:p>
            <a:pPr indent="457200" algn="just">
              <a:spcBef>
                <a:spcPts val="400"/>
              </a:spcBef>
              <a:spcAft>
                <a:spcPts val="96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-Across-trial correlations</a:t>
            </a:r>
          </a:p>
          <a:p>
            <a:pPr indent="457200" algn="just">
              <a:spcBef>
                <a:spcPts val="400"/>
              </a:spcBef>
              <a:spcAft>
                <a:spcPts val="96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-Within-trial correlations</a:t>
            </a:r>
          </a:p>
        </p:txBody>
      </p:sp>
    </p:spTree>
    <p:extLst>
      <p:ext uri="{BB962C8B-B14F-4D97-AF65-F5344CB8AC3E}">
        <p14:creationId xmlns:p14="http://schemas.microsoft.com/office/powerpoint/2010/main" val="242913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679018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i="1" dirty="0"/>
              <a:t>Results</a:t>
            </a:r>
          </a:p>
        </p:txBody>
      </p:sp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1662836"/>
            <a:ext cx="5410200" cy="414223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65648" y="2209800"/>
            <a:ext cx="342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yield trial ranged from 2.3 to 5.7 </a:t>
            </a:r>
            <a:r>
              <a:rPr lang="en-US" sz="1600" dirty="0"/>
              <a:t>ton/ha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685800" y="3238500"/>
            <a:ext cx="4724400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78180" y="4533900"/>
            <a:ext cx="4724400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11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679018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i="1" dirty="0"/>
              <a:t>Results</a:t>
            </a:r>
          </a:p>
        </p:txBody>
      </p:sp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1662836"/>
            <a:ext cx="5410200" cy="414223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65648" y="2209800"/>
            <a:ext cx="3425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yield trial ranged from 2.3 to 5.7 </a:t>
            </a:r>
            <a:r>
              <a:rPr lang="en-US" sz="1600" dirty="0"/>
              <a:t>ton/ha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standard deviation: 0.78 </a:t>
            </a:r>
            <a:r>
              <a:rPr lang="en-US" sz="1600" dirty="0"/>
              <a:t>ton/ha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43600" y="38100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0.78 * 3 = 2.34</a:t>
            </a:r>
          </a:p>
        </p:txBody>
      </p:sp>
    </p:spTree>
    <p:extLst>
      <p:ext uri="{BB962C8B-B14F-4D97-AF65-F5344CB8AC3E}">
        <p14:creationId xmlns:p14="http://schemas.microsoft.com/office/powerpoint/2010/main" val="153677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679018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i="1" dirty="0"/>
              <a:t>Results</a:t>
            </a:r>
          </a:p>
        </p:txBody>
      </p:sp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1662836"/>
            <a:ext cx="5410200" cy="414223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65648" y="2209800"/>
            <a:ext cx="3425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yield trial ranged from 2.3 to 5.7 </a:t>
            </a:r>
            <a:r>
              <a:rPr lang="en-US" sz="1600" dirty="0"/>
              <a:t>ton/ha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standard deviation: 0.78 </a:t>
            </a:r>
            <a:r>
              <a:rPr lang="en-US" sz="1600" dirty="0"/>
              <a:t>ton/ha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yield had a relatively symmetric distribution (except in trial 2).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447801" y="4148792"/>
            <a:ext cx="1190" cy="18523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357710" y="4347369"/>
            <a:ext cx="1190" cy="18523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219200" y="3276600"/>
            <a:ext cx="381000" cy="190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1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679018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i="1" dirty="0"/>
              <a:t>Results</a:t>
            </a:r>
          </a:p>
        </p:txBody>
      </p:sp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1662836"/>
            <a:ext cx="5410200" cy="414223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65648" y="2209800"/>
            <a:ext cx="3425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yield trial ranged from 2.3 to 5.7 </a:t>
            </a:r>
            <a:r>
              <a:rPr lang="en-US" sz="1600" dirty="0"/>
              <a:t>ton/ha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standard deviation: 0.78 </a:t>
            </a:r>
            <a:r>
              <a:rPr lang="en-US" sz="1600" dirty="0"/>
              <a:t>ton/ha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yield had a relatively symmetric distribution (except in trial 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Trial 12 with highest </a:t>
            </a:r>
            <a:r>
              <a:rPr lang="en-US" dirty="0" smtClean="0"/>
              <a:t>mean &amp; median </a:t>
            </a:r>
            <a:r>
              <a:rPr lang="en-US" dirty="0"/>
              <a:t>and larger variance. </a:t>
            </a:r>
          </a:p>
        </p:txBody>
      </p:sp>
      <p:sp>
        <p:nvSpPr>
          <p:cNvPr id="2" name="Rectangle 1"/>
          <p:cNvSpPr/>
          <p:nvPr/>
        </p:nvSpPr>
        <p:spPr>
          <a:xfrm>
            <a:off x="4848225" y="2124076"/>
            <a:ext cx="381000" cy="2514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76275" y="3238500"/>
            <a:ext cx="4724400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94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679018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i="1" dirty="0"/>
              <a:t>Results</a:t>
            </a:r>
          </a:p>
        </p:txBody>
      </p:sp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1662836"/>
            <a:ext cx="5410200" cy="414223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65648" y="2209800"/>
            <a:ext cx="34259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yield trial ranged from 2.3 to 5.7 </a:t>
            </a:r>
            <a:r>
              <a:rPr lang="en-US" sz="1600" dirty="0"/>
              <a:t>ton/ha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standard deviation: 0.78 </a:t>
            </a:r>
            <a:r>
              <a:rPr lang="en-US" sz="1600" dirty="0"/>
              <a:t>ton/ha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yield had a relatively symmetric distribution (except in trial 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Trial 12 with highest mean and larger variance.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Trial 6 lowest mean and variance.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85800" y="4533900"/>
            <a:ext cx="4724400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676525" y="3962400"/>
            <a:ext cx="3810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3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679018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i="1" dirty="0"/>
              <a:t>Results</a:t>
            </a:r>
          </a:p>
        </p:txBody>
      </p:sp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1662836"/>
            <a:ext cx="5410200" cy="414223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65648" y="2209800"/>
            <a:ext cx="34259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yield trial ranged from 2.3 to 5.7 </a:t>
            </a:r>
            <a:r>
              <a:rPr lang="en-US" sz="1600" dirty="0"/>
              <a:t>ton/ha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standard deviation: 0.78 </a:t>
            </a:r>
            <a:r>
              <a:rPr lang="en-US" sz="1600" dirty="0"/>
              <a:t>ton/ha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yield had a relatively symmetric distribution (except in trial 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Trial 12 with highest mean and larger variance.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Trial 6 lowest mean.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Biggest trials: 5 and 12</a:t>
            </a:r>
          </a:p>
        </p:txBody>
      </p:sp>
      <p:sp>
        <p:nvSpPr>
          <p:cNvPr id="9" name="Rectangle 8"/>
          <p:cNvSpPr/>
          <p:nvPr/>
        </p:nvSpPr>
        <p:spPr>
          <a:xfrm>
            <a:off x="4848225" y="2124076"/>
            <a:ext cx="381000" cy="2514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05050" y="2400301"/>
            <a:ext cx="381000" cy="2400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38375" y="207859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221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03648" y="176212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225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19200" y="3381375"/>
            <a:ext cx="381000" cy="180338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1100" y="3069193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86050" y="4043956"/>
            <a:ext cx="381000" cy="111975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7000" y="3745468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00473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679018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i="1" dirty="0"/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0" y="1856363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Sample correlation of 62 bands at T5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Reflectance bands clustered in two groups.</a:t>
            </a:r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r="51479"/>
          <a:stretch/>
        </p:blipFill>
        <p:spPr bwMode="auto">
          <a:xfrm>
            <a:off x="457200" y="1650644"/>
            <a:ext cx="3200400" cy="27567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2"/>
          <a:srcRect l="49041" r="6553"/>
          <a:stretch/>
        </p:blipFill>
        <p:spPr bwMode="auto">
          <a:xfrm>
            <a:off x="828675" y="4457852"/>
            <a:ext cx="2600325" cy="22629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810000" y="4517648"/>
            <a:ext cx="5029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leading eigenvalue explained 64% of the total variance.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first 5 PCs explained 98% of the variance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4407408"/>
            <a:ext cx="8382000" cy="2313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52500" y="2336330"/>
            <a:ext cx="1524000" cy="152129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Visible Spectrum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90800" y="1752600"/>
            <a:ext cx="533400" cy="53963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NIR</a:t>
            </a:r>
          </a:p>
        </p:txBody>
      </p:sp>
    </p:spTree>
    <p:extLst>
      <p:ext uri="{BB962C8B-B14F-4D97-AF65-F5344CB8AC3E}">
        <p14:creationId xmlns:p14="http://schemas.microsoft.com/office/powerpoint/2010/main" val="82192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Data description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Acknowledgments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0" y="679018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i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609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94" y="1457719"/>
            <a:ext cx="8928494" cy="372388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679018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i="1" dirty="0"/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5130225"/>
            <a:ext cx="845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Marginal correlation ranges from -0.51 to 0.43</a:t>
            </a:r>
          </a:p>
        </p:txBody>
      </p:sp>
      <p:sp>
        <p:nvSpPr>
          <p:cNvPr id="2" name="Oval 1"/>
          <p:cNvSpPr/>
          <p:nvPr/>
        </p:nvSpPr>
        <p:spPr>
          <a:xfrm>
            <a:off x="7086600" y="1752600"/>
            <a:ext cx="3048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90800" y="4361443"/>
            <a:ext cx="3048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0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94" y="1457719"/>
            <a:ext cx="8928494" cy="372388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679018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i="1" dirty="0"/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5130225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Marginal correlation ranges from -0.51 to 0.43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T5 had the highest averaged absolute marginal correlation</a:t>
            </a:r>
          </a:p>
        </p:txBody>
      </p:sp>
      <p:sp>
        <p:nvSpPr>
          <p:cNvPr id="2" name="Freeform 1"/>
          <p:cNvSpPr/>
          <p:nvPr/>
        </p:nvSpPr>
        <p:spPr>
          <a:xfrm>
            <a:off x="766618" y="1865745"/>
            <a:ext cx="7897091" cy="2641600"/>
          </a:xfrm>
          <a:custGeom>
            <a:avLst/>
            <a:gdLst>
              <a:gd name="connsiteX0" fmla="*/ 0 w 7897091"/>
              <a:gd name="connsiteY0" fmla="*/ 2262910 h 2641600"/>
              <a:gd name="connsiteX1" fmla="*/ 184727 w 7897091"/>
              <a:gd name="connsiteY1" fmla="*/ 2346037 h 2641600"/>
              <a:gd name="connsiteX2" fmla="*/ 323273 w 7897091"/>
              <a:gd name="connsiteY2" fmla="*/ 2438400 h 2641600"/>
              <a:gd name="connsiteX3" fmla="*/ 443346 w 7897091"/>
              <a:gd name="connsiteY3" fmla="*/ 2429164 h 2641600"/>
              <a:gd name="connsiteX4" fmla="*/ 563418 w 7897091"/>
              <a:gd name="connsiteY4" fmla="*/ 2503055 h 2641600"/>
              <a:gd name="connsiteX5" fmla="*/ 692727 w 7897091"/>
              <a:gd name="connsiteY5" fmla="*/ 2503055 h 2641600"/>
              <a:gd name="connsiteX6" fmla="*/ 849746 w 7897091"/>
              <a:gd name="connsiteY6" fmla="*/ 2549237 h 2641600"/>
              <a:gd name="connsiteX7" fmla="*/ 960582 w 7897091"/>
              <a:gd name="connsiteY7" fmla="*/ 2567710 h 2641600"/>
              <a:gd name="connsiteX8" fmla="*/ 1089891 w 7897091"/>
              <a:gd name="connsiteY8" fmla="*/ 2567710 h 2641600"/>
              <a:gd name="connsiteX9" fmla="*/ 1200727 w 7897091"/>
              <a:gd name="connsiteY9" fmla="*/ 2595419 h 2641600"/>
              <a:gd name="connsiteX10" fmla="*/ 1330037 w 7897091"/>
              <a:gd name="connsiteY10" fmla="*/ 2586182 h 2641600"/>
              <a:gd name="connsiteX11" fmla="*/ 1468582 w 7897091"/>
              <a:gd name="connsiteY11" fmla="*/ 2604655 h 2641600"/>
              <a:gd name="connsiteX12" fmla="*/ 1597891 w 7897091"/>
              <a:gd name="connsiteY12" fmla="*/ 2641600 h 2641600"/>
              <a:gd name="connsiteX13" fmla="*/ 1708727 w 7897091"/>
              <a:gd name="connsiteY13" fmla="*/ 2604655 h 2641600"/>
              <a:gd name="connsiteX14" fmla="*/ 1847273 w 7897091"/>
              <a:gd name="connsiteY14" fmla="*/ 2641600 h 2641600"/>
              <a:gd name="connsiteX15" fmla="*/ 1865746 w 7897091"/>
              <a:gd name="connsiteY15" fmla="*/ 2623128 h 2641600"/>
              <a:gd name="connsiteX16" fmla="*/ 1967346 w 7897091"/>
              <a:gd name="connsiteY16" fmla="*/ 2632364 h 2641600"/>
              <a:gd name="connsiteX17" fmla="*/ 2115127 w 7897091"/>
              <a:gd name="connsiteY17" fmla="*/ 2576946 h 2641600"/>
              <a:gd name="connsiteX18" fmla="*/ 2244437 w 7897091"/>
              <a:gd name="connsiteY18" fmla="*/ 2530764 h 2641600"/>
              <a:gd name="connsiteX19" fmla="*/ 2364509 w 7897091"/>
              <a:gd name="connsiteY19" fmla="*/ 2456873 h 2641600"/>
              <a:gd name="connsiteX20" fmla="*/ 2484582 w 7897091"/>
              <a:gd name="connsiteY20" fmla="*/ 2419928 h 2641600"/>
              <a:gd name="connsiteX21" fmla="*/ 2623127 w 7897091"/>
              <a:gd name="connsiteY21" fmla="*/ 2401455 h 2641600"/>
              <a:gd name="connsiteX22" fmla="*/ 2761673 w 7897091"/>
              <a:gd name="connsiteY22" fmla="*/ 2410691 h 2641600"/>
              <a:gd name="connsiteX23" fmla="*/ 2890982 w 7897091"/>
              <a:gd name="connsiteY23" fmla="*/ 2438400 h 2641600"/>
              <a:gd name="connsiteX24" fmla="*/ 3011055 w 7897091"/>
              <a:gd name="connsiteY24" fmla="*/ 2503055 h 2641600"/>
              <a:gd name="connsiteX25" fmla="*/ 3158837 w 7897091"/>
              <a:gd name="connsiteY25" fmla="*/ 2567710 h 2641600"/>
              <a:gd name="connsiteX26" fmla="*/ 3278909 w 7897091"/>
              <a:gd name="connsiteY26" fmla="*/ 2586182 h 2641600"/>
              <a:gd name="connsiteX27" fmla="*/ 3380509 w 7897091"/>
              <a:gd name="connsiteY27" fmla="*/ 2595419 h 2641600"/>
              <a:gd name="connsiteX28" fmla="*/ 3537527 w 7897091"/>
              <a:gd name="connsiteY28" fmla="*/ 2576946 h 2641600"/>
              <a:gd name="connsiteX29" fmla="*/ 3648364 w 7897091"/>
              <a:gd name="connsiteY29" fmla="*/ 2604655 h 2641600"/>
              <a:gd name="connsiteX30" fmla="*/ 3786909 w 7897091"/>
              <a:gd name="connsiteY30" fmla="*/ 2586182 h 2641600"/>
              <a:gd name="connsiteX31" fmla="*/ 3906982 w 7897091"/>
              <a:gd name="connsiteY31" fmla="*/ 2586182 h 2641600"/>
              <a:gd name="connsiteX32" fmla="*/ 4036291 w 7897091"/>
              <a:gd name="connsiteY32" fmla="*/ 2604655 h 2641600"/>
              <a:gd name="connsiteX33" fmla="*/ 4165600 w 7897091"/>
              <a:gd name="connsiteY33" fmla="*/ 2604655 h 2641600"/>
              <a:gd name="connsiteX34" fmla="*/ 4304146 w 7897091"/>
              <a:gd name="connsiteY34" fmla="*/ 2604655 h 2641600"/>
              <a:gd name="connsiteX35" fmla="*/ 4424218 w 7897091"/>
              <a:gd name="connsiteY35" fmla="*/ 2604655 h 2641600"/>
              <a:gd name="connsiteX36" fmla="*/ 4553527 w 7897091"/>
              <a:gd name="connsiteY36" fmla="*/ 2586182 h 2641600"/>
              <a:gd name="connsiteX37" fmla="*/ 4719782 w 7897091"/>
              <a:gd name="connsiteY37" fmla="*/ 2586182 h 2641600"/>
              <a:gd name="connsiteX38" fmla="*/ 4802909 w 7897091"/>
              <a:gd name="connsiteY38" fmla="*/ 2586182 h 2641600"/>
              <a:gd name="connsiteX39" fmla="*/ 4969164 w 7897091"/>
              <a:gd name="connsiteY39" fmla="*/ 2586182 h 2641600"/>
              <a:gd name="connsiteX40" fmla="*/ 5061527 w 7897091"/>
              <a:gd name="connsiteY40" fmla="*/ 2549237 h 2641600"/>
              <a:gd name="connsiteX41" fmla="*/ 5190837 w 7897091"/>
              <a:gd name="connsiteY41" fmla="*/ 2512291 h 2641600"/>
              <a:gd name="connsiteX42" fmla="*/ 5320146 w 7897091"/>
              <a:gd name="connsiteY42" fmla="*/ 2456873 h 2641600"/>
              <a:gd name="connsiteX43" fmla="*/ 5430982 w 7897091"/>
              <a:gd name="connsiteY43" fmla="*/ 2290619 h 2641600"/>
              <a:gd name="connsiteX44" fmla="*/ 5578764 w 7897091"/>
              <a:gd name="connsiteY44" fmla="*/ 2050473 h 2641600"/>
              <a:gd name="connsiteX45" fmla="*/ 5708073 w 7897091"/>
              <a:gd name="connsiteY45" fmla="*/ 1560946 h 2641600"/>
              <a:gd name="connsiteX46" fmla="*/ 5818909 w 7897091"/>
              <a:gd name="connsiteY46" fmla="*/ 951346 h 2641600"/>
              <a:gd name="connsiteX47" fmla="*/ 5957455 w 7897091"/>
              <a:gd name="connsiteY47" fmla="*/ 498764 h 2641600"/>
              <a:gd name="connsiteX48" fmla="*/ 6096000 w 7897091"/>
              <a:gd name="connsiteY48" fmla="*/ 184728 h 2641600"/>
              <a:gd name="connsiteX49" fmla="*/ 6225309 w 7897091"/>
              <a:gd name="connsiteY49" fmla="*/ 83128 h 2641600"/>
              <a:gd name="connsiteX50" fmla="*/ 6345382 w 7897091"/>
              <a:gd name="connsiteY50" fmla="*/ 92364 h 2641600"/>
              <a:gd name="connsiteX51" fmla="*/ 6456218 w 7897091"/>
              <a:gd name="connsiteY51" fmla="*/ 0 h 2641600"/>
              <a:gd name="connsiteX52" fmla="*/ 6613237 w 7897091"/>
              <a:gd name="connsiteY52" fmla="*/ 27710 h 2641600"/>
              <a:gd name="connsiteX53" fmla="*/ 6742546 w 7897091"/>
              <a:gd name="connsiteY53" fmla="*/ 73891 h 2641600"/>
              <a:gd name="connsiteX54" fmla="*/ 6862618 w 7897091"/>
              <a:gd name="connsiteY54" fmla="*/ 64655 h 2641600"/>
              <a:gd name="connsiteX55" fmla="*/ 7010400 w 7897091"/>
              <a:gd name="connsiteY55" fmla="*/ 64655 h 2641600"/>
              <a:gd name="connsiteX56" fmla="*/ 7102764 w 7897091"/>
              <a:gd name="connsiteY56" fmla="*/ 73891 h 2641600"/>
              <a:gd name="connsiteX57" fmla="*/ 7250546 w 7897091"/>
              <a:gd name="connsiteY57" fmla="*/ 129310 h 2641600"/>
              <a:gd name="connsiteX58" fmla="*/ 7407564 w 7897091"/>
              <a:gd name="connsiteY58" fmla="*/ 83128 h 2641600"/>
              <a:gd name="connsiteX59" fmla="*/ 7518400 w 7897091"/>
              <a:gd name="connsiteY59" fmla="*/ 157019 h 2641600"/>
              <a:gd name="connsiteX60" fmla="*/ 7610764 w 7897091"/>
              <a:gd name="connsiteY60" fmla="*/ 138546 h 2641600"/>
              <a:gd name="connsiteX61" fmla="*/ 7758546 w 7897091"/>
              <a:gd name="connsiteY61" fmla="*/ 212437 h 2641600"/>
              <a:gd name="connsiteX62" fmla="*/ 7897091 w 7897091"/>
              <a:gd name="connsiteY62" fmla="*/ 267855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7897091" h="2641600">
                <a:moveTo>
                  <a:pt x="0" y="2262910"/>
                </a:moveTo>
                <a:lnTo>
                  <a:pt x="184727" y="2346037"/>
                </a:lnTo>
                <a:lnTo>
                  <a:pt x="323273" y="2438400"/>
                </a:lnTo>
                <a:lnTo>
                  <a:pt x="443346" y="2429164"/>
                </a:lnTo>
                <a:lnTo>
                  <a:pt x="563418" y="2503055"/>
                </a:lnTo>
                <a:lnTo>
                  <a:pt x="692727" y="2503055"/>
                </a:lnTo>
                <a:lnTo>
                  <a:pt x="849746" y="2549237"/>
                </a:lnTo>
                <a:lnTo>
                  <a:pt x="960582" y="2567710"/>
                </a:lnTo>
                <a:lnTo>
                  <a:pt x="1089891" y="2567710"/>
                </a:lnTo>
                <a:lnTo>
                  <a:pt x="1200727" y="2595419"/>
                </a:lnTo>
                <a:lnTo>
                  <a:pt x="1330037" y="2586182"/>
                </a:lnTo>
                <a:lnTo>
                  <a:pt x="1468582" y="2604655"/>
                </a:lnTo>
                <a:lnTo>
                  <a:pt x="1597891" y="2641600"/>
                </a:lnTo>
                <a:lnTo>
                  <a:pt x="1708727" y="2604655"/>
                </a:lnTo>
                <a:lnTo>
                  <a:pt x="1847273" y="2641600"/>
                </a:lnTo>
                <a:lnTo>
                  <a:pt x="1865746" y="2623128"/>
                </a:lnTo>
                <a:lnTo>
                  <a:pt x="1967346" y="2632364"/>
                </a:lnTo>
                <a:lnTo>
                  <a:pt x="2115127" y="2576946"/>
                </a:lnTo>
                <a:lnTo>
                  <a:pt x="2244437" y="2530764"/>
                </a:lnTo>
                <a:lnTo>
                  <a:pt x="2364509" y="2456873"/>
                </a:lnTo>
                <a:lnTo>
                  <a:pt x="2484582" y="2419928"/>
                </a:lnTo>
                <a:lnTo>
                  <a:pt x="2623127" y="2401455"/>
                </a:lnTo>
                <a:lnTo>
                  <a:pt x="2761673" y="2410691"/>
                </a:lnTo>
                <a:lnTo>
                  <a:pt x="2890982" y="2438400"/>
                </a:lnTo>
                <a:lnTo>
                  <a:pt x="3011055" y="2503055"/>
                </a:lnTo>
                <a:lnTo>
                  <a:pt x="3158837" y="2567710"/>
                </a:lnTo>
                <a:lnTo>
                  <a:pt x="3278909" y="2586182"/>
                </a:lnTo>
                <a:lnTo>
                  <a:pt x="3380509" y="2595419"/>
                </a:lnTo>
                <a:lnTo>
                  <a:pt x="3537527" y="2576946"/>
                </a:lnTo>
                <a:lnTo>
                  <a:pt x="3648364" y="2604655"/>
                </a:lnTo>
                <a:lnTo>
                  <a:pt x="3786909" y="2586182"/>
                </a:lnTo>
                <a:lnTo>
                  <a:pt x="3906982" y="2586182"/>
                </a:lnTo>
                <a:lnTo>
                  <a:pt x="4036291" y="2604655"/>
                </a:lnTo>
                <a:lnTo>
                  <a:pt x="4165600" y="2604655"/>
                </a:lnTo>
                <a:lnTo>
                  <a:pt x="4304146" y="2604655"/>
                </a:lnTo>
                <a:lnTo>
                  <a:pt x="4424218" y="2604655"/>
                </a:lnTo>
                <a:lnTo>
                  <a:pt x="4553527" y="2586182"/>
                </a:lnTo>
                <a:lnTo>
                  <a:pt x="4719782" y="2586182"/>
                </a:lnTo>
                <a:lnTo>
                  <a:pt x="4802909" y="2586182"/>
                </a:lnTo>
                <a:lnTo>
                  <a:pt x="4969164" y="2586182"/>
                </a:lnTo>
                <a:lnTo>
                  <a:pt x="5061527" y="2549237"/>
                </a:lnTo>
                <a:lnTo>
                  <a:pt x="5190837" y="2512291"/>
                </a:lnTo>
                <a:lnTo>
                  <a:pt x="5320146" y="2456873"/>
                </a:lnTo>
                <a:lnTo>
                  <a:pt x="5430982" y="2290619"/>
                </a:lnTo>
                <a:lnTo>
                  <a:pt x="5578764" y="2050473"/>
                </a:lnTo>
                <a:lnTo>
                  <a:pt x="5708073" y="1560946"/>
                </a:lnTo>
                <a:lnTo>
                  <a:pt x="5818909" y="951346"/>
                </a:lnTo>
                <a:lnTo>
                  <a:pt x="5957455" y="498764"/>
                </a:lnTo>
                <a:lnTo>
                  <a:pt x="6096000" y="184728"/>
                </a:lnTo>
                <a:lnTo>
                  <a:pt x="6225309" y="83128"/>
                </a:lnTo>
                <a:lnTo>
                  <a:pt x="6345382" y="92364"/>
                </a:lnTo>
                <a:lnTo>
                  <a:pt x="6456218" y="0"/>
                </a:lnTo>
                <a:lnTo>
                  <a:pt x="6613237" y="27710"/>
                </a:lnTo>
                <a:lnTo>
                  <a:pt x="6742546" y="73891"/>
                </a:lnTo>
                <a:lnTo>
                  <a:pt x="6862618" y="64655"/>
                </a:lnTo>
                <a:lnTo>
                  <a:pt x="7010400" y="64655"/>
                </a:lnTo>
                <a:lnTo>
                  <a:pt x="7102764" y="73891"/>
                </a:lnTo>
                <a:lnTo>
                  <a:pt x="7250546" y="129310"/>
                </a:lnTo>
                <a:lnTo>
                  <a:pt x="7407564" y="83128"/>
                </a:lnTo>
                <a:lnTo>
                  <a:pt x="7518400" y="157019"/>
                </a:lnTo>
                <a:lnTo>
                  <a:pt x="7610764" y="138546"/>
                </a:lnTo>
                <a:lnTo>
                  <a:pt x="7758546" y="212437"/>
                </a:lnTo>
                <a:lnTo>
                  <a:pt x="7897091" y="267855"/>
                </a:ln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94" y="1457719"/>
            <a:ext cx="8928494" cy="372388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679018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i="1" dirty="0"/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5130225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Marginal correlation ranges from -0.51 to 0.43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T5 had the highest averaged absolute marginal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T4 and T5 had negative correlation in the visible spectrum and positive in the NIR</a:t>
            </a:r>
          </a:p>
        </p:txBody>
      </p:sp>
      <p:sp>
        <p:nvSpPr>
          <p:cNvPr id="7" name="Freeform 6"/>
          <p:cNvSpPr/>
          <p:nvPr/>
        </p:nvSpPr>
        <p:spPr>
          <a:xfrm>
            <a:off x="766618" y="1865745"/>
            <a:ext cx="7897091" cy="2641600"/>
          </a:xfrm>
          <a:custGeom>
            <a:avLst/>
            <a:gdLst>
              <a:gd name="connsiteX0" fmla="*/ 0 w 7897091"/>
              <a:gd name="connsiteY0" fmla="*/ 2262910 h 2641600"/>
              <a:gd name="connsiteX1" fmla="*/ 184727 w 7897091"/>
              <a:gd name="connsiteY1" fmla="*/ 2346037 h 2641600"/>
              <a:gd name="connsiteX2" fmla="*/ 323273 w 7897091"/>
              <a:gd name="connsiteY2" fmla="*/ 2438400 h 2641600"/>
              <a:gd name="connsiteX3" fmla="*/ 443346 w 7897091"/>
              <a:gd name="connsiteY3" fmla="*/ 2429164 h 2641600"/>
              <a:gd name="connsiteX4" fmla="*/ 563418 w 7897091"/>
              <a:gd name="connsiteY4" fmla="*/ 2503055 h 2641600"/>
              <a:gd name="connsiteX5" fmla="*/ 692727 w 7897091"/>
              <a:gd name="connsiteY5" fmla="*/ 2503055 h 2641600"/>
              <a:gd name="connsiteX6" fmla="*/ 849746 w 7897091"/>
              <a:gd name="connsiteY6" fmla="*/ 2549237 h 2641600"/>
              <a:gd name="connsiteX7" fmla="*/ 960582 w 7897091"/>
              <a:gd name="connsiteY7" fmla="*/ 2567710 h 2641600"/>
              <a:gd name="connsiteX8" fmla="*/ 1089891 w 7897091"/>
              <a:gd name="connsiteY8" fmla="*/ 2567710 h 2641600"/>
              <a:gd name="connsiteX9" fmla="*/ 1200727 w 7897091"/>
              <a:gd name="connsiteY9" fmla="*/ 2595419 h 2641600"/>
              <a:gd name="connsiteX10" fmla="*/ 1330037 w 7897091"/>
              <a:gd name="connsiteY10" fmla="*/ 2586182 h 2641600"/>
              <a:gd name="connsiteX11" fmla="*/ 1468582 w 7897091"/>
              <a:gd name="connsiteY11" fmla="*/ 2604655 h 2641600"/>
              <a:gd name="connsiteX12" fmla="*/ 1597891 w 7897091"/>
              <a:gd name="connsiteY12" fmla="*/ 2641600 h 2641600"/>
              <a:gd name="connsiteX13" fmla="*/ 1708727 w 7897091"/>
              <a:gd name="connsiteY13" fmla="*/ 2604655 h 2641600"/>
              <a:gd name="connsiteX14" fmla="*/ 1847273 w 7897091"/>
              <a:gd name="connsiteY14" fmla="*/ 2641600 h 2641600"/>
              <a:gd name="connsiteX15" fmla="*/ 1865746 w 7897091"/>
              <a:gd name="connsiteY15" fmla="*/ 2623128 h 2641600"/>
              <a:gd name="connsiteX16" fmla="*/ 1967346 w 7897091"/>
              <a:gd name="connsiteY16" fmla="*/ 2632364 h 2641600"/>
              <a:gd name="connsiteX17" fmla="*/ 2115127 w 7897091"/>
              <a:gd name="connsiteY17" fmla="*/ 2576946 h 2641600"/>
              <a:gd name="connsiteX18" fmla="*/ 2244437 w 7897091"/>
              <a:gd name="connsiteY18" fmla="*/ 2530764 h 2641600"/>
              <a:gd name="connsiteX19" fmla="*/ 2364509 w 7897091"/>
              <a:gd name="connsiteY19" fmla="*/ 2456873 h 2641600"/>
              <a:gd name="connsiteX20" fmla="*/ 2484582 w 7897091"/>
              <a:gd name="connsiteY20" fmla="*/ 2419928 h 2641600"/>
              <a:gd name="connsiteX21" fmla="*/ 2623127 w 7897091"/>
              <a:gd name="connsiteY21" fmla="*/ 2401455 h 2641600"/>
              <a:gd name="connsiteX22" fmla="*/ 2761673 w 7897091"/>
              <a:gd name="connsiteY22" fmla="*/ 2410691 h 2641600"/>
              <a:gd name="connsiteX23" fmla="*/ 2890982 w 7897091"/>
              <a:gd name="connsiteY23" fmla="*/ 2438400 h 2641600"/>
              <a:gd name="connsiteX24" fmla="*/ 3011055 w 7897091"/>
              <a:gd name="connsiteY24" fmla="*/ 2503055 h 2641600"/>
              <a:gd name="connsiteX25" fmla="*/ 3158837 w 7897091"/>
              <a:gd name="connsiteY25" fmla="*/ 2567710 h 2641600"/>
              <a:gd name="connsiteX26" fmla="*/ 3278909 w 7897091"/>
              <a:gd name="connsiteY26" fmla="*/ 2586182 h 2641600"/>
              <a:gd name="connsiteX27" fmla="*/ 3380509 w 7897091"/>
              <a:gd name="connsiteY27" fmla="*/ 2595419 h 2641600"/>
              <a:gd name="connsiteX28" fmla="*/ 3537527 w 7897091"/>
              <a:gd name="connsiteY28" fmla="*/ 2576946 h 2641600"/>
              <a:gd name="connsiteX29" fmla="*/ 3648364 w 7897091"/>
              <a:gd name="connsiteY29" fmla="*/ 2604655 h 2641600"/>
              <a:gd name="connsiteX30" fmla="*/ 3786909 w 7897091"/>
              <a:gd name="connsiteY30" fmla="*/ 2586182 h 2641600"/>
              <a:gd name="connsiteX31" fmla="*/ 3906982 w 7897091"/>
              <a:gd name="connsiteY31" fmla="*/ 2586182 h 2641600"/>
              <a:gd name="connsiteX32" fmla="*/ 4036291 w 7897091"/>
              <a:gd name="connsiteY32" fmla="*/ 2604655 h 2641600"/>
              <a:gd name="connsiteX33" fmla="*/ 4165600 w 7897091"/>
              <a:gd name="connsiteY33" fmla="*/ 2604655 h 2641600"/>
              <a:gd name="connsiteX34" fmla="*/ 4304146 w 7897091"/>
              <a:gd name="connsiteY34" fmla="*/ 2604655 h 2641600"/>
              <a:gd name="connsiteX35" fmla="*/ 4424218 w 7897091"/>
              <a:gd name="connsiteY35" fmla="*/ 2604655 h 2641600"/>
              <a:gd name="connsiteX36" fmla="*/ 4553527 w 7897091"/>
              <a:gd name="connsiteY36" fmla="*/ 2586182 h 2641600"/>
              <a:gd name="connsiteX37" fmla="*/ 4719782 w 7897091"/>
              <a:gd name="connsiteY37" fmla="*/ 2586182 h 2641600"/>
              <a:gd name="connsiteX38" fmla="*/ 4802909 w 7897091"/>
              <a:gd name="connsiteY38" fmla="*/ 2586182 h 2641600"/>
              <a:gd name="connsiteX39" fmla="*/ 4969164 w 7897091"/>
              <a:gd name="connsiteY39" fmla="*/ 2586182 h 2641600"/>
              <a:gd name="connsiteX40" fmla="*/ 5061527 w 7897091"/>
              <a:gd name="connsiteY40" fmla="*/ 2549237 h 2641600"/>
              <a:gd name="connsiteX41" fmla="*/ 5190837 w 7897091"/>
              <a:gd name="connsiteY41" fmla="*/ 2512291 h 2641600"/>
              <a:gd name="connsiteX42" fmla="*/ 5320146 w 7897091"/>
              <a:gd name="connsiteY42" fmla="*/ 2456873 h 2641600"/>
              <a:gd name="connsiteX43" fmla="*/ 5430982 w 7897091"/>
              <a:gd name="connsiteY43" fmla="*/ 2290619 h 2641600"/>
              <a:gd name="connsiteX44" fmla="*/ 5578764 w 7897091"/>
              <a:gd name="connsiteY44" fmla="*/ 2050473 h 2641600"/>
              <a:gd name="connsiteX45" fmla="*/ 5708073 w 7897091"/>
              <a:gd name="connsiteY45" fmla="*/ 1560946 h 2641600"/>
              <a:gd name="connsiteX46" fmla="*/ 5818909 w 7897091"/>
              <a:gd name="connsiteY46" fmla="*/ 951346 h 2641600"/>
              <a:gd name="connsiteX47" fmla="*/ 5957455 w 7897091"/>
              <a:gd name="connsiteY47" fmla="*/ 498764 h 2641600"/>
              <a:gd name="connsiteX48" fmla="*/ 6096000 w 7897091"/>
              <a:gd name="connsiteY48" fmla="*/ 184728 h 2641600"/>
              <a:gd name="connsiteX49" fmla="*/ 6225309 w 7897091"/>
              <a:gd name="connsiteY49" fmla="*/ 83128 h 2641600"/>
              <a:gd name="connsiteX50" fmla="*/ 6345382 w 7897091"/>
              <a:gd name="connsiteY50" fmla="*/ 92364 h 2641600"/>
              <a:gd name="connsiteX51" fmla="*/ 6456218 w 7897091"/>
              <a:gd name="connsiteY51" fmla="*/ 0 h 2641600"/>
              <a:gd name="connsiteX52" fmla="*/ 6613237 w 7897091"/>
              <a:gd name="connsiteY52" fmla="*/ 27710 h 2641600"/>
              <a:gd name="connsiteX53" fmla="*/ 6742546 w 7897091"/>
              <a:gd name="connsiteY53" fmla="*/ 73891 h 2641600"/>
              <a:gd name="connsiteX54" fmla="*/ 6862618 w 7897091"/>
              <a:gd name="connsiteY54" fmla="*/ 64655 h 2641600"/>
              <a:gd name="connsiteX55" fmla="*/ 7010400 w 7897091"/>
              <a:gd name="connsiteY55" fmla="*/ 64655 h 2641600"/>
              <a:gd name="connsiteX56" fmla="*/ 7102764 w 7897091"/>
              <a:gd name="connsiteY56" fmla="*/ 73891 h 2641600"/>
              <a:gd name="connsiteX57" fmla="*/ 7250546 w 7897091"/>
              <a:gd name="connsiteY57" fmla="*/ 129310 h 2641600"/>
              <a:gd name="connsiteX58" fmla="*/ 7407564 w 7897091"/>
              <a:gd name="connsiteY58" fmla="*/ 83128 h 2641600"/>
              <a:gd name="connsiteX59" fmla="*/ 7518400 w 7897091"/>
              <a:gd name="connsiteY59" fmla="*/ 157019 h 2641600"/>
              <a:gd name="connsiteX60" fmla="*/ 7610764 w 7897091"/>
              <a:gd name="connsiteY60" fmla="*/ 138546 h 2641600"/>
              <a:gd name="connsiteX61" fmla="*/ 7758546 w 7897091"/>
              <a:gd name="connsiteY61" fmla="*/ 212437 h 2641600"/>
              <a:gd name="connsiteX62" fmla="*/ 7897091 w 7897091"/>
              <a:gd name="connsiteY62" fmla="*/ 267855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7897091" h="2641600">
                <a:moveTo>
                  <a:pt x="0" y="2262910"/>
                </a:moveTo>
                <a:lnTo>
                  <a:pt x="184727" y="2346037"/>
                </a:lnTo>
                <a:lnTo>
                  <a:pt x="323273" y="2438400"/>
                </a:lnTo>
                <a:lnTo>
                  <a:pt x="443346" y="2429164"/>
                </a:lnTo>
                <a:lnTo>
                  <a:pt x="563418" y="2503055"/>
                </a:lnTo>
                <a:lnTo>
                  <a:pt x="692727" y="2503055"/>
                </a:lnTo>
                <a:lnTo>
                  <a:pt x="849746" y="2549237"/>
                </a:lnTo>
                <a:lnTo>
                  <a:pt x="960582" y="2567710"/>
                </a:lnTo>
                <a:lnTo>
                  <a:pt x="1089891" y="2567710"/>
                </a:lnTo>
                <a:lnTo>
                  <a:pt x="1200727" y="2595419"/>
                </a:lnTo>
                <a:lnTo>
                  <a:pt x="1330037" y="2586182"/>
                </a:lnTo>
                <a:lnTo>
                  <a:pt x="1468582" y="2604655"/>
                </a:lnTo>
                <a:lnTo>
                  <a:pt x="1597891" y="2641600"/>
                </a:lnTo>
                <a:lnTo>
                  <a:pt x="1708727" y="2604655"/>
                </a:lnTo>
                <a:lnTo>
                  <a:pt x="1847273" y="2641600"/>
                </a:lnTo>
                <a:lnTo>
                  <a:pt x="1865746" y="2623128"/>
                </a:lnTo>
                <a:lnTo>
                  <a:pt x="1967346" y="2632364"/>
                </a:lnTo>
                <a:lnTo>
                  <a:pt x="2115127" y="2576946"/>
                </a:lnTo>
                <a:lnTo>
                  <a:pt x="2244437" y="2530764"/>
                </a:lnTo>
                <a:lnTo>
                  <a:pt x="2364509" y="2456873"/>
                </a:lnTo>
                <a:lnTo>
                  <a:pt x="2484582" y="2419928"/>
                </a:lnTo>
                <a:lnTo>
                  <a:pt x="2623127" y="2401455"/>
                </a:lnTo>
                <a:lnTo>
                  <a:pt x="2761673" y="2410691"/>
                </a:lnTo>
                <a:lnTo>
                  <a:pt x="2890982" y="2438400"/>
                </a:lnTo>
                <a:lnTo>
                  <a:pt x="3011055" y="2503055"/>
                </a:lnTo>
                <a:lnTo>
                  <a:pt x="3158837" y="2567710"/>
                </a:lnTo>
                <a:lnTo>
                  <a:pt x="3278909" y="2586182"/>
                </a:lnTo>
                <a:lnTo>
                  <a:pt x="3380509" y="2595419"/>
                </a:lnTo>
                <a:lnTo>
                  <a:pt x="3537527" y="2576946"/>
                </a:lnTo>
                <a:lnTo>
                  <a:pt x="3648364" y="2604655"/>
                </a:lnTo>
                <a:lnTo>
                  <a:pt x="3786909" y="2586182"/>
                </a:lnTo>
                <a:lnTo>
                  <a:pt x="3906982" y="2586182"/>
                </a:lnTo>
                <a:lnTo>
                  <a:pt x="4036291" y="2604655"/>
                </a:lnTo>
                <a:lnTo>
                  <a:pt x="4165600" y="2604655"/>
                </a:lnTo>
                <a:lnTo>
                  <a:pt x="4304146" y="2604655"/>
                </a:lnTo>
                <a:lnTo>
                  <a:pt x="4424218" y="2604655"/>
                </a:lnTo>
                <a:lnTo>
                  <a:pt x="4553527" y="2586182"/>
                </a:lnTo>
                <a:lnTo>
                  <a:pt x="4719782" y="2586182"/>
                </a:lnTo>
                <a:lnTo>
                  <a:pt x="4802909" y="2586182"/>
                </a:lnTo>
                <a:lnTo>
                  <a:pt x="4969164" y="2586182"/>
                </a:lnTo>
                <a:lnTo>
                  <a:pt x="5061527" y="2549237"/>
                </a:lnTo>
                <a:lnTo>
                  <a:pt x="5190837" y="2512291"/>
                </a:lnTo>
                <a:lnTo>
                  <a:pt x="5320146" y="2456873"/>
                </a:lnTo>
                <a:lnTo>
                  <a:pt x="5430982" y="2290619"/>
                </a:lnTo>
                <a:lnTo>
                  <a:pt x="5578764" y="2050473"/>
                </a:lnTo>
                <a:lnTo>
                  <a:pt x="5708073" y="1560946"/>
                </a:lnTo>
                <a:lnTo>
                  <a:pt x="5818909" y="951346"/>
                </a:lnTo>
                <a:lnTo>
                  <a:pt x="5957455" y="498764"/>
                </a:lnTo>
                <a:lnTo>
                  <a:pt x="6096000" y="184728"/>
                </a:lnTo>
                <a:lnTo>
                  <a:pt x="6225309" y="83128"/>
                </a:lnTo>
                <a:lnTo>
                  <a:pt x="6345382" y="92364"/>
                </a:lnTo>
                <a:lnTo>
                  <a:pt x="6456218" y="0"/>
                </a:lnTo>
                <a:lnTo>
                  <a:pt x="6613237" y="27710"/>
                </a:lnTo>
                <a:lnTo>
                  <a:pt x="6742546" y="73891"/>
                </a:lnTo>
                <a:lnTo>
                  <a:pt x="6862618" y="64655"/>
                </a:lnTo>
                <a:lnTo>
                  <a:pt x="7010400" y="64655"/>
                </a:lnTo>
                <a:lnTo>
                  <a:pt x="7102764" y="73891"/>
                </a:lnTo>
                <a:lnTo>
                  <a:pt x="7250546" y="129310"/>
                </a:lnTo>
                <a:lnTo>
                  <a:pt x="7407564" y="83128"/>
                </a:lnTo>
                <a:lnTo>
                  <a:pt x="7518400" y="157019"/>
                </a:lnTo>
                <a:lnTo>
                  <a:pt x="7610764" y="138546"/>
                </a:lnTo>
                <a:lnTo>
                  <a:pt x="7758546" y="212437"/>
                </a:lnTo>
                <a:lnTo>
                  <a:pt x="7897091" y="267855"/>
                </a:ln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748145" y="2604655"/>
            <a:ext cx="7878619" cy="1348509"/>
          </a:xfrm>
          <a:custGeom>
            <a:avLst/>
            <a:gdLst>
              <a:gd name="connsiteX0" fmla="*/ 0 w 7878619"/>
              <a:gd name="connsiteY0" fmla="*/ 0 h 1348509"/>
              <a:gd name="connsiteX1" fmla="*/ 203200 w 7878619"/>
              <a:gd name="connsiteY1" fmla="*/ 166254 h 1348509"/>
              <a:gd name="connsiteX2" fmla="*/ 332510 w 7878619"/>
              <a:gd name="connsiteY2" fmla="*/ 443345 h 1348509"/>
              <a:gd name="connsiteX3" fmla="*/ 452582 w 7878619"/>
              <a:gd name="connsiteY3" fmla="*/ 665018 h 1348509"/>
              <a:gd name="connsiteX4" fmla="*/ 591128 w 7878619"/>
              <a:gd name="connsiteY4" fmla="*/ 757381 h 1348509"/>
              <a:gd name="connsiteX5" fmla="*/ 692728 w 7878619"/>
              <a:gd name="connsiteY5" fmla="*/ 868218 h 1348509"/>
              <a:gd name="connsiteX6" fmla="*/ 849746 w 7878619"/>
              <a:gd name="connsiteY6" fmla="*/ 979054 h 1348509"/>
              <a:gd name="connsiteX7" fmla="*/ 979055 w 7878619"/>
              <a:gd name="connsiteY7" fmla="*/ 1126836 h 1348509"/>
              <a:gd name="connsiteX8" fmla="*/ 1099128 w 7878619"/>
              <a:gd name="connsiteY8" fmla="*/ 1136072 h 1348509"/>
              <a:gd name="connsiteX9" fmla="*/ 1237673 w 7878619"/>
              <a:gd name="connsiteY9" fmla="*/ 1145309 h 1348509"/>
              <a:gd name="connsiteX10" fmla="*/ 1348510 w 7878619"/>
              <a:gd name="connsiteY10" fmla="*/ 1182254 h 1348509"/>
              <a:gd name="connsiteX11" fmla="*/ 1459346 w 7878619"/>
              <a:gd name="connsiteY11" fmla="*/ 1173018 h 1348509"/>
              <a:gd name="connsiteX12" fmla="*/ 1597891 w 7878619"/>
              <a:gd name="connsiteY12" fmla="*/ 1163781 h 1348509"/>
              <a:gd name="connsiteX13" fmla="*/ 1736437 w 7878619"/>
              <a:gd name="connsiteY13" fmla="*/ 1182254 h 1348509"/>
              <a:gd name="connsiteX14" fmla="*/ 1865746 w 7878619"/>
              <a:gd name="connsiteY14" fmla="*/ 1182254 h 1348509"/>
              <a:gd name="connsiteX15" fmla="*/ 1985819 w 7878619"/>
              <a:gd name="connsiteY15" fmla="*/ 1145309 h 1348509"/>
              <a:gd name="connsiteX16" fmla="*/ 2105891 w 7878619"/>
              <a:gd name="connsiteY16" fmla="*/ 1099127 h 1348509"/>
              <a:gd name="connsiteX17" fmla="*/ 2290619 w 7878619"/>
              <a:gd name="connsiteY17" fmla="*/ 1108363 h 1348509"/>
              <a:gd name="connsiteX18" fmla="*/ 2410691 w 7878619"/>
              <a:gd name="connsiteY18" fmla="*/ 1080654 h 1348509"/>
              <a:gd name="connsiteX19" fmla="*/ 2503055 w 7878619"/>
              <a:gd name="connsiteY19" fmla="*/ 1080654 h 1348509"/>
              <a:gd name="connsiteX20" fmla="*/ 2641600 w 7878619"/>
              <a:gd name="connsiteY20" fmla="*/ 1145309 h 1348509"/>
              <a:gd name="connsiteX21" fmla="*/ 2789382 w 7878619"/>
              <a:gd name="connsiteY21" fmla="*/ 1173018 h 1348509"/>
              <a:gd name="connsiteX22" fmla="*/ 2890982 w 7878619"/>
              <a:gd name="connsiteY22" fmla="*/ 1219200 h 1348509"/>
              <a:gd name="connsiteX23" fmla="*/ 3038764 w 7878619"/>
              <a:gd name="connsiteY23" fmla="*/ 1237672 h 1348509"/>
              <a:gd name="connsiteX24" fmla="*/ 3195782 w 7878619"/>
              <a:gd name="connsiteY24" fmla="*/ 1237672 h 1348509"/>
              <a:gd name="connsiteX25" fmla="*/ 3315855 w 7878619"/>
              <a:gd name="connsiteY25" fmla="*/ 1237672 h 1348509"/>
              <a:gd name="connsiteX26" fmla="*/ 3454400 w 7878619"/>
              <a:gd name="connsiteY26" fmla="*/ 1265381 h 1348509"/>
              <a:gd name="connsiteX27" fmla="*/ 3592946 w 7878619"/>
              <a:gd name="connsiteY27" fmla="*/ 1265381 h 1348509"/>
              <a:gd name="connsiteX28" fmla="*/ 3796146 w 7878619"/>
              <a:gd name="connsiteY28" fmla="*/ 1283854 h 1348509"/>
              <a:gd name="connsiteX29" fmla="*/ 3953164 w 7878619"/>
              <a:gd name="connsiteY29" fmla="*/ 1293090 h 1348509"/>
              <a:gd name="connsiteX30" fmla="*/ 4073237 w 7878619"/>
              <a:gd name="connsiteY30" fmla="*/ 1293090 h 1348509"/>
              <a:gd name="connsiteX31" fmla="*/ 4257964 w 7878619"/>
              <a:gd name="connsiteY31" fmla="*/ 1311563 h 1348509"/>
              <a:gd name="connsiteX32" fmla="*/ 4479637 w 7878619"/>
              <a:gd name="connsiteY32" fmla="*/ 1311563 h 1348509"/>
              <a:gd name="connsiteX33" fmla="*/ 4719782 w 7878619"/>
              <a:gd name="connsiteY33" fmla="*/ 1339272 h 1348509"/>
              <a:gd name="connsiteX34" fmla="*/ 5024582 w 7878619"/>
              <a:gd name="connsiteY34" fmla="*/ 1348509 h 1348509"/>
              <a:gd name="connsiteX35" fmla="*/ 5246255 w 7878619"/>
              <a:gd name="connsiteY35" fmla="*/ 1339272 h 1348509"/>
              <a:gd name="connsiteX36" fmla="*/ 5440219 w 7878619"/>
              <a:gd name="connsiteY36" fmla="*/ 1283854 h 1348509"/>
              <a:gd name="connsiteX37" fmla="*/ 5578764 w 7878619"/>
              <a:gd name="connsiteY37" fmla="*/ 1034472 h 1348509"/>
              <a:gd name="connsiteX38" fmla="*/ 5846619 w 7878619"/>
              <a:gd name="connsiteY38" fmla="*/ 609600 h 1348509"/>
              <a:gd name="connsiteX39" fmla="*/ 6012873 w 7878619"/>
              <a:gd name="connsiteY39" fmla="*/ 341745 h 1348509"/>
              <a:gd name="connsiteX40" fmla="*/ 6096000 w 7878619"/>
              <a:gd name="connsiteY40" fmla="*/ 166254 h 1348509"/>
              <a:gd name="connsiteX41" fmla="*/ 6345382 w 7878619"/>
              <a:gd name="connsiteY41" fmla="*/ 36945 h 1348509"/>
              <a:gd name="connsiteX42" fmla="*/ 6493164 w 7878619"/>
              <a:gd name="connsiteY42" fmla="*/ 129309 h 1348509"/>
              <a:gd name="connsiteX43" fmla="*/ 6677891 w 7878619"/>
              <a:gd name="connsiteY43" fmla="*/ 92363 h 1348509"/>
              <a:gd name="connsiteX44" fmla="*/ 6918037 w 7878619"/>
              <a:gd name="connsiteY44" fmla="*/ 55418 h 1348509"/>
              <a:gd name="connsiteX45" fmla="*/ 7112000 w 7878619"/>
              <a:gd name="connsiteY45" fmla="*/ 55418 h 1348509"/>
              <a:gd name="connsiteX46" fmla="*/ 7259782 w 7878619"/>
              <a:gd name="connsiteY46" fmla="*/ 18472 h 1348509"/>
              <a:gd name="connsiteX47" fmla="*/ 7389091 w 7878619"/>
              <a:gd name="connsiteY47" fmla="*/ 73890 h 1348509"/>
              <a:gd name="connsiteX48" fmla="*/ 7527637 w 7878619"/>
              <a:gd name="connsiteY48" fmla="*/ 46181 h 1348509"/>
              <a:gd name="connsiteX49" fmla="*/ 7647710 w 7878619"/>
              <a:gd name="connsiteY49" fmla="*/ 46181 h 1348509"/>
              <a:gd name="connsiteX50" fmla="*/ 7767782 w 7878619"/>
              <a:gd name="connsiteY50" fmla="*/ 9236 h 1348509"/>
              <a:gd name="connsiteX51" fmla="*/ 7878619 w 7878619"/>
              <a:gd name="connsiteY51" fmla="*/ 9236 h 134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78619" h="1348509">
                <a:moveTo>
                  <a:pt x="0" y="0"/>
                </a:moveTo>
                <a:lnTo>
                  <a:pt x="203200" y="166254"/>
                </a:lnTo>
                <a:lnTo>
                  <a:pt x="332510" y="443345"/>
                </a:lnTo>
                <a:lnTo>
                  <a:pt x="452582" y="665018"/>
                </a:lnTo>
                <a:lnTo>
                  <a:pt x="591128" y="757381"/>
                </a:lnTo>
                <a:lnTo>
                  <a:pt x="692728" y="868218"/>
                </a:lnTo>
                <a:lnTo>
                  <a:pt x="849746" y="979054"/>
                </a:lnTo>
                <a:lnTo>
                  <a:pt x="979055" y="1126836"/>
                </a:lnTo>
                <a:lnTo>
                  <a:pt x="1099128" y="1136072"/>
                </a:lnTo>
                <a:lnTo>
                  <a:pt x="1237673" y="1145309"/>
                </a:lnTo>
                <a:lnTo>
                  <a:pt x="1348510" y="1182254"/>
                </a:lnTo>
                <a:lnTo>
                  <a:pt x="1459346" y="1173018"/>
                </a:lnTo>
                <a:lnTo>
                  <a:pt x="1597891" y="1163781"/>
                </a:lnTo>
                <a:lnTo>
                  <a:pt x="1736437" y="1182254"/>
                </a:lnTo>
                <a:lnTo>
                  <a:pt x="1865746" y="1182254"/>
                </a:lnTo>
                <a:lnTo>
                  <a:pt x="1985819" y="1145309"/>
                </a:lnTo>
                <a:lnTo>
                  <a:pt x="2105891" y="1099127"/>
                </a:lnTo>
                <a:lnTo>
                  <a:pt x="2290619" y="1108363"/>
                </a:lnTo>
                <a:lnTo>
                  <a:pt x="2410691" y="1080654"/>
                </a:lnTo>
                <a:lnTo>
                  <a:pt x="2503055" y="1080654"/>
                </a:lnTo>
                <a:lnTo>
                  <a:pt x="2641600" y="1145309"/>
                </a:lnTo>
                <a:lnTo>
                  <a:pt x="2789382" y="1173018"/>
                </a:lnTo>
                <a:lnTo>
                  <a:pt x="2890982" y="1219200"/>
                </a:lnTo>
                <a:lnTo>
                  <a:pt x="3038764" y="1237672"/>
                </a:lnTo>
                <a:lnTo>
                  <a:pt x="3195782" y="1237672"/>
                </a:lnTo>
                <a:lnTo>
                  <a:pt x="3315855" y="1237672"/>
                </a:lnTo>
                <a:lnTo>
                  <a:pt x="3454400" y="1265381"/>
                </a:lnTo>
                <a:lnTo>
                  <a:pt x="3592946" y="1265381"/>
                </a:lnTo>
                <a:lnTo>
                  <a:pt x="3796146" y="1283854"/>
                </a:lnTo>
                <a:lnTo>
                  <a:pt x="3953164" y="1293090"/>
                </a:lnTo>
                <a:lnTo>
                  <a:pt x="4073237" y="1293090"/>
                </a:lnTo>
                <a:lnTo>
                  <a:pt x="4257964" y="1311563"/>
                </a:lnTo>
                <a:lnTo>
                  <a:pt x="4479637" y="1311563"/>
                </a:lnTo>
                <a:lnTo>
                  <a:pt x="4719782" y="1339272"/>
                </a:lnTo>
                <a:lnTo>
                  <a:pt x="5024582" y="1348509"/>
                </a:lnTo>
                <a:lnTo>
                  <a:pt x="5246255" y="1339272"/>
                </a:lnTo>
                <a:lnTo>
                  <a:pt x="5440219" y="1283854"/>
                </a:lnTo>
                <a:lnTo>
                  <a:pt x="5578764" y="1034472"/>
                </a:lnTo>
                <a:lnTo>
                  <a:pt x="5846619" y="609600"/>
                </a:lnTo>
                <a:lnTo>
                  <a:pt x="6012873" y="341745"/>
                </a:lnTo>
                <a:lnTo>
                  <a:pt x="6096000" y="166254"/>
                </a:lnTo>
                <a:lnTo>
                  <a:pt x="6345382" y="36945"/>
                </a:lnTo>
                <a:lnTo>
                  <a:pt x="6493164" y="129309"/>
                </a:lnTo>
                <a:lnTo>
                  <a:pt x="6677891" y="92363"/>
                </a:lnTo>
                <a:lnTo>
                  <a:pt x="6918037" y="55418"/>
                </a:lnTo>
                <a:lnTo>
                  <a:pt x="7112000" y="55418"/>
                </a:lnTo>
                <a:lnTo>
                  <a:pt x="7259782" y="18472"/>
                </a:lnTo>
                <a:lnTo>
                  <a:pt x="7389091" y="73890"/>
                </a:lnTo>
                <a:lnTo>
                  <a:pt x="7527637" y="46181"/>
                </a:lnTo>
                <a:lnTo>
                  <a:pt x="7647710" y="46181"/>
                </a:lnTo>
                <a:lnTo>
                  <a:pt x="7767782" y="9236"/>
                </a:lnTo>
                <a:lnTo>
                  <a:pt x="7878619" y="9236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72656" y="3075708"/>
            <a:ext cx="81534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29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94" y="1457719"/>
            <a:ext cx="8928494" cy="372388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679018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i="1" dirty="0"/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5130225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Marginal correlation ranges from -0.51 to 0.43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T5 had the highest averaged absolute marginal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T4 and T5 had negative correlation in the visible spectrum and positive in the NIR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Low absolute correlation between 730 and 740 nm</a:t>
            </a:r>
          </a:p>
        </p:txBody>
      </p:sp>
      <p:sp>
        <p:nvSpPr>
          <p:cNvPr id="2" name="Rectangle 1"/>
          <p:cNvSpPr/>
          <p:nvPr/>
        </p:nvSpPr>
        <p:spPr>
          <a:xfrm>
            <a:off x="6248400" y="1600200"/>
            <a:ext cx="457200" cy="2971800"/>
          </a:xfrm>
          <a:prstGeom prst="rect">
            <a:avLst/>
          </a:prstGeom>
          <a:solidFill>
            <a:srgbClr val="FF0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94" y="1457719"/>
            <a:ext cx="8928494" cy="372388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679018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i="1" dirty="0"/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5130225"/>
            <a:ext cx="845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Marginal correlation ranges from -0.51 to 0.43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T5 had the highest averaged absolute marginal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T4 and T5 had negative correlation in the visible spectrum and positive in the NIR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Low absolute correlation between 730 and 740 nm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Lowest absolute correlation: T3</a:t>
            </a:r>
          </a:p>
        </p:txBody>
      </p:sp>
      <p:sp>
        <p:nvSpPr>
          <p:cNvPr id="2" name="Freeform 1"/>
          <p:cNvSpPr/>
          <p:nvPr/>
        </p:nvSpPr>
        <p:spPr>
          <a:xfrm>
            <a:off x="822036" y="2133600"/>
            <a:ext cx="7804728" cy="877455"/>
          </a:xfrm>
          <a:custGeom>
            <a:avLst/>
            <a:gdLst>
              <a:gd name="connsiteX0" fmla="*/ 0 w 7804728"/>
              <a:gd name="connsiteY0" fmla="*/ 0 h 877455"/>
              <a:gd name="connsiteX1" fmla="*/ 147782 w 7804728"/>
              <a:gd name="connsiteY1" fmla="*/ 46182 h 877455"/>
              <a:gd name="connsiteX2" fmla="*/ 240146 w 7804728"/>
              <a:gd name="connsiteY2" fmla="*/ 129309 h 877455"/>
              <a:gd name="connsiteX3" fmla="*/ 350982 w 7804728"/>
              <a:gd name="connsiteY3" fmla="*/ 175491 h 877455"/>
              <a:gd name="connsiteX4" fmla="*/ 498764 w 7804728"/>
              <a:gd name="connsiteY4" fmla="*/ 203200 h 877455"/>
              <a:gd name="connsiteX5" fmla="*/ 637309 w 7804728"/>
              <a:gd name="connsiteY5" fmla="*/ 193964 h 877455"/>
              <a:gd name="connsiteX6" fmla="*/ 757382 w 7804728"/>
              <a:gd name="connsiteY6" fmla="*/ 332509 h 877455"/>
              <a:gd name="connsiteX7" fmla="*/ 905164 w 7804728"/>
              <a:gd name="connsiteY7" fmla="*/ 461818 h 877455"/>
              <a:gd name="connsiteX8" fmla="*/ 1062182 w 7804728"/>
              <a:gd name="connsiteY8" fmla="*/ 572655 h 877455"/>
              <a:gd name="connsiteX9" fmla="*/ 1274619 w 7804728"/>
              <a:gd name="connsiteY9" fmla="*/ 600364 h 877455"/>
              <a:gd name="connsiteX10" fmla="*/ 1422400 w 7804728"/>
              <a:gd name="connsiteY10" fmla="*/ 581891 h 877455"/>
              <a:gd name="connsiteX11" fmla="*/ 1588655 w 7804728"/>
              <a:gd name="connsiteY11" fmla="*/ 554182 h 877455"/>
              <a:gd name="connsiteX12" fmla="*/ 1681019 w 7804728"/>
              <a:gd name="connsiteY12" fmla="*/ 600364 h 877455"/>
              <a:gd name="connsiteX13" fmla="*/ 1893455 w 7804728"/>
              <a:gd name="connsiteY13" fmla="*/ 618836 h 877455"/>
              <a:gd name="connsiteX14" fmla="*/ 2133600 w 7804728"/>
              <a:gd name="connsiteY14" fmla="*/ 646545 h 877455"/>
              <a:gd name="connsiteX15" fmla="*/ 2484582 w 7804728"/>
              <a:gd name="connsiteY15" fmla="*/ 711200 h 877455"/>
              <a:gd name="connsiteX16" fmla="*/ 2761673 w 7804728"/>
              <a:gd name="connsiteY16" fmla="*/ 711200 h 877455"/>
              <a:gd name="connsiteX17" fmla="*/ 2918691 w 7804728"/>
              <a:gd name="connsiteY17" fmla="*/ 766618 h 877455"/>
              <a:gd name="connsiteX18" fmla="*/ 3084946 w 7804728"/>
              <a:gd name="connsiteY18" fmla="*/ 729673 h 877455"/>
              <a:gd name="connsiteX19" fmla="*/ 3278909 w 7804728"/>
              <a:gd name="connsiteY19" fmla="*/ 729673 h 877455"/>
              <a:gd name="connsiteX20" fmla="*/ 3500582 w 7804728"/>
              <a:gd name="connsiteY20" fmla="*/ 766618 h 877455"/>
              <a:gd name="connsiteX21" fmla="*/ 3713019 w 7804728"/>
              <a:gd name="connsiteY21" fmla="*/ 766618 h 877455"/>
              <a:gd name="connsiteX22" fmla="*/ 3796146 w 7804728"/>
              <a:gd name="connsiteY22" fmla="*/ 775855 h 877455"/>
              <a:gd name="connsiteX23" fmla="*/ 4137891 w 7804728"/>
              <a:gd name="connsiteY23" fmla="*/ 757382 h 877455"/>
              <a:gd name="connsiteX24" fmla="*/ 4424219 w 7804728"/>
              <a:gd name="connsiteY24" fmla="*/ 831273 h 877455"/>
              <a:gd name="connsiteX25" fmla="*/ 4673600 w 7804728"/>
              <a:gd name="connsiteY25" fmla="*/ 831273 h 877455"/>
              <a:gd name="connsiteX26" fmla="*/ 4922982 w 7804728"/>
              <a:gd name="connsiteY26" fmla="*/ 840509 h 877455"/>
              <a:gd name="connsiteX27" fmla="*/ 5033819 w 7804728"/>
              <a:gd name="connsiteY27" fmla="*/ 849745 h 877455"/>
              <a:gd name="connsiteX28" fmla="*/ 5209309 w 7804728"/>
              <a:gd name="connsiteY28" fmla="*/ 877455 h 877455"/>
              <a:gd name="connsiteX29" fmla="*/ 5375564 w 7804728"/>
              <a:gd name="connsiteY29" fmla="*/ 840509 h 877455"/>
              <a:gd name="connsiteX30" fmla="*/ 5634182 w 7804728"/>
              <a:gd name="connsiteY30" fmla="*/ 637309 h 877455"/>
              <a:gd name="connsiteX31" fmla="*/ 5938982 w 7804728"/>
              <a:gd name="connsiteY31" fmla="*/ 581891 h 877455"/>
              <a:gd name="connsiteX32" fmla="*/ 6206837 w 7804728"/>
              <a:gd name="connsiteY32" fmla="*/ 535709 h 877455"/>
              <a:gd name="connsiteX33" fmla="*/ 6326909 w 7804728"/>
              <a:gd name="connsiteY33" fmla="*/ 535709 h 877455"/>
              <a:gd name="connsiteX34" fmla="*/ 6456219 w 7804728"/>
              <a:gd name="connsiteY34" fmla="*/ 609600 h 877455"/>
              <a:gd name="connsiteX35" fmla="*/ 6668655 w 7804728"/>
              <a:gd name="connsiteY35" fmla="*/ 563418 h 877455"/>
              <a:gd name="connsiteX36" fmla="*/ 6927273 w 7804728"/>
              <a:gd name="connsiteY36" fmla="*/ 563418 h 877455"/>
              <a:gd name="connsiteX37" fmla="*/ 7213600 w 7804728"/>
              <a:gd name="connsiteY37" fmla="*/ 563418 h 877455"/>
              <a:gd name="connsiteX38" fmla="*/ 7444509 w 7804728"/>
              <a:gd name="connsiteY38" fmla="*/ 544945 h 877455"/>
              <a:gd name="connsiteX39" fmla="*/ 7583055 w 7804728"/>
              <a:gd name="connsiteY39" fmla="*/ 544945 h 877455"/>
              <a:gd name="connsiteX40" fmla="*/ 7703128 w 7804728"/>
              <a:gd name="connsiteY40" fmla="*/ 480291 h 877455"/>
              <a:gd name="connsiteX41" fmla="*/ 7804728 w 7804728"/>
              <a:gd name="connsiteY41" fmla="*/ 471055 h 87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804728" h="877455">
                <a:moveTo>
                  <a:pt x="0" y="0"/>
                </a:moveTo>
                <a:lnTo>
                  <a:pt x="147782" y="46182"/>
                </a:lnTo>
                <a:lnTo>
                  <a:pt x="240146" y="129309"/>
                </a:lnTo>
                <a:lnTo>
                  <a:pt x="350982" y="175491"/>
                </a:lnTo>
                <a:lnTo>
                  <a:pt x="498764" y="203200"/>
                </a:lnTo>
                <a:lnTo>
                  <a:pt x="637309" y="193964"/>
                </a:lnTo>
                <a:lnTo>
                  <a:pt x="757382" y="332509"/>
                </a:lnTo>
                <a:lnTo>
                  <a:pt x="905164" y="461818"/>
                </a:lnTo>
                <a:lnTo>
                  <a:pt x="1062182" y="572655"/>
                </a:lnTo>
                <a:lnTo>
                  <a:pt x="1274619" y="600364"/>
                </a:lnTo>
                <a:lnTo>
                  <a:pt x="1422400" y="581891"/>
                </a:lnTo>
                <a:lnTo>
                  <a:pt x="1588655" y="554182"/>
                </a:lnTo>
                <a:lnTo>
                  <a:pt x="1681019" y="600364"/>
                </a:lnTo>
                <a:lnTo>
                  <a:pt x="1893455" y="618836"/>
                </a:lnTo>
                <a:lnTo>
                  <a:pt x="2133600" y="646545"/>
                </a:lnTo>
                <a:lnTo>
                  <a:pt x="2484582" y="711200"/>
                </a:lnTo>
                <a:lnTo>
                  <a:pt x="2761673" y="711200"/>
                </a:lnTo>
                <a:lnTo>
                  <a:pt x="2918691" y="766618"/>
                </a:lnTo>
                <a:lnTo>
                  <a:pt x="3084946" y="729673"/>
                </a:lnTo>
                <a:lnTo>
                  <a:pt x="3278909" y="729673"/>
                </a:lnTo>
                <a:lnTo>
                  <a:pt x="3500582" y="766618"/>
                </a:lnTo>
                <a:lnTo>
                  <a:pt x="3713019" y="766618"/>
                </a:lnTo>
                <a:lnTo>
                  <a:pt x="3796146" y="775855"/>
                </a:lnTo>
                <a:lnTo>
                  <a:pt x="4137891" y="757382"/>
                </a:lnTo>
                <a:lnTo>
                  <a:pt x="4424219" y="831273"/>
                </a:lnTo>
                <a:lnTo>
                  <a:pt x="4673600" y="831273"/>
                </a:lnTo>
                <a:lnTo>
                  <a:pt x="4922982" y="840509"/>
                </a:lnTo>
                <a:lnTo>
                  <a:pt x="5033819" y="849745"/>
                </a:lnTo>
                <a:lnTo>
                  <a:pt x="5209309" y="877455"/>
                </a:lnTo>
                <a:lnTo>
                  <a:pt x="5375564" y="840509"/>
                </a:lnTo>
                <a:lnTo>
                  <a:pt x="5634182" y="637309"/>
                </a:lnTo>
                <a:lnTo>
                  <a:pt x="5938982" y="581891"/>
                </a:lnTo>
                <a:lnTo>
                  <a:pt x="6206837" y="535709"/>
                </a:lnTo>
                <a:lnTo>
                  <a:pt x="6326909" y="535709"/>
                </a:lnTo>
                <a:lnTo>
                  <a:pt x="6456219" y="609600"/>
                </a:lnTo>
                <a:lnTo>
                  <a:pt x="6668655" y="563418"/>
                </a:lnTo>
                <a:lnTo>
                  <a:pt x="6927273" y="563418"/>
                </a:lnTo>
                <a:lnTo>
                  <a:pt x="7213600" y="563418"/>
                </a:lnTo>
                <a:lnTo>
                  <a:pt x="7444509" y="544945"/>
                </a:lnTo>
                <a:lnTo>
                  <a:pt x="7583055" y="544945"/>
                </a:lnTo>
                <a:lnTo>
                  <a:pt x="7703128" y="480291"/>
                </a:lnTo>
                <a:lnTo>
                  <a:pt x="7804728" y="471055"/>
                </a:lnTo>
              </a:path>
            </a:pathLst>
          </a:custGeom>
          <a:noFill/>
          <a:ln w="57150">
            <a:solidFill>
              <a:srgbClr val="32B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9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679018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i="1" dirty="0"/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0" y="1822018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Correlations within trials were lower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8"/>
          <a:stretch/>
        </p:blipFill>
        <p:spPr bwMode="auto">
          <a:xfrm>
            <a:off x="76200" y="1676399"/>
            <a:ext cx="5171440" cy="32766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  <a:ext uri="{FAA26D3D-D897-4be2-8F04-BA451C77F1D7}">
              <ma14:placeholderFlag xmlns="" xmlns:ma14="http://schemas.microsoft.com/office/mac/drawingml/2011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914400" y="2590800"/>
            <a:ext cx="990600" cy="1524000"/>
          </a:xfrm>
          <a:prstGeom prst="rect">
            <a:avLst/>
          </a:prstGeom>
          <a:solidFill>
            <a:srgbClr val="33CC33">
              <a:alpha val="7843"/>
            </a:srgbClr>
          </a:solidFill>
          <a:ln>
            <a:solidFill>
              <a:srgbClr val="32B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2964359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32B43E"/>
                </a:solidFill>
              </a:rPr>
              <a:t>+</a:t>
            </a:r>
          </a:p>
        </p:txBody>
      </p:sp>
      <p:sp>
        <p:nvSpPr>
          <p:cNvPr id="8" name="Rectangle 7"/>
          <p:cNvSpPr/>
          <p:nvPr/>
        </p:nvSpPr>
        <p:spPr>
          <a:xfrm>
            <a:off x="1981200" y="2590800"/>
            <a:ext cx="990600" cy="1524000"/>
          </a:xfrm>
          <a:prstGeom prst="rect">
            <a:avLst/>
          </a:prstGeom>
          <a:solidFill>
            <a:srgbClr val="FF0000">
              <a:alpha val="1098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9210" y="2964359"/>
            <a:ext cx="357790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0" y="2590800"/>
            <a:ext cx="990600" cy="1524000"/>
          </a:xfrm>
          <a:prstGeom prst="rect">
            <a:avLst/>
          </a:prstGeom>
          <a:solidFill>
            <a:srgbClr val="33CC33">
              <a:alpha val="7843"/>
            </a:srgbClr>
          </a:solidFill>
          <a:ln>
            <a:solidFill>
              <a:srgbClr val="32B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76600" y="2964359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32B43E"/>
                </a:solidFill>
              </a:rPr>
              <a:t>+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14800" y="2590800"/>
            <a:ext cx="990600" cy="1524000"/>
          </a:xfrm>
          <a:prstGeom prst="rect">
            <a:avLst/>
          </a:prstGeom>
          <a:solidFill>
            <a:srgbClr val="FF0000">
              <a:alpha val="1098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42810" y="2964359"/>
            <a:ext cx="357790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2896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679018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i="1" dirty="0"/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0" y="1822018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Correlations within trials were lower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Overall, multiple predictors models (PC, OLS, BB) fit better than index-based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8"/>
          <a:stretch/>
        </p:blipFill>
        <p:spPr bwMode="auto">
          <a:xfrm>
            <a:off x="76200" y="1676399"/>
            <a:ext cx="5171440" cy="32766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  <a:ext uri="{FAA26D3D-D897-4be2-8F04-BA451C77F1D7}">
              <ma14:placeholderFlag xmlns="" xmlns:ma14="http://schemas.microsoft.com/office/mac/drawingml/2011/main"/>
            </a:ext>
          </a:extLst>
        </p:spPr>
      </p:pic>
      <p:sp>
        <p:nvSpPr>
          <p:cNvPr id="8" name="Rectangle 7"/>
          <p:cNvSpPr/>
          <p:nvPr/>
        </p:nvSpPr>
        <p:spPr>
          <a:xfrm>
            <a:off x="914400" y="3435926"/>
            <a:ext cx="4191000" cy="678873"/>
          </a:xfrm>
          <a:prstGeom prst="rect">
            <a:avLst/>
          </a:prstGeom>
          <a:solidFill>
            <a:srgbClr val="33CC33">
              <a:alpha val="7843"/>
            </a:srgbClr>
          </a:solidFill>
          <a:ln>
            <a:solidFill>
              <a:srgbClr val="32B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91938" y="3335609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32B43E"/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400" y="2597725"/>
            <a:ext cx="4190999" cy="831275"/>
          </a:xfrm>
          <a:prstGeom prst="rect">
            <a:avLst/>
          </a:prstGeom>
          <a:solidFill>
            <a:srgbClr val="FF0000">
              <a:alpha val="1098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3200" y="2571300"/>
            <a:ext cx="357790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10156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679018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i="1" dirty="0"/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0" y="1822018"/>
            <a:ext cx="3657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Correlations within trials were lower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Overall, models using multiple predictors (PC, OLS, BB) fitted better than index-based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CV correlations were lower (ranged from 0.04 to 0.64)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8"/>
          <a:stretch/>
        </p:blipFill>
        <p:spPr bwMode="auto">
          <a:xfrm>
            <a:off x="76200" y="1676399"/>
            <a:ext cx="5171440" cy="32766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  <a:ext uri="{FAA26D3D-D897-4be2-8F04-BA451C77F1D7}">
              <ma14:placeholderFlag xmlns="" xmlns:ma14="http://schemas.microsoft.com/office/mac/drawingml/2011/main"/>
            </a:ext>
          </a:extLst>
        </p:spPr>
      </p:pic>
      <p:sp>
        <p:nvSpPr>
          <p:cNvPr id="8" name="Rectangle 7"/>
          <p:cNvSpPr/>
          <p:nvPr/>
        </p:nvSpPr>
        <p:spPr>
          <a:xfrm>
            <a:off x="914400" y="2617354"/>
            <a:ext cx="1981200" cy="1478974"/>
          </a:xfrm>
          <a:prstGeom prst="rect">
            <a:avLst/>
          </a:prstGeom>
          <a:solidFill>
            <a:srgbClr val="33CC33">
              <a:alpha val="7843"/>
            </a:srgbClr>
          </a:solidFill>
          <a:ln>
            <a:solidFill>
              <a:srgbClr val="32B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2404" y="2962883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32B43E"/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11057" y="2608118"/>
            <a:ext cx="2057400" cy="1478974"/>
          </a:xfrm>
          <a:prstGeom prst="rect">
            <a:avLst/>
          </a:prstGeom>
          <a:solidFill>
            <a:srgbClr val="FF0000">
              <a:alpha val="1098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92725" y="2962884"/>
            <a:ext cx="357790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822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679018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i="1" dirty="0"/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0" y="1822018"/>
            <a:ext cx="3657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Correlations within trials were lower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Overall, models using multiple predictors (PC, OLS, BB) fitted better than index-based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CV correlations were lower (ranged from 0.04 to 0.64)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Among the VI, </a:t>
            </a:r>
            <a:r>
              <a:rPr lang="en-US" sz="1600" dirty="0" err="1"/>
              <a:t>mND</a:t>
            </a:r>
            <a:r>
              <a:rPr lang="en-US" sz="1600" dirty="0"/>
              <a:t> had the best predictive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OLS and BB models performed 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8"/>
          <a:stretch/>
        </p:blipFill>
        <p:spPr bwMode="auto">
          <a:xfrm>
            <a:off x="76200" y="1676399"/>
            <a:ext cx="5171440" cy="32766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  <a:ext uri="{FAA26D3D-D897-4be2-8F04-BA451C77F1D7}">
              <ma14:placeholderFlag xmlns="" xmlns:ma14="http://schemas.microsoft.com/office/mac/drawingml/2011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" y="3001820"/>
            <a:ext cx="5029200" cy="228600"/>
          </a:xfrm>
          <a:prstGeom prst="rect">
            <a:avLst/>
          </a:prstGeom>
          <a:solidFill>
            <a:schemeClr val="accent1">
              <a:lumMod val="75000"/>
              <a:alpha val="10196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" y="3429000"/>
            <a:ext cx="5029200" cy="228600"/>
          </a:xfrm>
          <a:prstGeom prst="rect">
            <a:avLst/>
          </a:prstGeom>
          <a:solidFill>
            <a:srgbClr val="33CC33">
              <a:alpha val="10196"/>
            </a:srgbClr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964" y="3849256"/>
            <a:ext cx="5029200" cy="228600"/>
          </a:xfrm>
          <a:prstGeom prst="rect">
            <a:avLst/>
          </a:prstGeom>
          <a:solidFill>
            <a:srgbClr val="33CC33">
              <a:alpha val="10196"/>
            </a:srgbClr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679018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i="1" dirty="0"/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9657" y="5686961"/>
            <a:ext cx="8984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Within trial correlations ranged from nearly 0 to 0.63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8534400" cy="416296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80472" y="2182092"/>
            <a:ext cx="12192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86564" y="2429164"/>
            <a:ext cx="12192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1236" y="2953328"/>
            <a:ext cx="1219200" cy="152400"/>
          </a:xfrm>
          <a:prstGeom prst="rect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95800" y="2819400"/>
            <a:ext cx="1219200" cy="152400"/>
          </a:xfrm>
          <a:prstGeom prst="rect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8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research.ncl.ac.uk/nefg/nuecrops/images/CambridgeWheatTr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5356"/>
            <a:ext cx="8305800" cy="62278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81000" y="1958340"/>
            <a:ext cx="8305800" cy="4610100"/>
            <a:chOff x="381000" y="1958340"/>
            <a:chExt cx="8305800" cy="4610100"/>
          </a:xfrm>
        </p:grpSpPr>
        <p:sp>
          <p:nvSpPr>
            <p:cNvPr id="3" name="Forma libre 2"/>
            <p:cNvSpPr/>
            <p:nvPr/>
          </p:nvSpPr>
          <p:spPr>
            <a:xfrm>
              <a:off x="1065348" y="3875314"/>
              <a:ext cx="4486365" cy="2133600"/>
            </a:xfrm>
            <a:custGeom>
              <a:avLst/>
              <a:gdLst>
                <a:gd name="connsiteX0" fmla="*/ 0 w 4484914"/>
                <a:gd name="connsiteY0" fmla="*/ 1556657 h 2133600"/>
                <a:gd name="connsiteX1" fmla="*/ 3189514 w 4484914"/>
                <a:gd name="connsiteY1" fmla="*/ 0 h 2133600"/>
                <a:gd name="connsiteX2" fmla="*/ 4484914 w 4484914"/>
                <a:gd name="connsiteY2" fmla="*/ 163286 h 2133600"/>
                <a:gd name="connsiteX3" fmla="*/ 1524000 w 4484914"/>
                <a:gd name="connsiteY3" fmla="*/ 2133600 h 2133600"/>
                <a:gd name="connsiteX4" fmla="*/ 130629 w 4484914"/>
                <a:gd name="connsiteY4" fmla="*/ 1545772 h 2133600"/>
                <a:gd name="connsiteX0" fmla="*/ 1451 w 4486365"/>
                <a:gd name="connsiteY0" fmla="*/ 1556657 h 2133600"/>
                <a:gd name="connsiteX1" fmla="*/ 3190965 w 4486365"/>
                <a:gd name="connsiteY1" fmla="*/ 0 h 2133600"/>
                <a:gd name="connsiteX2" fmla="*/ 4486365 w 4486365"/>
                <a:gd name="connsiteY2" fmla="*/ 163286 h 2133600"/>
                <a:gd name="connsiteX3" fmla="*/ 1525451 w 4486365"/>
                <a:gd name="connsiteY3" fmla="*/ 2133600 h 2133600"/>
                <a:gd name="connsiteX4" fmla="*/ 0 w 4486365"/>
                <a:gd name="connsiteY4" fmla="*/ 1576252 h 2133600"/>
                <a:gd name="connsiteX0" fmla="*/ 1451 w 4486365"/>
                <a:gd name="connsiteY0" fmla="*/ 1556657 h 2133600"/>
                <a:gd name="connsiteX1" fmla="*/ 3190965 w 4486365"/>
                <a:gd name="connsiteY1" fmla="*/ 0 h 2133600"/>
                <a:gd name="connsiteX2" fmla="*/ 4486365 w 4486365"/>
                <a:gd name="connsiteY2" fmla="*/ 163286 h 2133600"/>
                <a:gd name="connsiteX3" fmla="*/ 1525451 w 4486365"/>
                <a:gd name="connsiteY3" fmla="*/ 2133600 h 2133600"/>
                <a:gd name="connsiteX4" fmla="*/ 0 w 4486365"/>
                <a:gd name="connsiteY4" fmla="*/ 1545772 h 21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365" h="2133600">
                  <a:moveTo>
                    <a:pt x="1451" y="1556657"/>
                  </a:moveTo>
                  <a:lnTo>
                    <a:pt x="3190965" y="0"/>
                  </a:lnTo>
                  <a:lnTo>
                    <a:pt x="4486365" y="163286"/>
                  </a:lnTo>
                  <a:lnTo>
                    <a:pt x="1525451" y="2133600"/>
                  </a:lnTo>
                  <a:lnTo>
                    <a:pt x="0" y="1545772"/>
                  </a:lnTo>
                </a:path>
              </a:pathLst>
            </a:custGeom>
            <a:solidFill>
              <a:srgbClr val="FFC000">
                <a:alpha val="20000"/>
              </a:srgb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orma libre 6"/>
            <p:cNvSpPr/>
            <p:nvPr/>
          </p:nvSpPr>
          <p:spPr>
            <a:xfrm>
              <a:off x="403860" y="2699657"/>
              <a:ext cx="6568440" cy="3369129"/>
            </a:xfrm>
            <a:custGeom>
              <a:avLst/>
              <a:gdLst>
                <a:gd name="connsiteX0" fmla="*/ 6477000 w 6477000"/>
                <a:gd name="connsiteY0" fmla="*/ 435429 h 3559629"/>
                <a:gd name="connsiteX1" fmla="*/ 2732314 w 6477000"/>
                <a:gd name="connsiteY1" fmla="*/ 217714 h 3559629"/>
                <a:gd name="connsiteX2" fmla="*/ 32657 w 6477000"/>
                <a:gd name="connsiteY2" fmla="*/ 0 h 3559629"/>
                <a:gd name="connsiteX3" fmla="*/ 0 w 6477000"/>
                <a:gd name="connsiteY3" fmla="*/ 2710543 h 3559629"/>
                <a:gd name="connsiteX4" fmla="*/ 1894114 w 6477000"/>
                <a:gd name="connsiteY4" fmla="*/ 3559629 h 3559629"/>
                <a:gd name="connsiteX5" fmla="*/ 6477000 w 6477000"/>
                <a:gd name="connsiteY5" fmla="*/ 435429 h 3559629"/>
                <a:gd name="connsiteX0" fmla="*/ 6568440 w 6568440"/>
                <a:gd name="connsiteY0" fmla="*/ 481149 h 3559629"/>
                <a:gd name="connsiteX1" fmla="*/ 2732314 w 6568440"/>
                <a:gd name="connsiteY1" fmla="*/ 217714 h 3559629"/>
                <a:gd name="connsiteX2" fmla="*/ 32657 w 6568440"/>
                <a:gd name="connsiteY2" fmla="*/ 0 h 3559629"/>
                <a:gd name="connsiteX3" fmla="*/ 0 w 6568440"/>
                <a:gd name="connsiteY3" fmla="*/ 2710543 h 3559629"/>
                <a:gd name="connsiteX4" fmla="*/ 1894114 w 6568440"/>
                <a:gd name="connsiteY4" fmla="*/ 3559629 h 3559629"/>
                <a:gd name="connsiteX5" fmla="*/ 6568440 w 6568440"/>
                <a:gd name="connsiteY5" fmla="*/ 481149 h 3559629"/>
                <a:gd name="connsiteX0" fmla="*/ 6568440 w 6568440"/>
                <a:gd name="connsiteY0" fmla="*/ 481149 h 3452949"/>
                <a:gd name="connsiteX1" fmla="*/ 2732314 w 6568440"/>
                <a:gd name="connsiteY1" fmla="*/ 217714 h 3452949"/>
                <a:gd name="connsiteX2" fmla="*/ 32657 w 6568440"/>
                <a:gd name="connsiteY2" fmla="*/ 0 h 3452949"/>
                <a:gd name="connsiteX3" fmla="*/ 0 w 6568440"/>
                <a:gd name="connsiteY3" fmla="*/ 2710543 h 3452949"/>
                <a:gd name="connsiteX4" fmla="*/ 2031274 w 6568440"/>
                <a:gd name="connsiteY4" fmla="*/ 3452949 h 3452949"/>
                <a:gd name="connsiteX5" fmla="*/ 6568440 w 6568440"/>
                <a:gd name="connsiteY5" fmla="*/ 481149 h 3452949"/>
                <a:gd name="connsiteX0" fmla="*/ 6568440 w 6568440"/>
                <a:gd name="connsiteY0" fmla="*/ 481149 h 3369129"/>
                <a:gd name="connsiteX1" fmla="*/ 2732314 w 6568440"/>
                <a:gd name="connsiteY1" fmla="*/ 217714 h 3369129"/>
                <a:gd name="connsiteX2" fmla="*/ 32657 w 6568440"/>
                <a:gd name="connsiteY2" fmla="*/ 0 h 3369129"/>
                <a:gd name="connsiteX3" fmla="*/ 0 w 6568440"/>
                <a:gd name="connsiteY3" fmla="*/ 2710543 h 3369129"/>
                <a:gd name="connsiteX4" fmla="*/ 2160814 w 6568440"/>
                <a:gd name="connsiteY4" fmla="*/ 3369129 h 3369129"/>
                <a:gd name="connsiteX5" fmla="*/ 6568440 w 6568440"/>
                <a:gd name="connsiteY5" fmla="*/ 481149 h 3369129"/>
                <a:gd name="connsiteX0" fmla="*/ 6568440 w 6568440"/>
                <a:gd name="connsiteY0" fmla="*/ 481149 h 3369129"/>
                <a:gd name="connsiteX1" fmla="*/ 2732314 w 6568440"/>
                <a:gd name="connsiteY1" fmla="*/ 217714 h 3369129"/>
                <a:gd name="connsiteX2" fmla="*/ 32657 w 6568440"/>
                <a:gd name="connsiteY2" fmla="*/ 0 h 3369129"/>
                <a:gd name="connsiteX3" fmla="*/ 0 w 6568440"/>
                <a:gd name="connsiteY3" fmla="*/ 2527663 h 3369129"/>
                <a:gd name="connsiteX4" fmla="*/ 2160814 w 6568440"/>
                <a:gd name="connsiteY4" fmla="*/ 3369129 h 3369129"/>
                <a:gd name="connsiteX5" fmla="*/ 6568440 w 6568440"/>
                <a:gd name="connsiteY5" fmla="*/ 481149 h 3369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8440" h="3369129">
                  <a:moveTo>
                    <a:pt x="6568440" y="481149"/>
                  </a:moveTo>
                  <a:lnTo>
                    <a:pt x="2732314" y="217714"/>
                  </a:lnTo>
                  <a:lnTo>
                    <a:pt x="32657" y="0"/>
                  </a:lnTo>
                  <a:lnTo>
                    <a:pt x="0" y="2527663"/>
                  </a:lnTo>
                  <a:lnTo>
                    <a:pt x="2160814" y="3369129"/>
                  </a:lnTo>
                  <a:lnTo>
                    <a:pt x="6568440" y="481149"/>
                  </a:lnTo>
                  <a:close/>
                </a:path>
              </a:pathLst>
            </a:custGeom>
            <a:solidFill>
              <a:srgbClr val="4F81BD">
                <a:alpha val="14902"/>
              </a:srgb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orma libre 7"/>
            <p:cNvSpPr/>
            <p:nvPr/>
          </p:nvSpPr>
          <p:spPr>
            <a:xfrm>
              <a:off x="381000" y="2118360"/>
              <a:ext cx="8305800" cy="4450080"/>
            </a:xfrm>
            <a:custGeom>
              <a:avLst/>
              <a:gdLst>
                <a:gd name="connsiteX0" fmla="*/ 5852160 w 6103620"/>
                <a:gd name="connsiteY0" fmla="*/ 0 h 4472940"/>
                <a:gd name="connsiteX1" fmla="*/ 5280660 w 6103620"/>
                <a:gd name="connsiteY1" fmla="*/ 457200 h 4472940"/>
                <a:gd name="connsiteX2" fmla="*/ 4564380 w 6103620"/>
                <a:gd name="connsiteY2" fmla="*/ 1051560 h 4472940"/>
                <a:gd name="connsiteX3" fmla="*/ 2453640 w 6103620"/>
                <a:gd name="connsiteY3" fmla="*/ 2423160 h 4472940"/>
                <a:gd name="connsiteX4" fmla="*/ 60960 w 6103620"/>
                <a:gd name="connsiteY4" fmla="*/ 3970020 h 4472940"/>
                <a:gd name="connsiteX5" fmla="*/ 0 w 6103620"/>
                <a:gd name="connsiteY5" fmla="*/ 4038600 h 4472940"/>
                <a:gd name="connsiteX6" fmla="*/ 472440 w 6103620"/>
                <a:gd name="connsiteY6" fmla="*/ 4472940 h 4472940"/>
                <a:gd name="connsiteX7" fmla="*/ 3253740 w 6103620"/>
                <a:gd name="connsiteY7" fmla="*/ 4427220 h 4472940"/>
                <a:gd name="connsiteX8" fmla="*/ 5425440 w 6103620"/>
                <a:gd name="connsiteY8" fmla="*/ 1181100 h 4472940"/>
                <a:gd name="connsiteX9" fmla="*/ 5814060 w 6103620"/>
                <a:gd name="connsiteY9" fmla="*/ 518160 h 4472940"/>
                <a:gd name="connsiteX10" fmla="*/ 6103620 w 6103620"/>
                <a:gd name="connsiteY10" fmla="*/ 38100 h 4472940"/>
                <a:gd name="connsiteX11" fmla="*/ 5852160 w 6103620"/>
                <a:gd name="connsiteY11" fmla="*/ 0 h 4472940"/>
                <a:gd name="connsiteX0" fmla="*/ 8054340 w 8305800"/>
                <a:gd name="connsiteY0" fmla="*/ 0 h 4472940"/>
                <a:gd name="connsiteX1" fmla="*/ 7482840 w 8305800"/>
                <a:gd name="connsiteY1" fmla="*/ 457200 h 4472940"/>
                <a:gd name="connsiteX2" fmla="*/ 6766560 w 8305800"/>
                <a:gd name="connsiteY2" fmla="*/ 1051560 h 4472940"/>
                <a:gd name="connsiteX3" fmla="*/ 4655820 w 8305800"/>
                <a:gd name="connsiteY3" fmla="*/ 2423160 h 4472940"/>
                <a:gd name="connsiteX4" fmla="*/ 2263140 w 8305800"/>
                <a:gd name="connsiteY4" fmla="*/ 3970020 h 4472940"/>
                <a:gd name="connsiteX5" fmla="*/ 0 w 8305800"/>
                <a:gd name="connsiteY5" fmla="*/ 4427220 h 4472940"/>
                <a:gd name="connsiteX6" fmla="*/ 2674620 w 8305800"/>
                <a:gd name="connsiteY6" fmla="*/ 4472940 h 4472940"/>
                <a:gd name="connsiteX7" fmla="*/ 5455920 w 8305800"/>
                <a:gd name="connsiteY7" fmla="*/ 4427220 h 4472940"/>
                <a:gd name="connsiteX8" fmla="*/ 7627620 w 8305800"/>
                <a:gd name="connsiteY8" fmla="*/ 1181100 h 4472940"/>
                <a:gd name="connsiteX9" fmla="*/ 8016240 w 8305800"/>
                <a:gd name="connsiteY9" fmla="*/ 518160 h 4472940"/>
                <a:gd name="connsiteX10" fmla="*/ 8305800 w 8305800"/>
                <a:gd name="connsiteY10" fmla="*/ 38100 h 4472940"/>
                <a:gd name="connsiteX11" fmla="*/ 8054340 w 8305800"/>
                <a:gd name="connsiteY11" fmla="*/ 0 h 4472940"/>
                <a:gd name="connsiteX0" fmla="*/ 8054340 w 8305800"/>
                <a:gd name="connsiteY0" fmla="*/ 0 h 4472940"/>
                <a:gd name="connsiteX1" fmla="*/ 7482840 w 8305800"/>
                <a:gd name="connsiteY1" fmla="*/ 457200 h 4472940"/>
                <a:gd name="connsiteX2" fmla="*/ 6766560 w 8305800"/>
                <a:gd name="connsiteY2" fmla="*/ 1051560 h 4472940"/>
                <a:gd name="connsiteX3" fmla="*/ 4655820 w 8305800"/>
                <a:gd name="connsiteY3" fmla="*/ 2423160 h 4472940"/>
                <a:gd name="connsiteX4" fmla="*/ 2263140 w 8305800"/>
                <a:gd name="connsiteY4" fmla="*/ 3970020 h 4472940"/>
                <a:gd name="connsiteX5" fmla="*/ 7620 w 8305800"/>
                <a:gd name="connsiteY5" fmla="*/ 3352800 h 4472940"/>
                <a:gd name="connsiteX6" fmla="*/ 0 w 8305800"/>
                <a:gd name="connsiteY6" fmla="*/ 4427220 h 4472940"/>
                <a:gd name="connsiteX7" fmla="*/ 2674620 w 8305800"/>
                <a:gd name="connsiteY7" fmla="*/ 4472940 h 4472940"/>
                <a:gd name="connsiteX8" fmla="*/ 5455920 w 8305800"/>
                <a:gd name="connsiteY8" fmla="*/ 4427220 h 4472940"/>
                <a:gd name="connsiteX9" fmla="*/ 7627620 w 8305800"/>
                <a:gd name="connsiteY9" fmla="*/ 1181100 h 4472940"/>
                <a:gd name="connsiteX10" fmla="*/ 8016240 w 8305800"/>
                <a:gd name="connsiteY10" fmla="*/ 518160 h 4472940"/>
                <a:gd name="connsiteX11" fmla="*/ 8305800 w 8305800"/>
                <a:gd name="connsiteY11" fmla="*/ 38100 h 4472940"/>
                <a:gd name="connsiteX12" fmla="*/ 8054340 w 8305800"/>
                <a:gd name="connsiteY12" fmla="*/ 0 h 4472940"/>
                <a:gd name="connsiteX0" fmla="*/ 8092440 w 8305800"/>
                <a:gd name="connsiteY0" fmla="*/ 0 h 4450080"/>
                <a:gd name="connsiteX1" fmla="*/ 7482840 w 8305800"/>
                <a:gd name="connsiteY1" fmla="*/ 434340 h 4450080"/>
                <a:gd name="connsiteX2" fmla="*/ 6766560 w 8305800"/>
                <a:gd name="connsiteY2" fmla="*/ 1028700 h 4450080"/>
                <a:gd name="connsiteX3" fmla="*/ 4655820 w 8305800"/>
                <a:gd name="connsiteY3" fmla="*/ 2400300 h 4450080"/>
                <a:gd name="connsiteX4" fmla="*/ 2263140 w 8305800"/>
                <a:gd name="connsiteY4" fmla="*/ 3947160 h 4450080"/>
                <a:gd name="connsiteX5" fmla="*/ 7620 w 8305800"/>
                <a:gd name="connsiteY5" fmla="*/ 3329940 h 4450080"/>
                <a:gd name="connsiteX6" fmla="*/ 0 w 8305800"/>
                <a:gd name="connsiteY6" fmla="*/ 4404360 h 4450080"/>
                <a:gd name="connsiteX7" fmla="*/ 2674620 w 8305800"/>
                <a:gd name="connsiteY7" fmla="*/ 4450080 h 4450080"/>
                <a:gd name="connsiteX8" fmla="*/ 5455920 w 8305800"/>
                <a:gd name="connsiteY8" fmla="*/ 4404360 h 4450080"/>
                <a:gd name="connsiteX9" fmla="*/ 7627620 w 8305800"/>
                <a:gd name="connsiteY9" fmla="*/ 1158240 h 4450080"/>
                <a:gd name="connsiteX10" fmla="*/ 8016240 w 8305800"/>
                <a:gd name="connsiteY10" fmla="*/ 495300 h 4450080"/>
                <a:gd name="connsiteX11" fmla="*/ 8305800 w 8305800"/>
                <a:gd name="connsiteY11" fmla="*/ 15240 h 4450080"/>
                <a:gd name="connsiteX12" fmla="*/ 8092440 w 8305800"/>
                <a:gd name="connsiteY12" fmla="*/ 0 h 4450080"/>
                <a:gd name="connsiteX0" fmla="*/ 8092440 w 8305800"/>
                <a:gd name="connsiteY0" fmla="*/ 0 h 4450080"/>
                <a:gd name="connsiteX1" fmla="*/ 7482840 w 8305800"/>
                <a:gd name="connsiteY1" fmla="*/ 434340 h 4450080"/>
                <a:gd name="connsiteX2" fmla="*/ 6766560 w 8305800"/>
                <a:gd name="connsiteY2" fmla="*/ 1028700 h 4450080"/>
                <a:gd name="connsiteX3" fmla="*/ 4655820 w 8305800"/>
                <a:gd name="connsiteY3" fmla="*/ 2400300 h 4450080"/>
                <a:gd name="connsiteX4" fmla="*/ 2263140 w 8305800"/>
                <a:gd name="connsiteY4" fmla="*/ 3947160 h 4450080"/>
                <a:gd name="connsiteX5" fmla="*/ 7620 w 8305800"/>
                <a:gd name="connsiteY5" fmla="*/ 3329940 h 4450080"/>
                <a:gd name="connsiteX6" fmla="*/ 0 w 8305800"/>
                <a:gd name="connsiteY6" fmla="*/ 4404360 h 4450080"/>
                <a:gd name="connsiteX7" fmla="*/ 2674620 w 8305800"/>
                <a:gd name="connsiteY7" fmla="*/ 4450080 h 4450080"/>
                <a:gd name="connsiteX8" fmla="*/ 5455920 w 8305800"/>
                <a:gd name="connsiteY8" fmla="*/ 4404360 h 4450080"/>
                <a:gd name="connsiteX9" fmla="*/ 7627620 w 8305800"/>
                <a:gd name="connsiteY9" fmla="*/ 1158240 h 4450080"/>
                <a:gd name="connsiteX10" fmla="*/ 8016240 w 8305800"/>
                <a:gd name="connsiteY10" fmla="*/ 495300 h 4450080"/>
                <a:gd name="connsiteX11" fmla="*/ 8305800 w 8305800"/>
                <a:gd name="connsiteY11" fmla="*/ 0 h 4450080"/>
                <a:gd name="connsiteX12" fmla="*/ 8092440 w 8305800"/>
                <a:gd name="connsiteY12" fmla="*/ 0 h 4450080"/>
                <a:gd name="connsiteX0" fmla="*/ 8092440 w 8305800"/>
                <a:gd name="connsiteY0" fmla="*/ 0 h 4450080"/>
                <a:gd name="connsiteX1" fmla="*/ 7482840 w 8305800"/>
                <a:gd name="connsiteY1" fmla="*/ 434340 h 4450080"/>
                <a:gd name="connsiteX2" fmla="*/ 6766560 w 8305800"/>
                <a:gd name="connsiteY2" fmla="*/ 1028700 h 4450080"/>
                <a:gd name="connsiteX3" fmla="*/ 4655820 w 8305800"/>
                <a:gd name="connsiteY3" fmla="*/ 2400300 h 4450080"/>
                <a:gd name="connsiteX4" fmla="*/ 2263140 w 8305800"/>
                <a:gd name="connsiteY4" fmla="*/ 3947160 h 4450080"/>
                <a:gd name="connsiteX5" fmla="*/ 7620 w 8305800"/>
                <a:gd name="connsiteY5" fmla="*/ 3185160 h 4450080"/>
                <a:gd name="connsiteX6" fmla="*/ 0 w 8305800"/>
                <a:gd name="connsiteY6" fmla="*/ 4404360 h 4450080"/>
                <a:gd name="connsiteX7" fmla="*/ 2674620 w 8305800"/>
                <a:gd name="connsiteY7" fmla="*/ 4450080 h 4450080"/>
                <a:gd name="connsiteX8" fmla="*/ 5455920 w 8305800"/>
                <a:gd name="connsiteY8" fmla="*/ 4404360 h 4450080"/>
                <a:gd name="connsiteX9" fmla="*/ 7627620 w 8305800"/>
                <a:gd name="connsiteY9" fmla="*/ 1158240 h 4450080"/>
                <a:gd name="connsiteX10" fmla="*/ 8016240 w 8305800"/>
                <a:gd name="connsiteY10" fmla="*/ 495300 h 4450080"/>
                <a:gd name="connsiteX11" fmla="*/ 8305800 w 8305800"/>
                <a:gd name="connsiteY11" fmla="*/ 0 h 4450080"/>
                <a:gd name="connsiteX12" fmla="*/ 8092440 w 8305800"/>
                <a:gd name="connsiteY12" fmla="*/ 0 h 4450080"/>
                <a:gd name="connsiteX0" fmla="*/ 8008620 w 8305800"/>
                <a:gd name="connsiteY0" fmla="*/ 7620 h 4450080"/>
                <a:gd name="connsiteX1" fmla="*/ 7482840 w 8305800"/>
                <a:gd name="connsiteY1" fmla="*/ 434340 h 4450080"/>
                <a:gd name="connsiteX2" fmla="*/ 6766560 w 8305800"/>
                <a:gd name="connsiteY2" fmla="*/ 1028700 h 4450080"/>
                <a:gd name="connsiteX3" fmla="*/ 4655820 w 8305800"/>
                <a:gd name="connsiteY3" fmla="*/ 2400300 h 4450080"/>
                <a:gd name="connsiteX4" fmla="*/ 2263140 w 8305800"/>
                <a:gd name="connsiteY4" fmla="*/ 3947160 h 4450080"/>
                <a:gd name="connsiteX5" fmla="*/ 7620 w 8305800"/>
                <a:gd name="connsiteY5" fmla="*/ 3185160 h 4450080"/>
                <a:gd name="connsiteX6" fmla="*/ 0 w 8305800"/>
                <a:gd name="connsiteY6" fmla="*/ 4404360 h 4450080"/>
                <a:gd name="connsiteX7" fmla="*/ 2674620 w 8305800"/>
                <a:gd name="connsiteY7" fmla="*/ 4450080 h 4450080"/>
                <a:gd name="connsiteX8" fmla="*/ 5455920 w 8305800"/>
                <a:gd name="connsiteY8" fmla="*/ 4404360 h 4450080"/>
                <a:gd name="connsiteX9" fmla="*/ 7627620 w 8305800"/>
                <a:gd name="connsiteY9" fmla="*/ 1158240 h 4450080"/>
                <a:gd name="connsiteX10" fmla="*/ 8016240 w 8305800"/>
                <a:gd name="connsiteY10" fmla="*/ 495300 h 4450080"/>
                <a:gd name="connsiteX11" fmla="*/ 8305800 w 8305800"/>
                <a:gd name="connsiteY11" fmla="*/ 0 h 4450080"/>
                <a:gd name="connsiteX12" fmla="*/ 8008620 w 8305800"/>
                <a:gd name="connsiteY12" fmla="*/ 7620 h 445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05800" h="4450080">
                  <a:moveTo>
                    <a:pt x="8008620" y="7620"/>
                  </a:moveTo>
                  <a:lnTo>
                    <a:pt x="7482840" y="434340"/>
                  </a:lnTo>
                  <a:lnTo>
                    <a:pt x="6766560" y="1028700"/>
                  </a:lnTo>
                  <a:lnTo>
                    <a:pt x="4655820" y="2400300"/>
                  </a:lnTo>
                  <a:lnTo>
                    <a:pt x="2263140" y="3947160"/>
                  </a:lnTo>
                  <a:cubicBezTo>
                    <a:pt x="2026920" y="3997960"/>
                    <a:pt x="243840" y="3134360"/>
                    <a:pt x="7620" y="3185160"/>
                  </a:cubicBezTo>
                  <a:lnTo>
                    <a:pt x="0" y="4404360"/>
                  </a:lnTo>
                  <a:lnTo>
                    <a:pt x="2674620" y="4450080"/>
                  </a:lnTo>
                  <a:lnTo>
                    <a:pt x="5455920" y="4404360"/>
                  </a:lnTo>
                  <a:lnTo>
                    <a:pt x="7627620" y="1158240"/>
                  </a:lnTo>
                  <a:lnTo>
                    <a:pt x="8016240" y="495300"/>
                  </a:lnTo>
                  <a:lnTo>
                    <a:pt x="8305800" y="0"/>
                  </a:lnTo>
                  <a:lnTo>
                    <a:pt x="8008620" y="7620"/>
                  </a:lnTo>
                  <a:close/>
                </a:path>
              </a:pathLst>
            </a:custGeom>
            <a:solidFill>
              <a:srgbClr val="FF0000">
                <a:alpha val="16078"/>
              </a:srgb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orma libre 8"/>
            <p:cNvSpPr/>
            <p:nvPr/>
          </p:nvSpPr>
          <p:spPr>
            <a:xfrm>
              <a:off x="419100" y="1988820"/>
              <a:ext cx="7932420" cy="1158240"/>
            </a:xfrm>
            <a:custGeom>
              <a:avLst/>
              <a:gdLst>
                <a:gd name="connsiteX0" fmla="*/ 6621780 w 7924800"/>
                <a:gd name="connsiteY0" fmla="*/ 1158240 h 1158240"/>
                <a:gd name="connsiteX1" fmla="*/ 0 w 7924800"/>
                <a:gd name="connsiteY1" fmla="*/ 662940 h 1158240"/>
                <a:gd name="connsiteX2" fmla="*/ 0 w 7924800"/>
                <a:gd name="connsiteY2" fmla="*/ 396240 h 1158240"/>
                <a:gd name="connsiteX3" fmla="*/ 3063240 w 7924800"/>
                <a:gd name="connsiteY3" fmla="*/ 0 h 1158240"/>
                <a:gd name="connsiteX4" fmla="*/ 7924800 w 7924800"/>
                <a:gd name="connsiteY4" fmla="*/ 121920 h 1158240"/>
                <a:gd name="connsiteX5" fmla="*/ 6621780 w 7924800"/>
                <a:gd name="connsiteY5" fmla="*/ 1158240 h 1158240"/>
                <a:gd name="connsiteX0" fmla="*/ 6629400 w 7932420"/>
                <a:gd name="connsiteY0" fmla="*/ 1158240 h 1158240"/>
                <a:gd name="connsiteX1" fmla="*/ 0 w 7932420"/>
                <a:gd name="connsiteY1" fmla="*/ 685800 h 1158240"/>
                <a:gd name="connsiteX2" fmla="*/ 7620 w 7932420"/>
                <a:gd name="connsiteY2" fmla="*/ 396240 h 1158240"/>
                <a:gd name="connsiteX3" fmla="*/ 3070860 w 7932420"/>
                <a:gd name="connsiteY3" fmla="*/ 0 h 1158240"/>
                <a:gd name="connsiteX4" fmla="*/ 7932420 w 7932420"/>
                <a:gd name="connsiteY4" fmla="*/ 121920 h 1158240"/>
                <a:gd name="connsiteX5" fmla="*/ 6629400 w 7932420"/>
                <a:gd name="connsiteY5" fmla="*/ 1158240 h 115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32420" h="1158240">
                  <a:moveTo>
                    <a:pt x="6629400" y="1158240"/>
                  </a:moveTo>
                  <a:lnTo>
                    <a:pt x="0" y="685800"/>
                  </a:lnTo>
                  <a:lnTo>
                    <a:pt x="7620" y="396240"/>
                  </a:lnTo>
                  <a:lnTo>
                    <a:pt x="3070860" y="0"/>
                  </a:lnTo>
                  <a:lnTo>
                    <a:pt x="7932420" y="121920"/>
                  </a:lnTo>
                  <a:lnTo>
                    <a:pt x="6629400" y="1158240"/>
                  </a:lnTo>
                  <a:close/>
                </a:path>
              </a:pathLst>
            </a:custGeom>
            <a:solidFill>
              <a:srgbClr val="FAC090">
                <a:alpha val="16863"/>
              </a:srgb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orma libre 9"/>
            <p:cNvSpPr/>
            <p:nvPr/>
          </p:nvSpPr>
          <p:spPr>
            <a:xfrm>
              <a:off x="419100" y="1958340"/>
              <a:ext cx="2827020" cy="396240"/>
            </a:xfrm>
            <a:custGeom>
              <a:avLst/>
              <a:gdLst>
                <a:gd name="connsiteX0" fmla="*/ 2827020 w 2827020"/>
                <a:gd name="connsiteY0" fmla="*/ 15240 h 396240"/>
                <a:gd name="connsiteX1" fmla="*/ 1950720 w 2827020"/>
                <a:gd name="connsiteY1" fmla="*/ 0 h 396240"/>
                <a:gd name="connsiteX2" fmla="*/ 0 w 2827020"/>
                <a:gd name="connsiteY2" fmla="*/ 99060 h 396240"/>
                <a:gd name="connsiteX3" fmla="*/ 7620 w 2827020"/>
                <a:gd name="connsiteY3" fmla="*/ 396240 h 396240"/>
                <a:gd name="connsiteX4" fmla="*/ 2827020 w 2827020"/>
                <a:gd name="connsiteY4" fmla="*/ 15240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7020" h="396240">
                  <a:moveTo>
                    <a:pt x="2827020" y="15240"/>
                  </a:moveTo>
                  <a:lnTo>
                    <a:pt x="1950720" y="0"/>
                  </a:lnTo>
                  <a:lnTo>
                    <a:pt x="0" y="99060"/>
                  </a:lnTo>
                  <a:lnTo>
                    <a:pt x="7620" y="396240"/>
                  </a:lnTo>
                  <a:lnTo>
                    <a:pt x="2827020" y="15240"/>
                  </a:lnTo>
                  <a:close/>
                </a:path>
              </a:pathLst>
            </a:custGeom>
            <a:solidFill>
              <a:srgbClr val="92D050">
                <a:alpha val="16078"/>
              </a:srgbClr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4"/>
          <p:cNvSpPr/>
          <p:nvPr/>
        </p:nvSpPr>
        <p:spPr>
          <a:xfrm>
            <a:off x="0" y="679018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i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9360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679018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i="1" dirty="0"/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9657" y="5686961"/>
            <a:ext cx="8984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Within trial correlations ranged from nearly 0 to 0.63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BB model had higher correlations in 7 of the 12 trials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52400" y="1524000"/>
            <a:ext cx="8534400" cy="416296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562600" y="20574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33"/>
                </a:solidFill>
              </a:rPr>
              <a:t>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2600" y="2191328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33"/>
                </a:solidFill>
              </a:rPr>
              <a:t>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62600" y="2456872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33"/>
                </a:solidFill>
              </a:rPr>
              <a:t>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62600" y="25908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33"/>
                </a:solidFill>
              </a:rPr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2600" y="2706256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33"/>
                </a:solidFill>
              </a:rPr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2600" y="29718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33"/>
                </a:solidFill>
              </a:rPr>
              <a:t>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2600" y="3486728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33"/>
                </a:solidFill>
              </a:rPr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81072" y="231602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81072" y="2837872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71836" y="3112652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71836" y="3237344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81072" y="33528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63090" y="205359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59280" y="219456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55470" y="244937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51660" y="25908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51660" y="271653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51660" y="29718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44040" y="348234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36420" y="232791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33"/>
                </a:solidFill>
              </a:rPr>
              <a:t>+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32610" y="285369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33"/>
                </a:solidFill>
              </a:rPr>
              <a:t>+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28800" y="31242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33"/>
                </a:solidFill>
              </a:rPr>
              <a:t>+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28800" y="324612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33"/>
                </a:solidFill>
              </a:rPr>
              <a:t>+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28800" y="337185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33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6535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679018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i="1" dirty="0"/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9657" y="5686961"/>
            <a:ext cx="89843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Within trial correlations ranged from nearly 0 to 0.63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BB model had higher correlations in 7 of the 12 trials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Trial 1 and 3 were poorly predicted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8534400" cy="416296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89708" y="2182092"/>
            <a:ext cx="1143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0472" y="2438400"/>
            <a:ext cx="1143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16584" y="2438400"/>
            <a:ext cx="1143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16584" y="2179780"/>
            <a:ext cx="1143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679018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i="1" dirty="0"/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9657" y="5686961"/>
            <a:ext cx="8984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Within trial correlations ranged from nearly 0 to 0.63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BB model had higher correlations in 7 of the 12 trials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Trial 1 and 3 were poorly predicted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Trial 12 have higher mean and dispersion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8534400" cy="4162961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2667000" y="1833563"/>
            <a:ext cx="990600" cy="2133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1535467">
            <a:off x="6662169" y="1712726"/>
            <a:ext cx="1569083" cy="24462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0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97114" y="1452954"/>
            <a:ext cx="8189686" cy="403344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679018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i="1" dirty="0"/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9657" y="5610761"/>
            <a:ext cx="8984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Average within trial CV correlation increased from T1 to T5 with exception of T3</a:t>
            </a:r>
          </a:p>
        </p:txBody>
      </p:sp>
      <p:sp>
        <p:nvSpPr>
          <p:cNvPr id="3" name="Rectangle 2"/>
          <p:cNvSpPr/>
          <p:nvPr/>
        </p:nvSpPr>
        <p:spPr>
          <a:xfrm>
            <a:off x="2590800" y="1623811"/>
            <a:ext cx="914400" cy="3786389"/>
          </a:xfrm>
          <a:prstGeom prst="rect">
            <a:avLst/>
          </a:prstGeom>
          <a:noFill/>
          <a:ln>
            <a:solidFill>
              <a:srgbClr val="BE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/>
          <p:cNvSpPr/>
          <p:nvPr/>
        </p:nvSpPr>
        <p:spPr>
          <a:xfrm rot="20761654">
            <a:off x="1232510" y="2052695"/>
            <a:ext cx="3581400" cy="235878"/>
          </a:xfrm>
          <a:prstGeom prst="rightArrow">
            <a:avLst>
              <a:gd name="adj1" fmla="val 50000"/>
              <a:gd name="adj2" fmla="val 21059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1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97114" y="1452954"/>
            <a:ext cx="8189686" cy="403344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679018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i="1" dirty="0"/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9657" y="5610761"/>
            <a:ext cx="8984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Average within trial CV correlation increased from T1 to T5 with exception of 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BB model had the best predictive performance across time points. </a:t>
            </a:r>
          </a:p>
        </p:txBody>
      </p:sp>
      <p:sp>
        <p:nvSpPr>
          <p:cNvPr id="2" name="Freeform 1"/>
          <p:cNvSpPr/>
          <p:nvPr/>
        </p:nvSpPr>
        <p:spPr>
          <a:xfrm>
            <a:off x="1293091" y="2336800"/>
            <a:ext cx="3500582" cy="997527"/>
          </a:xfrm>
          <a:custGeom>
            <a:avLst/>
            <a:gdLst>
              <a:gd name="connsiteX0" fmla="*/ 0 w 3500582"/>
              <a:gd name="connsiteY0" fmla="*/ 997527 h 997527"/>
              <a:gd name="connsiteX1" fmla="*/ 895927 w 3500582"/>
              <a:gd name="connsiteY1" fmla="*/ 720436 h 997527"/>
              <a:gd name="connsiteX2" fmla="*/ 1764145 w 3500582"/>
              <a:gd name="connsiteY2" fmla="*/ 480291 h 997527"/>
              <a:gd name="connsiteX3" fmla="*/ 2613891 w 3500582"/>
              <a:gd name="connsiteY3" fmla="*/ 184727 h 997527"/>
              <a:gd name="connsiteX4" fmla="*/ 3500582 w 3500582"/>
              <a:gd name="connsiteY4" fmla="*/ 0 h 997527"/>
              <a:gd name="connsiteX5" fmla="*/ 3500582 w 3500582"/>
              <a:gd name="connsiteY5" fmla="*/ 0 h 997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0582" h="997527">
                <a:moveTo>
                  <a:pt x="0" y="997527"/>
                </a:moveTo>
                <a:lnTo>
                  <a:pt x="895927" y="720436"/>
                </a:lnTo>
                <a:lnTo>
                  <a:pt x="1764145" y="480291"/>
                </a:lnTo>
                <a:lnTo>
                  <a:pt x="2613891" y="184727"/>
                </a:lnTo>
                <a:lnTo>
                  <a:pt x="3500582" y="0"/>
                </a:lnTo>
                <a:lnTo>
                  <a:pt x="3500582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5652655" y="1902691"/>
            <a:ext cx="2632363" cy="277091"/>
          </a:xfrm>
          <a:custGeom>
            <a:avLst/>
            <a:gdLst>
              <a:gd name="connsiteX0" fmla="*/ 0 w 2632363"/>
              <a:gd name="connsiteY0" fmla="*/ 277091 h 277091"/>
              <a:gd name="connsiteX1" fmla="*/ 886690 w 2632363"/>
              <a:gd name="connsiteY1" fmla="*/ 221673 h 277091"/>
              <a:gd name="connsiteX2" fmla="*/ 1773381 w 2632363"/>
              <a:gd name="connsiteY2" fmla="*/ 36945 h 277091"/>
              <a:gd name="connsiteX3" fmla="*/ 2632363 w 2632363"/>
              <a:gd name="connsiteY3" fmla="*/ 0 h 2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2363" h="277091">
                <a:moveTo>
                  <a:pt x="0" y="277091"/>
                </a:moveTo>
                <a:lnTo>
                  <a:pt x="886690" y="221673"/>
                </a:lnTo>
                <a:lnTo>
                  <a:pt x="1773381" y="36945"/>
                </a:lnTo>
                <a:lnTo>
                  <a:pt x="2632363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97114" y="1452954"/>
            <a:ext cx="8189686" cy="403344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679018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i="1" dirty="0"/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9657" y="5610761"/>
            <a:ext cx="89843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Average within trial CV correlation increased from T1 to T5 with exception of 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BB model had the best predictive performance across time points.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Combining data from multi-time points gave marginal gains in prediction accuracy for BB, no clear gains for OLS, and not beneficial for PC-regressions.</a:t>
            </a:r>
          </a:p>
        </p:txBody>
      </p:sp>
      <p:sp>
        <p:nvSpPr>
          <p:cNvPr id="2" name="Freeform 1"/>
          <p:cNvSpPr/>
          <p:nvPr/>
        </p:nvSpPr>
        <p:spPr>
          <a:xfrm>
            <a:off x="5652655" y="1902691"/>
            <a:ext cx="2632363" cy="295564"/>
          </a:xfrm>
          <a:custGeom>
            <a:avLst/>
            <a:gdLst>
              <a:gd name="connsiteX0" fmla="*/ 0 w 2632363"/>
              <a:gd name="connsiteY0" fmla="*/ 295564 h 295564"/>
              <a:gd name="connsiteX1" fmla="*/ 905163 w 2632363"/>
              <a:gd name="connsiteY1" fmla="*/ 258618 h 295564"/>
              <a:gd name="connsiteX2" fmla="*/ 1773381 w 2632363"/>
              <a:gd name="connsiteY2" fmla="*/ 55418 h 295564"/>
              <a:gd name="connsiteX3" fmla="*/ 2632363 w 2632363"/>
              <a:gd name="connsiteY3" fmla="*/ 0 h 295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2363" h="295564">
                <a:moveTo>
                  <a:pt x="0" y="295564"/>
                </a:moveTo>
                <a:lnTo>
                  <a:pt x="905163" y="258618"/>
                </a:lnTo>
                <a:lnTo>
                  <a:pt x="1773381" y="55418"/>
                </a:lnTo>
                <a:lnTo>
                  <a:pt x="2632363" y="0"/>
                </a:ln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5661891" y="2189018"/>
            <a:ext cx="2623127" cy="230909"/>
          </a:xfrm>
          <a:custGeom>
            <a:avLst/>
            <a:gdLst>
              <a:gd name="connsiteX0" fmla="*/ 0 w 2623127"/>
              <a:gd name="connsiteY0" fmla="*/ 101600 h 230909"/>
              <a:gd name="connsiteX1" fmla="*/ 877454 w 2623127"/>
              <a:gd name="connsiteY1" fmla="*/ 230909 h 230909"/>
              <a:gd name="connsiteX2" fmla="*/ 1736436 w 2623127"/>
              <a:gd name="connsiteY2" fmla="*/ 0 h 230909"/>
              <a:gd name="connsiteX3" fmla="*/ 2623127 w 2623127"/>
              <a:gd name="connsiteY3" fmla="*/ 73891 h 230909"/>
              <a:gd name="connsiteX4" fmla="*/ 2613891 w 2623127"/>
              <a:gd name="connsiteY4" fmla="*/ 83127 h 230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3127" h="230909">
                <a:moveTo>
                  <a:pt x="0" y="101600"/>
                </a:moveTo>
                <a:lnTo>
                  <a:pt x="877454" y="230909"/>
                </a:lnTo>
                <a:lnTo>
                  <a:pt x="1736436" y="0"/>
                </a:lnTo>
                <a:lnTo>
                  <a:pt x="2623127" y="73891"/>
                </a:lnTo>
                <a:lnTo>
                  <a:pt x="2613891" y="83127"/>
                </a:ln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5671127" y="3131127"/>
            <a:ext cx="2613891" cy="471055"/>
          </a:xfrm>
          <a:custGeom>
            <a:avLst/>
            <a:gdLst>
              <a:gd name="connsiteX0" fmla="*/ 0 w 2613891"/>
              <a:gd name="connsiteY0" fmla="*/ 0 h 471055"/>
              <a:gd name="connsiteX1" fmla="*/ 858982 w 2613891"/>
              <a:gd name="connsiteY1" fmla="*/ 18473 h 471055"/>
              <a:gd name="connsiteX2" fmla="*/ 1736437 w 2613891"/>
              <a:gd name="connsiteY2" fmla="*/ 452582 h 471055"/>
              <a:gd name="connsiteX3" fmla="*/ 2613891 w 2613891"/>
              <a:gd name="connsiteY3" fmla="*/ 471055 h 471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3891" h="471055">
                <a:moveTo>
                  <a:pt x="0" y="0"/>
                </a:moveTo>
                <a:lnTo>
                  <a:pt x="858982" y="18473"/>
                </a:lnTo>
                <a:lnTo>
                  <a:pt x="1736437" y="452582"/>
                </a:lnTo>
                <a:lnTo>
                  <a:pt x="2613891" y="4710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9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679018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i="1" dirty="0"/>
              <a:t>Conclusions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5857" y="2427744"/>
            <a:ext cx="85271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Clear advantages of using reflectance intensities from </a:t>
            </a:r>
            <a:r>
              <a:rPr lang="en-US" sz="2800" b="1" dirty="0"/>
              <a:t>all available bands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Despite the explained 98% of the variance, </a:t>
            </a:r>
            <a:r>
              <a:rPr lang="en-US" sz="2800" b="1" dirty="0"/>
              <a:t>PC model </a:t>
            </a:r>
            <a:r>
              <a:rPr lang="en-US" sz="2800" dirty="0"/>
              <a:t>leads to a loss of prediction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OLS and BB </a:t>
            </a:r>
            <a:r>
              <a:rPr lang="en-US" sz="2800" dirty="0"/>
              <a:t>performed similarly; </a:t>
            </a:r>
            <a:r>
              <a:rPr lang="en-US" sz="2800" b="1" dirty="0"/>
              <a:t>however BB was more stable</a:t>
            </a:r>
            <a:r>
              <a:rPr lang="en-US" sz="2800" dirty="0"/>
              <a:t> across time points and less prone to over-fitting.</a:t>
            </a:r>
          </a:p>
        </p:txBody>
      </p:sp>
    </p:spTree>
    <p:extLst>
      <p:ext uri="{BB962C8B-B14F-4D97-AF65-F5344CB8AC3E}">
        <p14:creationId xmlns:p14="http://schemas.microsoft.com/office/powerpoint/2010/main" val="264894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679018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i="1" dirty="0"/>
              <a:t>Conclusions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" y="2125682"/>
            <a:ext cx="85271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Prediction accuracy </a:t>
            </a:r>
            <a:r>
              <a:rPr lang="en-US" sz="2800" b="1" dirty="0"/>
              <a:t>increased</a:t>
            </a:r>
            <a:r>
              <a:rPr lang="en-US" sz="2800" dirty="0"/>
              <a:t> from T1 to T5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from </a:t>
            </a:r>
            <a:r>
              <a:rPr lang="en-US" sz="2800" b="1" dirty="0"/>
              <a:t>multiple time points </a:t>
            </a:r>
            <a:r>
              <a:rPr lang="en-US" sz="2800" dirty="0"/>
              <a:t>may lead to </a:t>
            </a:r>
            <a:r>
              <a:rPr lang="en-US" sz="2800" b="1" dirty="0"/>
              <a:t>small gains </a:t>
            </a:r>
            <a:r>
              <a:rPr lang="en-US" sz="2800" dirty="0"/>
              <a:t>in prediction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Further research needed </a:t>
            </a:r>
            <a:r>
              <a:rPr lang="en-US" sz="2800" dirty="0"/>
              <a:t>to establish whether separate equations need to be fitted for contrasting environmental conditions</a:t>
            </a:r>
          </a:p>
        </p:txBody>
      </p:sp>
    </p:spTree>
    <p:extLst>
      <p:ext uri="{BB962C8B-B14F-4D97-AF65-F5344CB8AC3E}">
        <p14:creationId xmlns:p14="http://schemas.microsoft.com/office/powerpoint/2010/main" val="380863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679018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i="1" dirty="0"/>
              <a:t>Acknowledgements</a:t>
            </a:r>
          </a:p>
        </p:txBody>
      </p:sp>
      <p:pic>
        <p:nvPicPr>
          <p:cNvPr id="2050" name="Picture 2" descr="Porta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42913"/>
            <a:ext cx="2194317" cy="10622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758" y="3774546"/>
            <a:ext cx="4844441" cy="990600"/>
          </a:xfrm>
          <a:prstGeom prst="rect">
            <a:avLst/>
          </a:prstGeom>
        </p:spPr>
      </p:pic>
      <p:pic>
        <p:nvPicPr>
          <p:cNvPr id="2052" name="Picture 4" descr="CIMMYT 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58423"/>
            <a:ext cx="3185761" cy="9102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14599" y="5163312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Thanks to Gustavo!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21134" y="3105090"/>
            <a:ext cx="4675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Thanks to Sam T., Jose C. and Juan B.</a:t>
            </a:r>
          </a:p>
        </p:txBody>
      </p:sp>
    </p:spTree>
    <p:extLst>
      <p:ext uri="{BB962C8B-B14F-4D97-AF65-F5344CB8AC3E}">
        <p14:creationId xmlns:p14="http://schemas.microsoft.com/office/powerpoint/2010/main" val="4321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 descr="http://research.ncl.ac.uk/nefg/nuecrops/images/CambridgeWheatTrial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5356"/>
            <a:ext cx="8305800" cy="62278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rma libre 3"/>
          <p:cNvSpPr/>
          <p:nvPr/>
        </p:nvSpPr>
        <p:spPr>
          <a:xfrm>
            <a:off x="2301240" y="2095500"/>
            <a:ext cx="6202680" cy="4259580"/>
          </a:xfrm>
          <a:custGeom>
            <a:avLst/>
            <a:gdLst>
              <a:gd name="connsiteX0" fmla="*/ 0 w 6202680"/>
              <a:gd name="connsiteY0" fmla="*/ 4259580 h 4259580"/>
              <a:gd name="connsiteX1" fmla="*/ 3253740 w 6202680"/>
              <a:gd name="connsiteY1" fmla="*/ 2004060 h 4259580"/>
              <a:gd name="connsiteX2" fmla="*/ 4709160 w 6202680"/>
              <a:gd name="connsiteY2" fmla="*/ 1028700 h 4259580"/>
              <a:gd name="connsiteX3" fmla="*/ 5516880 w 6202680"/>
              <a:gd name="connsiteY3" fmla="*/ 457200 h 4259580"/>
              <a:gd name="connsiteX4" fmla="*/ 5913120 w 6202680"/>
              <a:gd name="connsiteY4" fmla="*/ 160020 h 4259580"/>
              <a:gd name="connsiteX5" fmla="*/ 6141720 w 6202680"/>
              <a:gd name="connsiteY5" fmla="*/ 53340 h 4259580"/>
              <a:gd name="connsiteX6" fmla="*/ 6202680 w 6202680"/>
              <a:gd name="connsiteY6" fmla="*/ 0 h 425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2680" h="4259580">
                <a:moveTo>
                  <a:pt x="0" y="4259580"/>
                </a:moveTo>
                <a:lnTo>
                  <a:pt x="3253740" y="2004060"/>
                </a:lnTo>
                <a:lnTo>
                  <a:pt x="4709160" y="1028700"/>
                </a:lnTo>
                <a:lnTo>
                  <a:pt x="5516880" y="457200"/>
                </a:lnTo>
                <a:lnTo>
                  <a:pt x="5913120" y="160020"/>
                </a:lnTo>
                <a:lnTo>
                  <a:pt x="6141720" y="53340"/>
                </a:lnTo>
                <a:lnTo>
                  <a:pt x="6202680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rma libre 4"/>
          <p:cNvSpPr/>
          <p:nvPr/>
        </p:nvSpPr>
        <p:spPr>
          <a:xfrm>
            <a:off x="1051560" y="2072640"/>
            <a:ext cx="6934200" cy="3398520"/>
          </a:xfrm>
          <a:custGeom>
            <a:avLst/>
            <a:gdLst>
              <a:gd name="connsiteX0" fmla="*/ 0 w 6934200"/>
              <a:gd name="connsiteY0" fmla="*/ 3398520 h 3398520"/>
              <a:gd name="connsiteX1" fmla="*/ 3276600 w 6934200"/>
              <a:gd name="connsiteY1" fmla="*/ 1790700 h 3398520"/>
              <a:gd name="connsiteX2" fmla="*/ 4815840 w 6934200"/>
              <a:gd name="connsiteY2" fmla="*/ 998220 h 3398520"/>
              <a:gd name="connsiteX3" fmla="*/ 5951220 w 6934200"/>
              <a:gd name="connsiteY3" fmla="*/ 396240 h 3398520"/>
              <a:gd name="connsiteX4" fmla="*/ 6309360 w 6934200"/>
              <a:gd name="connsiteY4" fmla="*/ 266700 h 3398520"/>
              <a:gd name="connsiteX5" fmla="*/ 6720840 w 6934200"/>
              <a:gd name="connsiteY5" fmla="*/ 68580 h 3398520"/>
              <a:gd name="connsiteX6" fmla="*/ 6903720 w 6934200"/>
              <a:gd name="connsiteY6" fmla="*/ 15240 h 3398520"/>
              <a:gd name="connsiteX7" fmla="*/ 6934200 w 6934200"/>
              <a:gd name="connsiteY7" fmla="*/ 0 h 339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34200" h="3398520">
                <a:moveTo>
                  <a:pt x="0" y="3398520"/>
                </a:moveTo>
                <a:lnTo>
                  <a:pt x="3276600" y="1790700"/>
                </a:lnTo>
                <a:lnTo>
                  <a:pt x="4815840" y="998220"/>
                </a:lnTo>
                <a:lnTo>
                  <a:pt x="5951220" y="396240"/>
                </a:lnTo>
                <a:lnTo>
                  <a:pt x="6309360" y="266700"/>
                </a:lnTo>
                <a:lnTo>
                  <a:pt x="6720840" y="68580"/>
                </a:lnTo>
                <a:lnTo>
                  <a:pt x="6903720" y="15240"/>
                </a:lnTo>
                <a:lnTo>
                  <a:pt x="6934200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rma libre 5"/>
          <p:cNvSpPr/>
          <p:nvPr/>
        </p:nvSpPr>
        <p:spPr>
          <a:xfrm>
            <a:off x="358140" y="2072640"/>
            <a:ext cx="7193280" cy="2811780"/>
          </a:xfrm>
          <a:custGeom>
            <a:avLst/>
            <a:gdLst>
              <a:gd name="connsiteX0" fmla="*/ 0 w 7193280"/>
              <a:gd name="connsiteY0" fmla="*/ 2811780 h 2811780"/>
              <a:gd name="connsiteX1" fmla="*/ 2811780 w 7193280"/>
              <a:gd name="connsiteY1" fmla="*/ 1684020 h 2811780"/>
              <a:gd name="connsiteX2" fmla="*/ 3771900 w 7193280"/>
              <a:gd name="connsiteY2" fmla="*/ 1333500 h 2811780"/>
              <a:gd name="connsiteX3" fmla="*/ 4739640 w 7193280"/>
              <a:gd name="connsiteY3" fmla="*/ 1005840 h 2811780"/>
              <a:gd name="connsiteX4" fmla="*/ 5387340 w 7193280"/>
              <a:gd name="connsiteY4" fmla="*/ 685800 h 2811780"/>
              <a:gd name="connsiteX5" fmla="*/ 6065520 w 7193280"/>
              <a:gd name="connsiteY5" fmla="*/ 411480 h 2811780"/>
              <a:gd name="connsiteX6" fmla="*/ 6492240 w 7193280"/>
              <a:gd name="connsiteY6" fmla="*/ 259080 h 2811780"/>
              <a:gd name="connsiteX7" fmla="*/ 6911340 w 7193280"/>
              <a:gd name="connsiteY7" fmla="*/ 99060 h 2811780"/>
              <a:gd name="connsiteX8" fmla="*/ 7193280 w 7193280"/>
              <a:gd name="connsiteY8" fmla="*/ 0 h 2811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3280" h="2811780">
                <a:moveTo>
                  <a:pt x="0" y="2811780"/>
                </a:moveTo>
                <a:lnTo>
                  <a:pt x="2811780" y="1684020"/>
                </a:lnTo>
                <a:lnTo>
                  <a:pt x="3771900" y="1333500"/>
                </a:lnTo>
                <a:lnTo>
                  <a:pt x="4739640" y="1005840"/>
                </a:lnTo>
                <a:lnTo>
                  <a:pt x="5387340" y="685800"/>
                </a:lnTo>
                <a:lnTo>
                  <a:pt x="6065520" y="411480"/>
                </a:lnTo>
                <a:lnTo>
                  <a:pt x="6492240" y="259080"/>
                </a:lnTo>
                <a:lnTo>
                  <a:pt x="6911340" y="99060"/>
                </a:lnTo>
                <a:lnTo>
                  <a:pt x="7193280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rma libre 10"/>
          <p:cNvSpPr/>
          <p:nvPr/>
        </p:nvSpPr>
        <p:spPr>
          <a:xfrm>
            <a:off x="342900" y="2080260"/>
            <a:ext cx="6743700" cy="2179320"/>
          </a:xfrm>
          <a:custGeom>
            <a:avLst/>
            <a:gdLst>
              <a:gd name="connsiteX0" fmla="*/ 0 w 6743700"/>
              <a:gd name="connsiteY0" fmla="*/ 2179320 h 2179320"/>
              <a:gd name="connsiteX1" fmla="*/ 1638300 w 6743700"/>
              <a:gd name="connsiteY1" fmla="*/ 1493520 h 2179320"/>
              <a:gd name="connsiteX2" fmla="*/ 2225040 w 6743700"/>
              <a:gd name="connsiteY2" fmla="*/ 1226820 h 2179320"/>
              <a:gd name="connsiteX3" fmla="*/ 3688080 w 6743700"/>
              <a:gd name="connsiteY3" fmla="*/ 845820 h 2179320"/>
              <a:gd name="connsiteX4" fmla="*/ 4328160 w 6743700"/>
              <a:gd name="connsiteY4" fmla="*/ 624840 h 2179320"/>
              <a:gd name="connsiteX5" fmla="*/ 5242560 w 6743700"/>
              <a:gd name="connsiteY5" fmla="*/ 403860 h 2179320"/>
              <a:gd name="connsiteX6" fmla="*/ 5913120 w 6743700"/>
              <a:gd name="connsiteY6" fmla="*/ 236220 h 2179320"/>
              <a:gd name="connsiteX7" fmla="*/ 6347460 w 6743700"/>
              <a:gd name="connsiteY7" fmla="*/ 83820 h 2179320"/>
              <a:gd name="connsiteX8" fmla="*/ 6743700 w 6743700"/>
              <a:gd name="connsiteY8" fmla="*/ 0 h 2179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43700" h="2179320">
                <a:moveTo>
                  <a:pt x="0" y="2179320"/>
                </a:moveTo>
                <a:lnTo>
                  <a:pt x="1638300" y="1493520"/>
                </a:lnTo>
                <a:lnTo>
                  <a:pt x="2225040" y="1226820"/>
                </a:lnTo>
                <a:lnTo>
                  <a:pt x="3688080" y="845820"/>
                </a:lnTo>
                <a:lnTo>
                  <a:pt x="4328160" y="624840"/>
                </a:lnTo>
                <a:lnTo>
                  <a:pt x="5242560" y="403860"/>
                </a:lnTo>
                <a:lnTo>
                  <a:pt x="5913120" y="236220"/>
                </a:lnTo>
                <a:lnTo>
                  <a:pt x="6347460" y="83820"/>
                </a:lnTo>
                <a:lnTo>
                  <a:pt x="6743700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bre 11"/>
          <p:cNvSpPr/>
          <p:nvPr/>
        </p:nvSpPr>
        <p:spPr>
          <a:xfrm>
            <a:off x="6499860" y="2110740"/>
            <a:ext cx="1760220" cy="967740"/>
          </a:xfrm>
          <a:custGeom>
            <a:avLst/>
            <a:gdLst>
              <a:gd name="connsiteX0" fmla="*/ 0 w 1760220"/>
              <a:gd name="connsiteY0" fmla="*/ 967740 h 967740"/>
              <a:gd name="connsiteX1" fmla="*/ 876300 w 1760220"/>
              <a:gd name="connsiteY1" fmla="*/ 441960 h 967740"/>
              <a:gd name="connsiteX2" fmla="*/ 1295400 w 1760220"/>
              <a:gd name="connsiteY2" fmla="*/ 205740 h 967740"/>
              <a:gd name="connsiteX3" fmla="*/ 1577340 w 1760220"/>
              <a:gd name="connsiteY3" fmla="*/ 60960 h 967740"/>
              <a:gd name="connsiteX4" fmla="*/ 1760220 w 1760220"/>
              <a:gd name="connsiteY4" fmla="*/ 0 h 96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220" h="967740">
                <a:moveTo>
                  <a:pt x="0" y="967740"/>
                </a:moveTo>
                <a:lnTo>
                  <a:pt x="876300" y="441960"/>
                </a:lnTo>
                <a:lnTo>
                  <a:pt x="1295400" y="205740"/>
                </a:lnTo>
                <a:lnTo>
                  <a:pt x="1577340" y="60960"/>
                </a:lnTo>
                <a:lnTo>
                  <a:pt x="1760220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rma libre 12"/>
          <p:cNvSpPr/>
          <p:nvPr/>
        </p:nvSpPr>
        <p:spPr>
          <a:xfrm>
            <a:off x="4564380" y="2072640"/>
            <a:ext cx="2720340" cy="937260"/>
          </a:xfrm>
          <a:custGeom>
            <a:avLst/>
            <a:gdLst>
              <a:gd name="connsiteX0" fmla="*/ 0 w 2720340"/>
              <a:gd name="connsiteY0" fmla="*/ 937260 h 937260"/>
              <a:gd name="connsiteX1" fmla="*/ 678180 w 2720340"/>
              <a:gd name="connsiteY1" fmla="*/ 662940 h 937260"/>
              <a:gd name="connsiteX2" fmla="*/ 1356360 w 2720340"/>
              <a:gd name="connsiteY2" fmla="*/ 441960 h 937260"/>
              <a:gd name="connsiteX3" fmla="*/ 2019300 w 2720340"/>
              <a:gd name="connsiteY3" fmla="*/ 220980 h 937260"/>
              <a:gd name="connsiteX4" fmla="*/ 2720340 w 2720340"/>
              <a:gd name="connsiteY4" fmla="*/ 0 h 9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0340" h="937260">
                <a:moveTo>
                  <a:pt x="0" y="937260"/>
                </a:moveTo>
                <a:lnTo>
                  <a:pt x="678180" y="662940"/>
                </a:lnTo>
                <a:lnTo>
                  <a:pt x="1356360" y="441960"/>
                </a:lnTo>
                <a:lnTo>
                  <a:pt x="2019300" y="220980"/>
                </a:lnTo>
                <a:lnTo>
                  <a:pt x="2720340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rma libre 13"/>
          <p:cNvSpPr/>
          <p:nvPr/>
        </p:nvSpPr>
        <p:spPr>
          <a:xfrm>
            <a:off x="396240" y="2057400"/>
            <a:ext cx="6438900" cy="1539240"/>
          </a:xfrm>
          <a:custGeom>
            <a:avLst/>
            <a:gdLst>
              <a:gd name="connsiteX0" fmla="*/ 0 w 6438900"/>
              <a:gd name="connsiteY0" fmla="*/ 1539240 h 1539240"/>
              <a:gd name="connsiteX1" fmla="*/ 594360 w 6438900"/>
              <a:gd name="connsiteY1" fmla="*/ 1333500 h 1539240"/>
              <a:gd name="connsiteX2" fmla="*/ 1417320 w 6438900"/>
              <a:gd name="connsiteY2" fmla="*/ 1089660 h 1539240"/>
              <a:gd name="connsiteX3" fmla="*/ 2484120 w 6438900"/>
              <a:gd name="connsiteY3" fmla="*/ 861060 h 1539240"/>
              <a:gd name="connsiteX4" fmla="*/ 3406140 w 6438900"/>
              <a:gd name="connsiteY4" fmla="*/ 632460 h 1539240"/>
              <a:gd name="connsiteX5" fmla="*/ 4160520 w 6438900"/>
              <a:gd name="connsiteY5" fmla="*/ 419100 h 1539240"/>
              <a:gd name="connsiteX6" fmla="*/ 4838700 w 6438900"/>
              <a:gd name="connsiteY6" fmla="*/ 297180 h 1539240"/>
              <a:gd name="connsiteX7" fmla="*/ 5288280 w 6438900"/>
              <a:gd name="connsiteY7" fmla="*/ 205740 h 1539240"/>
              <a:gd name="connsiteX8" fmla="*/ 5798820 w 6438900"/>
              <a:gd name="connsiteY8" fmla="*/ 83820 h 1539240"/>
              <a:gd name="connsiteX9" fmla="*/ 6438900 w 6438900"/>
              <a:gd name="connsiteY9" fmla="*/ 0 h 153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38900" h="1539240">
                <a:moveTo>
                  <a:pt x="0" y="1539240"/>
                </a:moveTo>
                <a:lnTo>
                  <a:pt x="594360" y="1333500"/>
                </a:lnTo>
                <a:lnTo>
                  <a:pt x="1417320" y="1089660"/>
                </a:lnTo>
                <a:lnTo>
                  <a:pt x="2484120" y="861060"/>
                </a:lnTo>
                <a:lnTo>
                  <a:pt x="3406140" y="632460"/>
                </a:lnTo>
                <a:lnTo>
                  <a:pt x="4160520" y="419100"/>
                </a:lnTo>
                <a:lnTo>
                  <a:pt x="4838700" y="297180"/>
                </a:lnTo>
                <a:lnTo>
                  <a:pt x="5288280" y="205740"/>
                </a:lnTo>
                <a:lnTo>
                  <a:pt x="5798820" y="83820"/>
                </a:lnTo>
                <a:lnTo>
                  <a:pt x="6438900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rma libre 14"/>
          <p:cNvSpPr/>
          <p:nvPr/>
        </p:nvSpPr>
        <p:spPr>
          <a:xfrm>
            <a:off x="396240" y="2042160"/>
            <a:ext cx="5996940" cy="1211580"/>
          </a:xfrm>
          <a:custGeom>
            <a:avLst/>
            <a:gdLst>
              <a:gd name="connsiteX0" fmla="*/ 0 w 5996940"/>
              <a:gd name="connsiteY0" fmla="*/ 1211580 h 1211580"/>
              <a:gd name="connsiteX1" fmla="*/ 1722120 w 5996940"/>
              <a:gd name="connsiteY1" fmla="*/ 792480 h 1211580"/>
              <a:gd name="connsiteX2" fmla="*/ 2842260 w 5996940"/>
              <a:gd name="connsiteY2" fmla="*/ 579120 h 1211580"/>
              <a:gd name="connsiteX3" fmla="*/ 3573780 w 5996940"/>
              <a:gd name="connsiteY3" fmla="*/ 457200 h 1211580"/>
              <a:gd name="connsiteX4" fmla="*/ 4152900 w 5996940"/>
              <a:gd name="connsiteY4" fmla="*/ 289560 h 1211580"/>
              <a:gd name="connsiteX5" fmla="*/ 5478780 w 5996940"/>
              <a:gd name="connsiteY5" fmla="*/ 60960 h 1211580"/>
              <a:gd name="connsiteX6" fmla="*/ 5996940 w 5996940"/>
              <a:gd name="connsiteY6" fmla="*/ 0 h 121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6940" h="1211580">
                <a:moveTo>
                  <a:pt x="0" y="1211580"/>
                </a:moveTo>
                <a:lnTo>
                  <a:pt x="1722120" y="792480"/>
                </a:lnTo>
                <a:lnTo>
                  <a:pt x="2842260" y="579120"/>
                </a:lnTo>
                <a:lnTo>
                  <a:pt x="3573780" y="457200"/>
                </a:lnTo>
                <a:lnTo>
                  <a:pt x="4152900" y="289560"/>
                </a:lnTo>
                <a:lnTo>
                  <a:pt x="5478780" y="60960"/>
                </a:lnTo>
                <a:lnTo>
                  <a:pt x="5996940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rma libre 15"/>
          <p:cNvSpPr/>
          <p:nvPr/>
        </p:nvSpPr>
        <p:spPr>
          <a:xfrm>
            <a:off x="373380" y="2019300"/>
            <a:ext cx="5608320" cy="929640"/>
          </a:xfrm>
          <a:custGeom>
            <a:avLst/>
            <a:gdLst>
              <a:gd name="connsiteX0" fmla="*/ 0 w 5608320"/>
              <a:gd name="connsiteY0" fmla="*/ 929640 h 929640"/>
              <a:gd name="connsiteX1" fmla="*/ 1074420 w 5608320"/>
              <a:gd name="connsiteY1" fmla="*/ 716280 h 929640"/>
              <a:gd name="connsiteX2" fmla="*/ 2324100 w 5608320"/>
              <a:gd name="connsiteY2" fmla="*/ 518160 h 929640"/>
              <a:gd name="connsiteX3" fmla="*/ 3093720 w 5608320"/>
              <a:gd name="connsiteY3" fmla="*/ 419100 h 929640"/>
              <a:gd name="connsiteX4" fmla="*/ 3695700 w 5608320"/>
              <a:gd name="connsiteY4" fmla="*/ 304800 h 929640"/>
              <a:gd name="connsiteX5" fmla="*/ 4335780 w 5608320"/>
              <a:gd name="connsiteY5" fmla="*/ 182880 h 929640"/>
              <a:gd name="connsiteX6" fmla="*/ 5158740 w 5608320"/>
              <a:gd name="connsiteY6" fmla="*/ 53340 h 929640"/>
              <a:gd name="connsiteX7" fmla="*/ 5608320 w 5608320"/>
              <a:gd name="connsiteY7" fmla="*/ 0 h 929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08320" h="929640">
                <a:moveTo>
                  <a:pt x="0" y="929640"/>
                </a:moveTo>
                <a:lnTo>
                  <a:pt x="1074420" y="716280"/>
                </a:lnTo>
                <a:lnTo>
                  <a:pt x="2324100" y="518160"/>
                </a:lnTo>
                <a:lnTo>
                  <a:pt x="3093720" y="419100"/>
                </a:lnTo>
                <a:lnTo>
                  <a:pt x="3695700" y="304800"/>
                </a:lnTo>
                <a:lnTo>
                  <a:pt x="4335780" y="182880"/>
                </a:lnTo>
                <a:lnTo>
                  <a:pt x="5158740" y="53340"/>
                </a:lnTo>
                <a:lnTo>
                  <a:pt x="5608320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rma libre 16"/>
          <p:cNvSpPr/>
          <p:nvPr/>
        </p:nvSpPr>
        <p:spPr>
          <a:xfrm>
            <a:off x="373380" y="1996440"/>
            <a:ext cx="5303520" cy="746760"/>
          </a:xfrm>
          <a:custGeom>
            <a:avLst/>
            <a:gdLst>
              <a:gd name="connsiteX0" fmla="*/ 0 w 5303520"/>
              <a:gd name="connsiteY0" fmla="*/ 746760 h 746760"/>
              <a:gd name="connsiteX1" fmla="*/ 1508760 w 5303520"/>
              <a:gd name="connsiteY1" fmla="*/ 533400 h 746760"/>
              <a:gd name="connsiteX2" fmla="*/ 2186940 w 5303520"/>
              <a:gd name="connsiteY2" fmla="*/ 434340 h 746760"/>
              <a:gd name="connsiteX3" fmla="*/ 3154680 w 5303520"/>
              <a:gd name="connsiteY3" fmla="*/ 312420 h 746760"/>
              <a:gd name="connsiteX4" fmla="*/ 3886200 w 5303520"/>
              <a:gd name="connsiteY4" fmla="*/ 198120 h 746760"/>
              <a:gd name="connsiteX5" fmla="*/ 4701540 w 5303520"/>
              <a:gd name="connsiteY5" fmla="*/ 60960 h 746760"/>
              <a:gd name="connsiteX6" fmla="*/ 5303520 w 5303520"/>
              <a:gd name="connsiteY6" fmla="*/ 0 h 74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03520" h="746760">
                <a:moveTo>
                  <a:pt x="0" y="746760"/>
                </a:moveTo>
                <a:lnTo>
                  <a:pt x="1508760" y="533400"/>
                </a:lnTo>
                <a:lnTo>
                  <a:pt x="2186940" y="434340"/>
                </a:lnTo>
                <a:lnTo>
                  <a:pt x="3154680" y="312420"/>
                </a:lnTo>
                <a:lnTo>
                  <a:pt x="3886200" y="198120"/>
                </a:lnTo>
                <a:lnTo>
                  <a:pt x="4701540" y="60960"/>
                </a:lnTo>
                <a:lnTo>
                  <a:pt x="5303520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rma libre 17"/>
          <p:cNvSpPr/>
          <p:nvPr/>
        </p:nvSpPr>
        <p:spPr>
          <a:xfrm>
            <a:off x="358140" y="3284220"/>
            <a:ext cx="5887720" cy="906780"/>
          </a:xfrm>
          <a:custGeom>
            <a:avLst/>
            <a:gdLst>
              <a:gd name="connsiteX0" fmla="*/ 0 w 6842760"/>
              <a:gd name="connsiteY0" fmla="*/ 0 h 1028700"/>
              <a:gd name="connsiteX1" fmla="*/ 2689860 w 6842760"/>
              <a:gd name="connsiteY1" fmla="*/ 464820 h 1028700"/>
              <a:gd name="connsiteX2" fmla="*/ 3939540 w 6842760"/>
              <a:gd name="connsiteY2" fmla="*/ 563880 h 1028700"/>
              <a:gd name="connsiteX3" fmla="*/ 5273040 w 6842760"/>
              <a:gd name="connsiteY3" fmla="*/ 800100 h 1028700"/>
              <a:gd name="connsiteX4" fmla="*/ 6842760 w 6842760"/>
              <a:gd name="connsiteY4" fmla="*/ 1028700 h 1028700"/>
              <a:gd name="connsiteX0" fmla="*/ 0 w 5887720"/>
              <a:gd name="connsiteY0" fmla="*/ 0 h 906780"/>
              <a:gd name="connsiteX1" fmla="*/ 2689860 w 5887720"/>
              <a:gd name="connsiteY1" fmla="*/ 464820 h 906780"/>
              <a:gd name="connsiteX2" fmla="*/ 3939540 w 5887720"/>
              <a:gd name="connsiteY2" fmla="*/ 563880 h 906780"/>
              <a:gd name="connsiteX3" fmla="*/ 5273040 w 5887720"/>
              <a:gd name="connsiteY3" fmla="*/ 800100 h 906780"/>
              <a:gd name="connsiteX4" fmla="*/ 5887720 w 5887720"/>
              <a:gd name="connsiteY4" fmla="*/ 906780 h 90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7720" h="906780">
                <a:moveTo>
                  <a:pt x="0" y="0"/>
                </a:moveTo>
                <a:lnTo>
                  <a:pt x="2689860" y="464820"/>
                </a:lnTo>
                <a:lnTo>
                  <a:pt x="3939540" y="563880"/>
                </a:lnTo>
                <a:lnTo>
                  <a:pt x="5273040" y="800100"/>
                </a:lnTo>
                <a:lnTo>
                  <a:pt x="5887720" y="90678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rma libre 18"/>
          <p:cNvSpPr/>
          <p:nvPr/>
        </p:nvSpPr>
        <p:spPr>
          <a:xfrm>
            <a:off x="381000" y="2644140"/>
            <a:ext cx="6840220" cy="533400"/>
          </a:xfrm>
          <a:custGeom>
            <a:avLst/>
            <a:gdLst>
              <a:gd name="connsiteX0" fmla="*/ 7490460 w 7490460"/>
              <a:gd name="connsiteY0" fmla="*/ 594360 h 594360"/>
              <a:gd name="connsiteX1" fmla="*/ 6103620 w 7490460"/>
              <a:gd name="connsiteY1" fmla="*/ 457200 h 594360"/>
              <a:gd name="connsiteX2" fmla="*/ 4846320 w 7490460"/>
              <a:gd name="connsiteY2" fmla="*/ 396240 h 594360"/>
              <a:gd name="connsiteX3" fmla="*/ 4198620 w 7490460"/>
              <a:gd name="connsiteY3" fmla="*/ 365760 h 594360"/>
              <a:gd name="connsiteX4" fmla="*/ 3649980 w 7490460"/>
              <a:gd name="connsiteY4" fmla="*/ 281940 h 594360"/>
              <a:gd name="connsiteX5" fmla="*/ 2697480 w 7490460"/>
              <a:gd name="connsiteY5" fmla="*/ 266700 h 594360"/>
              <a:gd name="connsiteX6" fmla="*/ 1813560 w 7490460"/>
              <a:gd name="connsiteY6" fmla="*/ 205740 h 594360"/>
              <a:gd name="connsiteX7" fmla="*/ 518160 w 7490460"/>
              <a:gd name="connsiteY7" fmla="*/ 53340 h 594360"/>
              <a:gd name="connsiteX8" fmla="*/ 0 w 7490460"/>
              <a:gd name="connsiteY8" fmla="*/ 0 h 594360"/>
              <a:gd name="connsiteX0" fmla="*/ 6840220 w 6840220"/>
              <a:gd name="connsiteY0" fmla="*/ 533400 h 533400"/>
              <a:gd name="connsiteX1" fmla="*/ 6103620 w 6840220"/>
              <a:gd name="connsiteY1" fmla="*/ 457200 h 533400"/>
              <a:gd name="connsiteX2" fmla="*/ 4846320 w 6840220"/>
              <a:gd name="connsiteY2" fmla="*/ 396240 h 533400"/>
              <a:gd name="connsiteX3" fmla="*/ 4198620 w 6840220"/>
              <a:gd name="connsiteY3" fmla="*/ 365760 h 533400"/>
              <a:gd name="connsiteX4" fmla="*/ 3649980 w 6840220"/>
              <a:gd name="connsiteY4" fmla="*/ 281940 h 533400"/>
              <a:gd name="connsiteX5" fmla="*/ 2697480 w 6840220"/>
              <a:gd name="connsiteY5" fmla="*/ 266700 h 533400"/>
              <a:gd name="connsiteX6" fmla="*/ 1813560 w 6840220"/>
              <a:gd name="connsiteY6" fmla="*/ 205740 h 533400"/>
              <a:gd name="connsiteX7" fmla="*/ 518160 w 6840220"/>
              <a:gd name="connsiteY7" fmla="*/ 53340 h 533400"/>
              <a:gd name="connsiteX8" fmla="*/ 0 w 6840220"/>
              <a:gd name="connsiteY8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40220" h="533400">
                <a:moveTo>
                  <a:pt x="6840220" y="533400"/>
                </a:moveTo>
                <a:lnTo>
                  <a:pt x="6103620" y="457200"/>
                </a:lnTo>
                <a:lnTo>
                  <a:pt x="4846320" y="396240"/>
                </a:lnTo>
                <a:lnTo>
                  <a:pt x="4198620" y="365760"/>
                </a:lnTo>
                <a:lnTo>
                  <a:pt x="3649980" y="281940"/>
                </a:lnTo>
                <a:lnTo>
                  <a:pt x="2697480" y="266700"/>
                </a:lnTo>
                <a:lnTo>
                  <a:pt x="1813560" y="205740"/>
                </a:lnTo>
                <a:lnTo>
                  <a:pt x="518160" y="5334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rma libre 19"/>
          <p:cNvSpPr/>
          <p:nvPr/>
        </p:nvSpPr>
        <p:spPr>
          <a:xfrm>
            <a:off x="929640" y="2529840"/>
            <a:ext cx="7292340" cy="365760"/>
          </a:xfrm>
          <a:custGeom>
            <a:avLst/>
            <a:gdLst>
              <a:gd name="connsiteX0" fmla="*/ 7879080 w 7879080"/>
              <a:gd name="connsiteY0" fmla="*/ 388620 h 388620"/>
              <a:gd name="connsiteX1" fmla="*/ 6850380 w 7879080"/>
              <a:gd name="connsiteY1" fmla="*/ 358140 h 388620"/>
              <a:gd name="connsiteX2" fmla="*/ 6416040 w 7879080"/>
              <a:gd name="connsiteY2" fmla="*/ 320040 h 388620"/>
              <a:gd name="connsiteX3" fmla="*/ 5471160 w 7879080"/>
              <a:gd name="connsiteY3" fmla="*/ 243840 h 388620"/>
              <a:gd name="connsiteX4" fmla="*/ 4838700 w 7879080"/>
              <a:gd name="connsiteY4" fmla="*/ 236220 h 388620"/>
              <a:gd name="connsiteX5" fmla="*/ 4351020 w 7879080"/>
              <a:gd name="connsiteY5" fmla="*/ 167640 h 388620"/>
              <a:gd name="connsiteX6" fmla="*/ 3627120 w 7879080"/>
              <a:gd name="connsiteY6" fmla="*/ 160020 h 388620"/>
              <a:gd name="connsiteX7" fmla="*/ 2964180 w 7879080"/>
              <a:gd name="connsiteY7" fmla="*/ 114300 h 388620"/>
              <a:gd name="connsiteX8" fmla="*/ 2301240 w 7879080"/>
              <a:gd name="connsiteY8" fmla="*/ 53340 h 388620"/>
              <a:gd name="connsiteX9" fmla="*/ 586740 w 7879080"/>
              <a:gd name="connsiteY9" fmla="*/ 22860 h 388620"/>
              <a:gd name="connsiteX10" fmla="*/ 0 w 7879080"/>
              <a:gd name="connsiteY10" fmla="*/ 0 h 388620"/>
              <a:gd name="connsiteX0" fmla="*/ 7292340 w 7292340"/>
              <a:gd name="connsiteY0" fmla="*/ 365760 h 365760"/>
              <a:gd name="connsiteX1" fmla="*/ 6263640 w 7292340"/>
              <a:gd name="connsiteY1" fmla="*/ 335280 h 365760"/>
              <a:gd name="connsiteX2" fmla="*/ 5829300 w 7292340"/>
              <a:gd name="connsiteY2" fmla="*/ 297180 h 365760"/>
              <a:gd name="connsiteX3" fmla="*/ 4884420 w 7292340"/>
              <a:gd name="connsiteY3" fmla="*/ 220980 h 365760"/>
              <a:gd name="connsiteX4" fmla="*/ 4251960 w 7292340"/>
              <a:gd name="connsiteY4" fmla="*/ 213360 h 365760"/>
              <a:gd name="connsiteX5" fmla="*/ 3764280 w 7292340"/>
              <a:gd name="connsiteY5" fmla="*/ 144780 h 365760"/>
              <a:gd name="connsiteX6" fmla="*/ 3040380 w 7292340"/>
              <a:gd name="connsiteY6" fmla="*/ 137160 h 365760"/>
              <a:gd name="connsiteX7" fmla="*/ 2377440 w 7292340"/>
              <a:gd name="connsiteY7" fmla="*/ 91440 h 365760"/>
              <a:gd name="connsiteX8" fmla="*/ 1714500 w 7292340"/>
              <a:gd name="connsiteY8" fmla="*/ 30480 h 365760"/>
              <a:gd name="connsiteX9" fmla="*/ 0 w 7292340"/>
              <a:gd name="connsiteY9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92340" h="365760">
                <a:moveTo>
                  <a:pt x="7292340" y="365760"/>
                </a:moveTo>
                <a:lnTo>
                  <a:pt x="6263640" y="335280"/>
                </a:lnTo>
                <a:lnTo>
                  <a:pt x="5829300" y="297180"/>
                </a:lnTo>
                <a:lnTo>
                  <a:pt x="4884420" y="220980"/>
                </a:lnTo>
                <a:lnTo>
                  <a:pt x="4251960" y="213360"/>
                </a:lnTo>
                <a:lnTo>
                  <a:pt x="3764280" y="144780"/>
                </a:lnTo>
                <a:lnTo>
                  <a:pt x="3040380" y="137160"/>
                </a:lnTo>
                <a:lnTo>
                  <a:pt x="2377440" y="91440"/>
                </a:lnTo>
                <a:lnTo>
                  <a:pt x="1714500" y="3048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orma libre 20"/>
          <p:cNvSpPr/>
          <p:nvPr/>
        </p:nvSpPr>
        <p:spPr>
          <a:xfrm>
            <a:off x="2110740" y="2415540"/>
            <a:ext cx="6217920" cy="175260"/>
          </a:xfrm>
          <a:custGeom>
            <a:avLst/>
            <a:gdLst>
              <a:gd name="connsiteX0" fmla="*/ 6217920 w 6217920"/>
              <a:gd name="connsiteY0" fmla="*/ 175260 h 175260"/>
              <a:gd name="connsiteX1" fmla="*/ 5273040 w 6217920"/>
              <a:gd name="connsiteY1" fmla="*/ 144780 h 175260"/>
              <a:gd name="connsiteX2" fmla="*/ 4709160 w 6217920"/>
              <a:gd name="connsiteY2" fmla="*/ 106680 h 175260"/>
              <a:gd name="connsiteX3" fmla="*/ 4122420 w 6217920"/>
              <a:gd name="connsiteY3" fmla="*/ 83820 h 175260"/>
              <a:gd name="connsiteX4" fmla="*/ 3307080 w 6217920"/>
              <a:gd name="connsiteY4" fmla="*/ 99060 h 175260"/>
              <a:gd name="connsiteX5" fmla="*/ 2636520 w 6217920"/>
              <a:gd name="connsiteY5" fmla="*/ 68580 h 175260"/>
              <a:gd name="connsiteX6" fmla="*/ 1661160 w 6217920"/>
              <a:gd name="connsiteY6" fmla="*/ 22860 h 175260"/>
              <a:gd name="connsiteX7" fmla="*/ 640080 w 6217920"/>
              <a:gd name="connsiteY7" fmla="*/ 0 h 175260"/>
              <a:gd name="connsiteX8" fmla="*/ 0 w 6217920"/>
              <a:gd name="connsiteY8" fmla="*/ 0 h 17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17920" h="175260">
                <a:moveTo>
                  <a:pt x="6217920" y="175260"/>
                </a:moveTo>
                <a:lnTo>
                  <a:pt x="5273040" y="144780"/>
                </a:lnTo>
                <a:lnTo>
                  <a:pt x="4709160" y="106680"/>
                </a:lnTo>
                <a:lnTo>
                  <a:pt x="4122420" y="83820"/>
                </a:lnTo>
                <a:lnTo>
                  <a:pt x="3307080" y="99060"/>
                </a:lnTo>
                <a:lnTo>
                  <a:pt x="2636520" y="68580"/>
                </a:lnTo>
                <a:lnTo>
                  <a:pt x="1661160" y="22860"/>
                </a:lnTo>
                <a:lnTo>
                  <a:pt x="64008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rma libre 21"/>
          <p:cNvSpPr/>
          <p:nvPr/>
        </p:nvSpPr>
        <p:spPr>
          <a:xfrm>
            <a:off x="3398520" y="2247900"/>
            <a:ext cx="5052060" cy="213360"/>
          </a:xfrm>
          <a:custGeom>
            <a:avLst/>
            <a:gdLst>
              <a:gd name="connsiteX0" fmla="*/ 5052060 w 5052060"/>
              <a:gd name="connsiteY0" fmla="*/ 213360 h 213360"/>
              <a:gd name="connsiteX1" fmla="*/ 3848100 w 5052060"/>
              <a:gd name="connsiteY1" fmla="*/ 137160 h 213360"/>
              <a:gd name="connsiteX2" fmla="*/ 3017520 w 5052060"/>
              <a:gd name="connsiteY2" fmla="*/ 91440 h 213360"/>
              <a:gd name="connsiteX3" fmla="*/ 2423160 w 5052060"/>
              <a:gd name="connsiteY3" fmla="*/ 38100 h 213360"/>
              <a:gd name="connsiteX4" fmla="*/ 1859280 w 5052060"/>
              <a:gd name="connsiteY4" fmla="*/ 7620 h 213360"/>
              <a:gd name="connsiteX5" fmla="*/ 1097280 w 5052060"/>
              <a:gd name="connsiteY5" fmla="*/ 0 h 213360"/>
              <a:gd name="connsiteX6" fmla="*/ 0 w 5052060"/>
              <a:gd name="connsiteY6" fmla="*/ 1524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2060" h="213360">
                <a:moveTo>
                  <a:pt x="5052060" y="213360"/>
                </a:moveTo>
                <a:lnTo>
                  <a:pt x="3848100" y="137160"/>
                </a:lnTo>
                <a:lnTo>
                  <a:pt x="3017520" y="91440"/>
                </a:lnTo>
                <a:lnTo>
                  <a:pt x="2423160" y="38100"/>
                </a:lnTo>
                <a:lnTo>
                  <a:pt x="1859280" y="7620"/>
                </a:lnTo>
                <a:lnTo>
                  <a:pt x="1097280" y="0"/>
                </a:lnTo>
                <a:lnTo>
                  <a:pt x="0" y="1524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a libre 22"/>
          <p:cNvSpPr/>
          <p:nvPr/>
        </p:nvSpPr>
        <p:spPr>
          <a:xfrm>
            <a:off x="3878580" y="2164080"/>
            <a:ext cx="4716780" cy="160020"/>
          </a:xfrm>
          <a:custGeom>
            <a:avLst/>
            <a:gdLst>
              <a:gd name="connsiteX0" fmla="*/ 4716780 w 4716780"/>
              <a:gd name="connsiteY0" fmla="*/ 160020 h 160020"/>
              <a:gd name="connsiteX1" fmla="*/ 3177540 w 4716780"/>
              <a:gd name="connsiteY1" fmla="*/ 91440 h 160020"/>
              <a:gd name="connsiteX2" fmla="*/ 2529840 w 4716780"/>
              <a:gd name="connsiteY2" fmla="*/ 45720 h 160020"/>
              <a:gd name="connsiteX3" fmla="*/ 1661160 w 4716780"/>
              <a:gd name="connsiteY3" fmla="*/ 0 h 160020"/>
              <a:gd name="connsiteX4" fmla="*/ 0 w 4716780"/>
              <a:gd name="connsiteY4" fmla="*/ 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780" h="160020">
                <a:moveTo>
                  <a:pt x="4716780" y="160020"/>
                </a:moveTo>
                <a:lnTo>
                  <a:pt x="3177540" y="91440"/>
                </a:lnTo>
                <a:lnTo>
                  <a:pt x="2529840" y="45720"/>
                </a:lnTo>
                <a:lnTo>
                  <a:pt x="166116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 recto de flecha 25"/>
          <p:cNvCxnSpPr/>
          <p:nvPr/>
        </p:nvCxnSpPr>
        <p:spPr>
          <a:xfrm flipV="1">
            <a:off x="1447800" y="1623060"/>
            <a:ext cx="0" cy="249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H="1" flipV="1">
            <a:off x="2301240" y="1600200"/>
            <a:ext cx="60960" cy="281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 flipV="1">
            <a:off x="3505200" y="1623060"/>
            <a:ext cx="76200" cy="323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Conector recto de flecha 1027"/>
          <p:cNvCxnSpPr/>
          <p:nvPr/>
        </p:nvCxnSpPr>
        <p:spPr>
          <a:xfrm flipV="1">
            <a:off x="5676900" y="1143000"/>
            <a:ext cx="0" cy="245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 flipV="1">
            <a:off x="4648200" y="975360"/>
            <a:ext cx="0" cy="245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CuadroTexto 1029"/>
              <p:cNvSpPr txBox="1"/>
              <p:nvPr/>
            </p:nvSpPr>
            <p:spPr>
              <a:xfrm>
                <a:off x="1308916" y="1094601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0" name="CuadroTexto 10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916" y="1094601"/>
                <a:ext cx="277768" cy="276999"/>
              </a:xfrm>
              <a:prstGeom prst="rect">
                <a:avLst/>
              </a:prstGeom>
              <a:blipFill>
                <a:blip r:embed="rId4"/>
                <a:stretch>
                  <a:fillRect l="-22222" t="-26667" r="-5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/>
              <p:cNvSpPr txBox="1"/>
              <p:nvPr/>
            </p:nvSpPr>
            <p:spPr>
              <a:xfrm>
                <a:off x="2184400" y="1122680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Cuadro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400" y="1122680"/>
                <a:ext cx="283091" cy="276999"/>
              </a:xfrm>
              <a:prstGeom prst="rect">
                <a:avLst/>
              </a:prstGeom>
              <a:blipFill>
                <a:blip r:embed="rId5"/>
                <a:stretch>
                  <a:fillRect l="-21277" t="-23913" r="-5106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/>
              <p:cNvSpPr txBox="1"/>
              <p:nvPr/>
            </p:nvSpPr>
            <p:spPr>
              <a:xfrm>
                <a:off x="3379832" y="1178560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Cuadro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832" y="1178560"/>
                <a:ext cx="283091" cy="276999"/>
              </a:xfrm>
              <a:prstGeom prst="rect">
                <a:avLst/>
              </a:prstGeom>
              <a:blipFill>
                <a:blip r:embed="rId6"/>
                <a:stretch>
                  <a:fillRect l="-21277" t="-23913" r="-5106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/>
              <p:cNvSpPr txBox="1"/>
              <p:nvPr/>
            </p:nvSpPr>
            <p:spPr>
              <a:xfrm>
                <a:off x="4516120" y="604520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Cuadro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120" y="604520"/>
                <a:ext cx="277768" cy="276999"/>
              </a:xfrm>
              <a:prstGeom prst="rect">
                <a:avLst/>
              </a:prstGeom>
              <a:blipFill>
                <a:blip r:embed="rId7"/>
                <a:stretch>
                  <a:fillRect l="-20000" t="-23913" r="-5555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/>
              <p:cNvSpPr txBox="1"/>
              <p:nvPr/>
            </p:nvSpPr>
            <p:spPr>
              <a:xfrm>
                <a:off x="5548992" y="713601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Cuadro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992" y="713601"/>
                <a:ext cx="283091" cy="276999"/>
              </a:xfrm>
              <a:prstGeom prst="rect">
                <a:avLst/>
              </a:prstGeom>
              <a:blipFill>
                <a:blip r:embed="rId8"/>
                <a:stretch>
                  <a:fillRect l="-21277" t="-23913" r="-5106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ítulo 1"/>
          <p:cNvSpPr>
            <a:spLocks noGrp="1"/>
          </p:cNvSpPr>
          <p:nvPr>
            <p:ph type="title"/>
          </p:nvPr>
        </p:nvSpPr>
        <p:spPr>
          <a:xfrm>
            <a:off x="284480" y="-406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i="1" dirty="0"/>
              <a:t>Introduction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0" y="304800"/>
            <a:ext cx="91440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410200" y="4191000"/>
            <a:ext cx="3505200" cy="2562999"/>
            <a:chOff x="5410200" y="4191000"/>
            <a:chExt cx="3505200" cy="2562999"/>
          </a:xfrm>
        </p:grpSpPr>
        <p:sp>
          <p:nvSpPr>
            <p:cNvPr id="2" name="Rectangle 1"/>
            <p:cNvSpPr/>
            <p:nvPr/>
          </p:nvSpPr>
          <p:spPr>
            <a:xfrm>
              <a:off x="5410200" y="4191000"/>
              <a:ext cx="3505200" cy="2514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7" name="Conector recto de flecha 1036"/>
            <p:cNvCxnSpPr/>
            <p:nvPr/>
          </p:nvCxnSpPr>
          <p:spPr>
            <a:xfrm flipV="1">
              <a:off x="5676900" y="4267200"/>
              <a:ext cx="0" cy="2209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Conector recto de flecha 1038"/>
            <p:cNvCxnSpPr/>
            <p:nvPr/>
          </p:nvCxnSpPr>
          <p:spPr>
            <a:xfrm>
              <a:off x="5676900" y="6477000"/>
              <a:ext cx="32385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1" name="Elipse 1040"/>
            <p:cNvSpPr/>
            <p:nvPr/>
          </p:nvSpPr>
          <p:spPr>
            <a:xfrm>
              <a:off x="6172200" y="5791200"/>
              <a:ext cx="45719" cy="4571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Elipse 57"/>
            <p:cNvSpPr/>
            <p:nvPr/>
          </p:nvSpPr>
          <p:spPr>
            <a:xfrm>
              <a:off x="5867400" y="6126481"/>
              <a:ext cx="45719" cy="4571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Elipse 58"/>
            <p:cNvSpPr/>
            <p:nvPr/>
          </p:nvSpPr>
          <p:spPr>
            <a:xfrm>
              <a:off x="6477000" y="5715000"/>
              <a:ext cx="45719" cy="4571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Elipse 59"/>
            <p:cNvSpPr/>
            <p:nvPr/>
          </p:nvSpPr>
          <p:spPr>
            <a:xfrm>
              <a:off x="7467600" y="4602481"/>
              <a:ext cx="45719" cy="4571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Elipse 60"/>
            <p:cNvSpPr/>
            <p:nvPr/>
          </p:nvSpPr>
          <p:spPr>
            <a:xfrm>
              <a:off x="6705600" y="5410200"/>
              <a:ext cx="45719" cy="4571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lipse 61"/>
            <p:cNvSpPr/>
            <p:nvPr/>
          </p:nvSpPr>
          <p:spPr>
            <a:xfrm>
              <a:off x="7391400" y="4953000"/>
              <a:ext cx="45719" cy="4571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Elipse 62"/>
            <p:cNvSpPr/>
            <p:nvPr/>
          </p:nvSpPr>
          <p:spPr>
            <a:xfrm>
              <a:off x="7086600" y="5059681"/>
              <a:ext cx="45719" cy="4571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Elipse 63"/>
            <p:cNvSpPr/>
            <p:nvPr/>
          </p:nvSpPr>
          <p:spPr>
            <a:xfrm>
              <a:off x="6583681" y="5669281"/>
              <a:ext cx="45719" cy="4571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ipse 64"/>
            <p:cNvSpPr/>
            <p:nvPr/>
          </p:nvSpPr>
          <p:spPr>
            <a:xfrm>
              <a:off x="7086600" y="5334000"/>
              <a:ext cx="45719" cy="4571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ipse 65"/>
            <p:cNvSpPr/>
            <p:nvPr/>
          </p:nvSpPr>
          <p:spPr>
            <a:xfrm>
              <a:off x="7010400" y="4907281"/>
              <a:ext cx="45719" cy="4571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Elipse 66"/>
            <p:cNvSpPr/>
            <p:nvPr/>
          </p:nvSpPr>
          <p:spPr>
            <a:xfrm>
              <a:off x="7010400" y="5455919"/>
              <a:ext cx="45719" cy="4571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3" name="Conector recto 1042"/>
            <p:cNvCxnSpPr/>
            <p:nvPr/>
          </p:nvCxnSpPr>
          <p:spPr>
            <a:xfrm flipH="1">
              <a:off x="5679442" y="4191000"/>
              <a:ext cx="2397758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" name="Rectángulo 1047"/>
            <p:cNvSpPr/>
            <p:nvPr/>
          </p:nvSpPr>
          <p:spPr>
            <a:xfrm>
              <a:off x="7325360" y="4196080"/>
              <a:ext cx="751840" cy="2280920"/>
            </a:xfrm>
            <a:prstGeom prst="rect">
              <a:avLst/>
            </a:prstGeom>
            <a:solidFill>
              <a:srgbClr val="62AA8B">
                <a:alpha val="2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1" name="Conector recto 1050"/>
            <p:cNvCxnSpPr/>
            <p:nvPr/>
          </p:nvCxnSpPr>
          <p:spPr>
            <a:xfrm flipV="1">
              <a:off x="7325360" y="4191000"/>
              <a:ext cx="0" cy="2286000"/>
            </a:xfrm>
            <a:prstGeom prst="line">
              <a:avLst/>
            </a:prstGeom>
            <a:ln w="38100">
              <a:solidFill>
                <a:srgbClr val="62AA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Elipse 78"/>
            <p:cNvSpPr/>
            <p:nvPr/>
          </p:nvSpPr>
          <p:spPr>
            <a:xfrm>
              <a:off x="7467600" y="5013962"/>
              <a:ext cx="45719" cy="4571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Elipse 79"/>
            <p:cNvSpPr/>
            <p:nvPr/>
          </p:nvSpPr>
          <p:spPr>
            <a:xfrm>
              <a:off x="7193281" y="4831081"/>
              <a:ext cx="45719" cy="4571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Elipse 1052"/>
            <p:cNvSpPr/>
            <p:nvPr/>
          </p:nvSpPr>
          <p:spPr>
            <a:xfrm rot="18930902">
              <a:off x="5445923" y="5136356"/>
              <a:ext cx="2673887" cy="584350"/>
            </a:xfrm>
            <a:prstGeom prst="ellipse">
              <a:avLst/>
            </a:prstGeom>
            <a:solidFill>
              <a:schemeClr val="accent5">
                <a:lumMod val="75000"/>
                <a:alpha val="1098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>
                  <a:off x="8652482" y="6477000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2482" y="6477000"/>
                  <a:ext cx="18671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2258" t="-26667" r="-77419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CuadroTexto 82"/>
            <p:cNvSpPr txBox="1"/>
            <p:nvPr/>
          </p:nvSpPr>
          <p:spPr>
            <a:xfrm>
              <a:off x="5486400" y="4267200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</a:p>
          </p:txBody>
        </p:sp>
        <p:sp>
          <p:nvSpPr>
            <p:cNvPr id="54" name="Elipse 57"/>
            <p:cNvSpPr/>
            <p:nvPr/>
          </p:nvSpPr>
          <p:spPr>
            <a:xfrm>
              <a:off x="6278881" y="6019800"/>
              <a:ext cx="45719" cy="4571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Elipse 57"/>
            <p:cNvSpPr/>
            <p:nvPr/>
          </p:nvSpPr>
          <p:spPr>
            <a:xfrm>
              <a:off x="7467600" y="4648200"/>
              <a:ext cx="45719" cy="4571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Elipse 57"/>
            <p:cNvSpPr/>
            <p:nvPr/>
          </p:nvSpPr>
          <p:spPr>
            <a:xfrm>
              <a:off x="7467600" y="4800600"/>
              <a:ext cx="45719" cy="4571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Elipse 57"/>
            <p:cNvSpPr/>
            <p:nvPr/>
          </p:nvSpPr>
          <p:spPr>
            <a:xfrm>
              <a:off x="6888481" y="5212081"/>
              <a:ext cx="45719" cy="4571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Elipse 57"/>
            <p:cNvSpPr/>
            <p:nvPr/>
          </p:nvSpPr>
          <p:spPr>
            <a:xfrm>
              <a:off x="7620000" y="4495800"/>
              <a:ext cx="45719" cy="4571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Elipse 57"/>
            <p:cNvSpPr/>
            <p:nvPr/>
          </p:nvSpPr>
          <p:spPr>
            <a:xfrm>
              <a:off x="5867400" y="6324600"/>
              <a:ext cx="45719" cy="4571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Elipse 57"/>
            <p:cNvSpPr/>
            <p:nvPr/>
          </p:nvSpPr>
          <p:spPr>
            <a:xfrm>
              <a:off x="6019800" y="6019800"/>
              <a:ext cx="45719" cy="4571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Elipse 57"/>
            <p:cNvSpPr/>
            <p:nvPr/>
          </p:nvSpPr>
          <p:spPr>
            <a:xfrm>
              <a:off x="6355081" y="5867400"/>
              <a:ext cx="45719" cy="4571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361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 descr="http://research.ncl.ac.uk/nefg/nuecrops/images/CambridgeWheatTrial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5356"/>
            <a:ext cx="8305800" cy="62278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rma libre 3"/>
          <p:cNvSpPr/>
          <p:nvPr/>
        </p:nvSpPr>
        <p:spPr>
          <a:xfrm>
            <a:off x="2301240" y="2095500"/>
            <a:ext cx="6202680" cy="4259580"/>
          </a:xfrm>
          <a:custGeom>
            <a:avLst/>
            <a:gdLst>
              <a:gd name="connsiteX0" fmla="*/ 0 w 6202680"/>
              <a:gd name="connsiteY0" fmla="*/ 4259580 h 4259580"/>
              <a:gd name="connsiteX1" fmla="*/ 3253740 w 6202680"/>
              <a:gd name="connsiteY1" fmla="*/ 2004060 h 4259580"/>
              <a:gd name="connsiteX2" fmla="*/ 4709160 w 6202680"/>
              <a:gd name="connsiteY2" fmla="*/ 1028700 h 4259580"/>
              <a:gd name="connsiteX3" fmla="*/ 5516880 w 6202680"/>
              <a:gd name="connsiteY3" fmla="*/ 457200 h 4259580"/>
              <a:gd name="connsiteX4" fmla="*/ 5913120 w 6202680"/>
              <a:gd name="connsiteY4" fmla="*/ 160020 h 4259580"/>
              <a:gd name="connsiteX5" fmla="*/ 6141720 w 6202680"/>
              <a:gd name="connsiteY5" fmla="*/ 53340 h 4259580"/>
              <a:gd name="connsiteX6" fmla="*/ 6202680 w 6202680"/>
              <a:gd name="connsiteY6" fmla="*/ 0 h 425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2680" h="4259580">
                <a:moveTo>
                  <a:pt x="0" y="4259580"/>
                </a:moveTo>
                <a:lnTo>
                  <a:pt x="3253740" y="2004060"/>
                </a:lnTo>
                <a:lnTo>
                  <a:pt x="4709160" y="1028700"/>
                </a:lnTo>
                <a:lnTo>
                  <a:pt x="5516880" y="457200"/>
                </a:lnTo>
                <a:lnTo>
                  <a:pt x="5913120" y="160020"/>
                </a:lnTo>
                <a:lnTo>
                  <a:pt x="6141720" y="53340"/>
                </a:lnTo>
                <a:lnTo>
                  <a:pt x="6202680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rma libre 4"/>
          <p:cNvSpPr/>
          <p:nvPr/>
        </p:nvSpPr>
        <p:spPr>
          <a:xfrm>
            <a:off x="1051560" y="2072640"/>
            <a:ext cx="6934200" cy="3398520"/>
          </a:xfrm>
          <a:custGeom>
            <a:avLst/>
            <a:gdLst>
              <a:gd name="connsiteX0" fmla="*/ 0 w 6934200"/>
              <a:gd name="connsiteY0" fmla="*/ 3398520 h 3398520"/>
              <a:gd name="connsiteX1" fmla="*/ 3276600 w 6934200"/>
              <a:gd name="connsiteY1" fmla="*/ 1790700 h 3398520"/>
              <a:gd name="connsiteX2" fmla="*/ 4815840 w 6934200"/>
              <a:gd name="connsiteY2" fmla="*/ 998220 h 3398520"/>
              <a:gd name="connsiteX3" fmla="*/ 5951220 w 6934200"/>
              <a:gd name="connsiteY3" fmla="*/ 396240 h 3398520"/>
              <a:gd name="connsiteX4" fmla="*/ 6309360 w 6934200"/>
              <a:gd name="connsiteY4" fmla="*/ 266700 h 3398520"/>
              <a:gd name="connsiteX5" fmla="*/ 6720840 w 6934200"/>
              <a:gd name="connsiteY5" fmla="*/ 68580 h 3398520"/>
              <a:gd name="connsiteX6" fmla="*/ 6903720 w 6934200"/>
              <a:gd name="connsiteY6" fmla="*/ 15240 h 3398520"/>
              <a:gd name="connsiteX7" fmla="*/ 6934200 w 6934200"/>
              <a:gd name="connsiteY7" fmla="*/ 0 h 339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34200" h="3398520">
                <a:moveTo>
                  <a:pt x="0" y="3398520"/>
                </a:moveTo>
                <a:lnTo>
                  <a:pt x="3276600" y="1790700"/>
                </a:lnTo>
                <a:lnTo>
                  <a:pt x="4815840" y="998220"/>
                </a:lnTo>
                <a:lnTo>
                  <a:pt x="5951220" y="396240"/>
                </a:lnTo>
                <a:lnTo>
                  <a:pt x="6309360" y="266700"/>
                </a:lnTo>
                <a:lnTo>
                  <a:pt x="6720840" y="68580"/>
                </a:lnTo>
                <a:lnTo>
                  <a:pt x="6903720" y="15240"/>
                </a:lnTo>
                <a:lnTo>
                  <a:pt x="6934200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rma libre 5"/>
          <p:cNvSpPr/>
          <p:nvPr/>
        </p:nvSpPr>
        <p:spPr>
          <a:xfrm>
            <a:off x="358140" y="2072640"/>
            <a:ext cx="7193280" cy="2811780"/>
          </a:xfrm>
          <a:custGeom>
            <a:avLst/>
            <a:gdLst>
              <a:gd name="connsiteX0" fmla="*/ 0 w 7193280"/>
              <a:gd name="connsiteY0" fmla="*/ 2811780 h 2811780"/>
              <a:gd name="connsiteX1" fmla="*/ 2811780 w 7193280"/>
              <a:gd name="connsiteY1" fmla="*/ 1684020 h 2811780"/>
              <a:gd name="connsiteX2" fmla="*/ 3771900 w 7193280"/>
              <a:gd name="connsiteY2" fmla="*/ 1333500 h 2811780"/>
              <a:gd name="connsiteX3" fmla="*/ 4739640 w 7193280"/>
              <a:gd name="connsiteY3" fmla="*/ 1005840 h 2811780"/>
              <a:gd name="connsiteX4" fmla="*/ 5387340 w 7193280"/>
              <a:gd name="connsiteY4" fmla="*/ 685800 h 2811780"/>
              <a:gd name="connsiteX5" fmla="*/ 6065520 w 7193280"/>
              <a:gd name="connsiteY5" fmla="*/ 411480 h 2811780"/>
              <a:gd name="connsiteX6" fmla="*/ 6492240 w 7193280"/>
              <a:gd name="connsiteY6" fmla="*/ 259080 h 2811780"/>
              <a:gd name="connsiteX7" fmla="*/ 6911340 w 7193280"/>
              <a:gd name="connsiteY7" fmla="*/ 99060 h 2811780"/>
              <a:gd name="connsiteX8" fmla="*/ 7193280 w 7193280"/>
              <a:gd name="connsiteY8" fmla="*/ 0 h 2811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3280" h="2811780">
                <a:moveTo>
                  <a:pt x="0" y="2811780"/>
                </a:moveTo>
                <a:lnTo>
                  <a:pt x="2811780" y="1684020"/>
                </a:lnTo>
                <a:lnTo>
                  <a:pt x="3771900" y="1333500"/>
                </a:lnTo>
                <a:lnTo>
                  <a:pt x="4739640" y="1005840"/>
                </a:lnTo>
                <a:lnTo>
                  <a:pt x="5387340" y="685800"/>
                </a:lnTo>
                <a:lnTo>
                  <a:pt x="6065520" y="411480"/>
                </a:lnTo>
                <a:lnTo>
                  <a:pt x="6492240" y="259080"/>
                </a:lnTo>
                <a:lnTo>
                  <a:pt x="6911340" y="99060"/>
                </a:lnTo>
                <a:lnTo>
                  <a:pt x="7193280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rma libre 10"/>
          <p:cNvSpPr/>
          <p:nvPr/>
        </p:nvSpPr>
        <p:spPr>
          <a:xfrm>
            <a:off x="342900" y="2080260"/>
            <a:ext cx="6743700" cy="2179320"/>
          </a:xfrm>
          <a:custGeom>
            <a:avLst/>
            <a:gdLst>
              <a:gd name="connsiteX0" fmla="*/ 0 w 6743700"/>
              <a:gd name="connsiteY0" fmla="*/ 2179320 h 2179320"/>
              <a:gd name="connsiteX1" fmla="*/ 1638300 w 6743700"/>
              <a:gd name="connsiteY1" fmla="*/ 1493520 h 2179320"/>
              <a:gd name="connsiteX2" fmla="*/ 2225040 w 6743700"/>
              <a:gd name="connsiteY2" fmla="*/ 1226820 h 2179320"/>
              <a:gd name="connsiteX3" fmla="*/ 3688080 w 6743700"/>
              <a:gd name="connsiteY3" fmla="*/ 845820 h 2179320"/>
              <a:gd name="connsiteX4" fmla="*/ 4328160 w 6743700"/>
              <a:gd name="connsiteY4" fmla="*/ 624840 h 2179320"/>
              <a:gd name="connsiteX5" fmla="*/ 5242560 w 6743700"/>
              <a:gd name="connsiteY5" fmla="*/ 403860 h 2179320"/>
              <a:gd name="connsiteX6" fmla="*/ 5913120 w 6743700"/>
              <a:gd name="connsiteY6" fmla="*/ 236220 h 2179320"/>
              <a:gd name="connsiteX7" fmla="*/ 6347460 w 6743700"/>
              <a:gd name="connsiteY7" fmla="*/ 83820 h 2179320"/>
              <a:gd name="connsiteX8" fmla="*/ 6743700 w 6743700"/>
              <a:gd name="connsiteY8" fmla="*/ 0 h 2179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43700" h="2179320">
                <a:moveTo>
                  <a:pt x="0" y="2179320"/>
                </a:moveTo>
                <a:lnTo>
                  <a:pt x="1638300" y="1493520"/>
                </a:lnTo>
                <a:lnTo>
                  <a:pt x="2225040" y="1226820"/>
                </a:lnTo>
                <a:lnTo>
                  <a:pt x="3688080" y="845820"/>
                </a:lnTo>
                <a:lnTo>
                  <a:pt x="4328160" y="624840"/>
                </a:lnTo>
                <a:lnTo>
                  <a:pt x="5242560" y="403860"/>
                </a:lnTo>
                <a:lnTo>
                  <a:pt x="5913120" y="236220"/>
                </a:lnTo>
                <a:lnTo>
                  <a:pt x="6347460" y="83820"/>
                </a:lnTo>
                <a:lnTo>
                  <a:pt x="6743700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bre 11"/>
          <p:cNvSpPr/>
          <p:nvPr/>
        </p:nvSpPr>
        <p:spPr>
          <a:xfrm>
            <a:off x="6499860" y="2110740"/>
            <a:ext cx="1760220" cy="967740"/>
          </a:xfrm>
          <a:custGeom>
            <a:avLst/>
            <a:gdLst>
              <a:gd name="connsiteX0" fmla="*/ 0 w 1760220"/>
              <a:gd name="connsiteY0" fmla="*/ 967740 h 967740"/>
              <a:gd name="connsiteX1" fmla="*/ 876300 w 1760220"/>
              <a:gd name="connsiteY1" fmla="*/ 441960 h 967740"/>
              <a:gd name="connsiteX2" fmla="*/ 1295400 w 1760220"/>
              <a:gd name="connsiteY2" fmla="*/ 205740 h 967740"/>
              <a:gd name="connsiteX3" fmla="*/ 1577340 w 1760220"/>
              <a:gd name="connsiteY3" fmla="*/ 60960 h 967740"/>
              <a:gd name="connsiteX4" fmla="*/ 1760220 w 1760220"/>
              <a:gd name="connsiteY4" fmla="*/ 0 h 96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220" h="967740">
                <a:moveTo>
                  <a:pt x="0" y="967740"/>
                </a:moveTo>
                <a:lnTo>
                  <a:pt x="876300" y="441960"/>
                </a:lnTo>
                <a:lnTo>
                  <a:pt x="1295400" y="205740"/>
                </a:lnTo>
                <a:lnTo>
                  <a:pt x="1577340" y="60960"/>
                </a:lnTo>
                <a:lnTo>
                  <a:pt x="1760220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rma libre 12"/>
          <p:cNvSpPr/>
          <p:nvPr/>
        </p:nvSpPr>
        <p:spPr>
          <a:xfrm>
            <a:off x="4564380" y="2072640"/>
            <a:ext cx="2720340" cy="937260"/>
          </a:xfrm>
          <a:custGeom>
            <a:avLst/>
            <a:gdLst>
              <a:gd name="connsiteX0" fmla="*/ 0 w 2720340"/>
              <a:gd name="connsiteY0" fmla="*/ 937260 h 937260"/>
              <a:gd name="connsiteX1" fmla="*/ 678180 w 2720340"/>
              <a:gd name="connsiteY1" fmla="*/ 662940 h 937260"/>
              <a:gd name="connsiteX2" fmla="*/ 1356360 w 2720340"/>
              <a:gd name="connsiteY2" fmla="*/ 441960 h 937260"/>
              <a:gd name="connsiteX3" fmla="*/ 2019300 w 2720340"/>
              <a:gd name="connsiteY3" fmla="*/ 220980 h 937260"/>
              <a:gd name="connsiteX4" fmla="*/ 2720340 w 2720340"/>
              <a:gd name="connsiteY4" fmla="*/ 0 h 9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0340" h="937260">
                <a:moveTo>
                  <a:pt x="0" y="937260"/>
                </a:moveTo>
                <a:lnTo>
                  <a:pt x="678180" y="662940"/>
                </a:lnTo>
                <a:lnTo>
                  <a:pt x="1356360" y="441960"/>
                </a:lnTo>
                <a:lnTo>
                  <a:pt x="2019300" y="220980"/>
                </a:lnTo>
                <a:lnTo>
                  <a:pt x="2720340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rma libre 13"/>
          <p:cNvSpPr/>
          <p:nvPr/>
        </p:nvSpPr>
        <p:spPr>
          <a:xfrm>
            <a:off x="396240" y="2057400"/>
            <a:ext cx="6438900" cy="1539240"/>
          </a:xfrm>
          <a:custGeom>
            <a:avLst/>
            <a:gdLst>
              <a:gd name="connsiteX0" fmla="*/ 0 w 6438900"/>
              <a:gd name="connsiteY0" fmla="*/ 1539240 h 1539240"/>
              <a:gd name="connsiteX1" fmla="*/ 594360 w 6438900"/>
              <a:gd name="connsiteY1" fmla="*/ 1333500 h 1539240"/>
              <a:gd name="connsiteX2" fmla="*/ 1417320 w 6438900"/>
              <a:gd name="connsiteY2" fmla="*/ 1089660 h 1539240"/>
              <a:gd name="connsiteX3" fmla="*/ 2484120 w 6438900"/>
              <a:gd name="connsiteY3" fmla="*/ 861060 h 1539240"/>
              <a:gd name="connsiteX4" fmla="*/ 3406140 w 6438900"/>
              <a:gd name="connsiteY4" fmla="*/ 632460 h 1539240"/>
              <a:gd name="connsiteX5" fmla="*/ 4160520 w 6438900"/>
              <a:gd name="connsiteY5" fmla="*/ 419100 h 1539240"/>
              <a:gd name="connsiteX6" fmla="*/ 4838700 w 6438900"/>
              <a:gd name="connsiteY6" fmla="*/ 297180 h 1539240"/>
              <a:gd name="connsiteX7" fmla="*/ 5288280 w 6438900"/>
              <a:gd name="connsiteY7" fmla="*/ 205740 h 1539240"/>
              <a:gd name="connsiteX8" fmla="*/ 5798820 w 6438900"/>
              <a:gd name="connsiteY8" fmla="*/ 83820 h 1539240"/>
              <a:gd name="connsiteX9" fmla="*/ 6438900 w 6438900"/>
              <a:gd name="connsiteY9" fmla="*/ 0 h 153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38900" h="1539240">
                <a:moveTo>
                  <a:pt x="0" y="1539240"/>
                </a:moveTo>
                <a:lnTo>
                  <a:pt x="594360" y="1333500"/>
                </a:lnTo>
                <a:lnTo>
                  <a:pt x="1417320" y="1089660"/>
                </a:lnTo>
                <a:lnTo>
                  <a:pt x="2484120" y="861060"/>
                </a:lnTo>
                <a:lnTo>
                  <a:pt x="3406140" y="632460"/>
                </a:lnTo>
                <a:lnTo>
                  <a:pt x="4160520" y="419100"/>
                </a:lnTo>
                <a:lnTo>
                  <a:pt x="4838700" y="297180"/>
                </a:lnTo>
                <a:lnTo>
                  <a:pt x="5288280" y="205740"/>
                </a:lnTo>
                <a:lnTo>
                  <a:pt x="5798820" y="83820"/>
                </a:lnTo>
                <a:lnTo>
                  <a:pt x="6438900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rma libre 14"/>
          <p:cNvSpPr/>
          <p:nvPr/>
        </p:nvSpPr>
        <p:spPr>
          <a:xfrm>
            <a:off x="396240" y="2042160"/>
            <a:ext cx="5996940" cy="1211580"/>
          </a:xfrm>
          <a:custGeom>
            <a:avLst/>
            <a:gdLst>
              <a:gd name="connsiteX0" fmla="*/ 0 w 5996940"/>
              <a:gd name="connsiteY0" fmla="*/ 1211580 h 1211580"/>
              <a:gd name="connsiteX1" fmla="*/ 1722120 w 5996940"/>
              <a:gd name="connsiteY1" fmla="*/ 792480 h 1211580"/>
              <a:gd name="connsiteX2" fmla="*/ 2842260 w 5996940"/>
              <a:gd name="connsiteY2" fmla="*/ 579120 h 1211580"/>
              <a:gd name="connsiteX3" fmla="*/ 3573780 w 5996940"/>
              <a:gd name="connsiteY3" fmla="*/ 457200 h 1211580"/>
              <a:gd name="connsiteX4" fmla="*/ 4152900 w 5996940"/>
              <a:gd name="connsiteY4" fmla="*/ 289560 h 1211580"/>
              <a:gd name="connsiteX5" fmla="*/ 5478780 w 5996940"/>
              <a:gd name="connsiteY5" fmla="*/ 60960 h 1211580"/>
              <a:gd name="connsiteX6" fmla="*/ 5996940 w 5996940"/>
              <a:gd name="connsiteY6" fmla="*/ 0 h 121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6940" h="1211580">
                <a:moveTo>
                  <a:pt x="0" y="1211580"/>
                </a:moveTo>
                <a:lnTo>
                  <a:pt x="1722120" y="792480"/>
                </a:lnTo>
                <a:lnTo>
                  <a:pt x="2842260" y="579120"/>
                </a:lnTo>
                <a:lnTo>
                  <a:pt x="3573780" y="457200"/>
                </a:lnTo>
                <a:lnTo>
                  <a:pt x="4152900" y="289560"/>
                </a:lnTo>
                <a:lnTo>
                  <a:pt x="5478780" y="60960"/>
                </a:lnTo>
                <a:lnTo>
                  <a:pt x="5996940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rma libre 15"/>
          <p:cNvSpPr/>
          <p:nvPr/>
        </p:nvSpPr>
        <p:spPr>
          <a:xfrm>
            <a:off x="373380" y="2019300"/>
            <a:ext cx="5608320" cy="929640"/>
          </a:xfrm>
          <a:custGeom>
            <a:avLst/>
            <a:gdLst>
              <a:gd name="connsiteX0" fmla="*/ 0 w 5608320"/>
              <a:gd name="connsiteY0" fmla="*/ 929640 h 929640"/>
              <a:gd name="connsiteX1" fmla="*/ 1074420 w 5608320"/>
              <a:gd name="connsiteY1" fmla="*/ 716280 h 929640"/>
              <a:gd name="connsiteX2" fmla="*/ 2324100 w 5608320"/>
              <a:gd name="connsiteY2" fmla="*/ 518160 h 929640"/>
              <a:gd name="connsiteX3" fmla="*/ 3093720 w 5608320"/>
              <a:gd name="connsiteY3" fmla="*/ 419100 h 929640"/>
              <a:gd name="connsiteX4" fmla="*/ 3695700 w 5608320"/>
              <a:gd name="connsiteY4" fmla="*/ 304800 h 929640"/>
              <a:gd name="connsiteX5" fmla="*/ 4335780 w 5608320"/>
              <a:gd name="connsiteY5" fmla="*/ 182880 h 929640"/>
              <a:gd name="connsiteX6" fmla="*/ 5158740 w 5608320"/>
              <a:gd name="connsiteY6" fmla="*/ 53340 h 929640"/>
              <a:gd name="connsiteX7" fmla="*/ 5608320 w 5608320"/>
              <a:gd name="connsiteY7" fmla="*/ 0 h 929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08320" h="929640">
                <a:moveTo>
                  <a:pt x="0" y="929640"/>
                </a:moveTo>
                <a:lnTo>
                  <a:pt x="1074420" y="716280"/>
                </a:lnTo>
                <a:lnTo>
                  <a:pt x="2324100" y="518160"/>
                </a:lnTo>
                <a:lnTo>
                  <a:pt x="3093720" y="419100"/>
                </a:lnTo>
                <a:lnTo>
                  <a:pt x="3695700" y="304800"/>
                </a:lnTo>
                <a:lnTo>
                  <a:pt x="4335780" y="182880"/>
                </a:lnTo>
                <a:lnTo>
                  <a:pt x="5158740" y="53340"/>
                </a:lnTo>
                <a:lnTo>
                  <a:pt x="5608320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rma libre 16"/>
          <p:cNvSpPr/>
          <p:nvPr/>
        </p:nvSpPr>
        <p:spPr>
          <a:xfrm>
            <a:off x="373380" y="1996440"/>
            <a:ext cx="5303520" cy="746760"/>
          </a:xfrm>
          <a:custGeom>
            <a:avLst/>
            <a:gdLst>
              <a:gd name="connsiteX0" fmla="*/ 0 w 5303520"/>
              <a:gd name="connsiteY0" fmla="*/ 746760 h 746760"/>
              <a:gd name="connsiteX1" fmla="*/ 1508760 w 5303520"/>
              <a:gd name="connsiteY1" fmla="*/ 533400 h 746760"/>
              <a:gd name="connsiteX2" fmla="*/ 2186940 w 5303520"/>
              <a:gd name="connsiteY2" fmla="*/ 434340 h 746760"/>
              <a:gd name="connsiteX3" fmla="*/ 3154680 w 5303520"/>
              <a:gd name="connsiteY3" fmla="*/ 312420 h 746760"/>
              <a:gd name="connsiteX4" fmla="*/ 3886200 w 5303520"/>
              <a:gd name="connsiteY4" fmla="*/ 198120 h 746760"/>
              <a:gd name="connsiteX5" fmla="*/ 4701540 w 5303520"/>
              <a:gd name="connsiteY5" fmla="*/ 60960 h 746760"/>
              <a:gd name="connsiteX6" fmla="*/ 5303520 w 5303520"/>
              <a:gd name="connsiteY6" fmla="*/ 0 h 74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03520" h="746760">
                <a:moveTo>
                  <a:pt x="0" y="746760"/>
                </a:moveTo>
                <a:lnTo>
                  <a:pt x="1508760" y="533400"/>
                </a:lnTo>
                <a:lnTo>
                  <a:pt x="2186940" y="434340"/>
                </a:lnTo>
                <a:lnTo>
                  <a:pt x="3154680" y="312420"/>
                </a:lnTo>
                <a:lnTo>
                  <a:pt x="3886200" y="198120"/>
                </a:lnTo>
                <a:lnTo>
                  <a:pt x="4701540" y="60960"/>
                </a:lnTo>
                <a:lnTo>
                  <a:pt x="5303520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rma libre 17"/>
          <p:cNvSpPr/>
          <p:nvPr/>
        </p:nvSpPr>
        <p:spPr>
          <a:xfrm>
            <a:off x="358140" y="3284220"/>
            <a:ext cx="5887720" cy="906780"/>
          </a:xfrm>
          <a:custGeom>
            <a:avLst/>
            <a:gdLst>
              <a:gd name="connsiteX0" fmla="*/ 0 w 6842760"/>
              <a:gd name="connsiteY0" fmla="*/ 0 h 1028700"/>
              <a:gd name="connsiteX1" fmla="*/ 2689860 w 6842760"/>
              <a:gd name="connsiteY1" fmla="*/ 464820 h 1028700"/>
              <a:gd name="connsiteX2" fmla="*/ 3939540 w 6842760"/>
              <a:gd name="connsiteY2" fmla="*/ 563880 h 1028700"/>
              <a:gd name="connsiteX3" fmla="*/ 5273040 w 6842760"/>
              <a:gd name="connsiteY3" fmla="*/ 800100 h 1028700"/>
              <a:gd name="connsiteX4" fmla="*/ 6842760 w 6842760"/>
              <a:gd name="connsiteY4" fmla="*/ 1028700 h 1028700"/>
              <a:gd name="connsiteX0" fmla="*/ 0 w 5887720"/>
              <a:gd name="connsiteY0" fmla="*/ 0 h 906780"/>
              <a:gd name="connsiteX1" fmla="*/ 2689860 w 5887720"/>
              <a:gd name="connsiteY1" fmla="*/ 464820 h 906780"/>
              <a:gd name="connsiteX2" fmla="*/ 3939540 w 5887720"/>
              <a:gd name="connsiteY2" fmla="*/ 563880 h 906780"/>
              <a:gd name="connsiteX3" fmla="*/ 5273040 w 5887720"/>
              <a:gd name="connsiteY3" fmla="*/ 800100 h 906780"/>
              <a:gd name="connsiteX4" fmla="*/ 5887720 w 5887720"/>
              <a:gd name="connsiteY4" fmla="*/ 906780 h 90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7720" h="906780">
                <a:moveTo>
                  <a:pt x="0" y="0"/>
                </a:moveTo>
                <a:lnTo>
                  <a:pt x="2689860" y="464820"/>
                </a:lnTo>
                <a:lnTo>
                  <a:pt x="3939540" y="563880"/>
                </a:lnTo>
                <a:lnTo>
                  <a:pt x="5273040" y="800100"/>
                </a:lnTo>
                <a:lnTo>
                  <a:pt x="5887720" y="90678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rma libre 18"/>
          <p:cNvSpPr/>
          <p:nvPr/>
        </p:nvSpPr>
        <p:spPr>
          <a:xfrm>
            <a:off x="381000" y="2644140"/>
            <a:ext cx="6840220" cy="533400"/>
          </a:xfrm>
          <a:custGeom>
            <a:avLst/>
            <a:gdLst>
              <a:gd name="connsiteX0" fmla="*/ 7490460 w 7490460"/>
              <a:gd name="connsiteY0" fmla="*/ 594360 h 594360"/>
              <a:gd name="connsiteX1" fmla="*/ 6103620 w 7490460"/>
              <a:gd name="connsiteY1" fmla="*/ 457200 h 594360"/>
              <a:gd name="connsiteX2" fmla="*/ 4846320 w 7490460"/>
              <a:gd name="connsiteY2" fmla="*/ 396240 h 594360"/>
              <a:gd name="connsiteX3" fmla="*/ 4198620 w 7490460"/>
              <a:gd name="connsiteY3" fmla="*/ 365760 h 594360"/>
              <a:gd name="connsiteX4" fmla="*/ 3649980 w 7490460"/>
              <a:gd name="connsiteY4" fmla="*/ 281940 h 594360"/>
              <a:gd name="connsiteX5" fmla="*/ 2697480 w 7490460"/>
              <a:gd name="connsiteY5" fmla="*/ 266700 h 594360"/>
              <a:gd name="connsiteX6" fmla="*/ 1813560 w 7490460"/>
              <a:gd name="connsiteY6" fmla="*/ 205740 h 594360"/>
              <a:gd name="connsiteX7" fmla="*/ 518160 w 7490460"/>
              <a:gd name="connsiteY7" fmla="*/ 53340 h 594360"/>
              <a:gd name="connsiteX8" fmla="*/ 0 w 7490460"/>
              <a:gd name="connsiteY8" fmla="*/ 0 h 594360"/>
              <a:gd name="connsiteX0" fmla="*/ 6840220 w 6840220"/>
              <a:gd name="connsiteY0" fmla="*/ 533400 h 533400"/>
              <a:gd name="connsiteX1" fmla="*/ 6103620 w 6840220"/>
              <a:gd name="connsiteY1" fmla="*/ 457200 h 533400"/>
              <a:gd name="connsiteX2" fmla="*/ 4846320 w 6840220"/>
              <a:gd name="connsiteY2" fmla="*/ 396240 h 533400"/>
              <a:gd name="connsiteX3" fmla="*/ 4198620 w 6840220"/>
              <a:gd name="connsiteY3" fmla="*/ 365760 h 533400"/>
              <a:gd name="connsiteX4" fmla="*/ 3649980 w 6840220"/>
              <a:gd name="connsiteY4" fmla="*/ 281940 h 533400"/>
              <a:gd name="connsiteX5" fmla="*/ 2697480 w 6840220"/>
              <a:gd name="connsiteY5" fmla="*/ 266700 h 533400"/>
              <a:gd name="connsiteX6" fmla="*/ 1813560 w 6840220"/>
              <a:gd name="connsiteY6" fmla="*/ 205740 h 533400"/>
              <a:gd name="connsiteX7" fmla="*/ 518160 w 6840220"/>
              <a:gd name="connsiteY7" fmla="*/ 53340 h 533400"/>
              <a:gd name="connsiteX8" fmla="*/ 0 w 6840220"/>
              <a:gd name="connsiteY8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40220" h="533400">
                <a:moveTo>
                  <a:pt x="6840220" y="533400"/>
                </a:moveTo>
                <a:lnTo>
                  <a:pt x="6103620" y="457200"/>
                </a:lnTo>
                <a:lnTo>
                  <a:pt x="4846320" y="396240"/>
                </a:lnTo>
                <a:lnTo>
                  <a:pt x="4198620" y="365760"/>
                </a:lnTo>
                <a:lnTo>
                  <a:pt x="3649980" y="281940"/>
                </a:lnTo>
                <a:lnTo>
                  <a:pt x="2697480" y="266700"/>
                </a:lnTo>
                <a:lnTo>
                  <a:pt x="1813560" y="205740"/>
                </a:lnTo>
                <a:lnTo>
                  <a:pt x="518160" y="5334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rma libre 19"/>
          <p:cNvSpPr/>
          <p:nvPr/>
        </p:nvSpPr>
        <p:spPr>
          <a:xfrm>
            <a:off x="929640" y="2529840"/>
            <a:ext cx="7292340" cy="365760"/>
          </a:xfrm>
          <a:custGeom>
            <a:avLst/>
            <a:gdLst>
              <a:gd name="connsiteX0" fmla="*/ 7879080 w 7879080"/>
              <a:gd name="connsiteY0" fmla="*/ 388620 h 388620"/>
              <a:gd name="connsiteX1" fmla="*/ 6850380 w 7879080"/>
              <a:gd name="connsiteY1" fmla="*/ 358140 h 388620"/>
              <a:gd name="connsiteX2" fmla="*/ 6416040 w 7879080"/>
              <a:gd name="connsiteY2" fmla="*/ 320040 h 388620"/>
              <a:gd name="connsiteX3" fmla="*/ 5471160 w 7879080"/>
              <a:gd name="connsiteY3" fmla="*/ 243840 h 388620"/>
              <a:gd name="connsiteX4" fmla="*/ 4838700 w 7879080"/>
              <a:gd name="connsiteY4" fmla="*/ 236220 h 388620"/>
              <a:gd name="connsiteX5" fmla="*/ 4351020 w 7879080"/>
              <a:gd name="connsiteY5" fmla="*/ 167640 h 388620"/>
              <a:gd name="connsiteX6" fmla="*/ 3627120 w 7879080"/>
              <a:gd name="connsiteY6" fmla="*/ 160020 h 388620"/>
              <a:gd name="connsiteX7" fmla="*/ 2964180 w 7879080"/>
              <a:gd name="connsiteY7" fmla="*/ 114300 h 388620"/>
              <a:gd name="connsiteX8" fmla="*/ 2301240 w 7879080"/>
              <a:gd name="connsiteY8" fmla="*/ 53340 h 388620"/>
              <a:gd name="connsiteX9" fmla="*/ 586740 w 7879080"/>
              <a:gd name="connsiteY9" fmla="*/ 22860 h 388620"/>
              <a:gd name="connsiteX10" fmla="*/ 0 w 7879080"/>
              <a:gd name="connsiteY10" fmla="*/ 0 h 388620"/>
              <a:gd name="connsiteX0" fmla="*/ 7292340 w 7292340"/>
              <a:gd name="connsiteY0" fmla="*/ 365760 h 365760"/>
              <a:gd name="connsiteX1" fmla="*/ 6263640 w 7292340"/>
              <a:gd name="connsiteY1" fmla="*/ 335280 h 365760"/>
              <a:gd name="connsiteX2" fmla="*/ 5829300 w 7292340"/>
              <a:gd name="connsiteY2" fmla="*/ 297180 h 365760"/>
              <a:gd name="connsiteX3" fmla="*/ 4884420 w 7292340"/>
              <a:gd name="connsiteY3" fmla="*/ 220980 h 365760"/>
              <a:gd name="connsiteX4" fmla="*/ 4251960 w 7292340"/>
              <a:gd name="connsiteY4" fmla="*/ 213360 h 365760"/>
              <a:gd name="connsiteX5" fmla="*/ 3764280 w 7292340"/>
              <a:gd name="connsiteY5" fmla="*/ 144780 h 365760"/>
              <a:gd name="connsiteX6" fmla="*/ 3040380 w 7292340"/>
              <a:gd name="connsiteY6" fmla="*/ 137160 h 365760"/>
              <a:gd name="connsiteX7" fmla="*/ 2377440 w 7292340"/>
              <a:gd name="connsiteY7" fmla="*/ 91440 h 365760"/>
              <a:gd name="connsiteX8" fmla="*/ 1714500 w 7292340"/>
              <a:gd name="connsiteY8" fmla="*/ 30480 h 365760"/>
              <a:gd name="connsiteX9" fmla="*/ 0 w 7292340"/>
              <a:gd name="connsiteY9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92340" h="365760">
                <a:moveTo>
                  <a:pt x="7292340" y="365760"/>
                </a:moveTo>
                <a:lnTo>
                  <a:pt x="6263640" y="335280"/>
                </a:lnTo>
                <a:lnTo>
                  <a:pt x="5829300" y="297180"/>
                </a:lnTo>
                <a:lnTo>
                  <a:pt x="4884420" y="220980"/>
                </a:lnTo>
                <a:lnTo>
                  <a:pt x="4251960" y="213360"/>
                </a:lnTo>
                <a:lnTo>
                  <a:pt x="3764280" y="144780"/>
                </a:lnTo>
                <a:lnTo>
                  <a:pt x="3040380" y="137160"/>
                </a:lnTo>
                <a:lnTo>
                  <a:pt x="2377440" y="91440"/>
                </a:lnTo>
                <a:lnTo>
                  <a:pt x="1714500" y="3048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orma libre 20"/>
          <p:cNvSpPr/>
          <p:nvPr/>
        </p:nvSpPr>
        <p:spPr>
          <a:xfrm>
            <a:off x="2110740" y="2415540"/>
            <a:ext cx="6217920" cy="175260"/>
          </a:xfrm>
          <a:custGeom>
            <a:avLst/>
            <a:gdLst>
              <a:gd name="connsiteX0" fmla="*/ 6217920 w 6217920"/>
              <a:gd name="connsiteY0" fmla="*/ 175260 h 175260"/>
              <a:gd name="connsiteX1" fmla="*/ 5273040 w 6217920"/>
              <a:gd name="connsiteY1" fmla="*/ 144780 h 175260"/>
              <a:gd name="connsiteX2" fmla="*/ 4709160 w 6217920"/>
              <a:gd name="connsiteY2" fmla="*/ 106680 h 175260"/>
              <a:gd name="connsiteX3" fmla="*/ 4122420 w 6217920"/>
              <a:gd name="connsiteY3" fmla="*/ 83820 h 175260"/>
              <a:gd name="connsiteX4" fmla="*/ 3307080 w 6217920"/>
              <a:gd name="connsiteY4" fmla="*/ 99060 h 175260"/>
              <a:gd name="connsiteX5" fmla="*/ 2636520 w 6217920"/>
              <a:gd name="connsiteY5" fmla="*/ 68580 h 175260"/>
              <a:gd name="connsiteX6" fmla="*/ 1661160 w 6217920"/>
              <a:gd name="connsiteY6" fmla="*/ 22860 h 175260"/>
              <a:gd name="connsiteX7" fmla="*/ 640080 w 6217920"/>
              <a:gd name="connsiteY7" fmla="*/ 0 h 175260"/>
              <a:gd name="connsiteX8" fmla="*/ 0 w 6217920"/>
              <a:gd name="connsiteY8" fmla="*/ 0 h 17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17920" h="175260">
                <a:moveTo>
                  <a:pt x="6217920" y="175260"/>
                </a:moveTo>
                <a:lnTo>
                  <a:pt x="5273040" y="144780"/>
                </a:lnTo>
                <a:lnTo>
                  <a:pt x="4709160" y="106680"/>
                </a:lnTo>
                <a:lnTo>
                  <a:pt x="4122420" y="83820"/>
                </a:lnTo>
                <a:lnTo>
                  <a:pt x="3307080" y="99060"/>
                </a:lnTo>
                <a:lnTo>
                  <a:pt x="2636520" y="68580"/>
                </a:lnTo>
                <a:lnTo>
                  <a:pt x="1661160" y="22860"/>
                </a:lnTo>
                <a:lnTo>
                  <a:pt x="64008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rma libre 21"/>
          <p:cNvSpPr/>
          <p:nvPr/>
        </p:nvSpPr>
        <p:spPr>
          <a:xfrm>
            <a:off x="3398520" y="2247900"/>
            <a:ext cx="5052060" cy="213360"/>
          </a:xfrm>
          <a:custGeom>
            <a:avLst/>
            <a:gdLst>
              <a:gd name="connsiteX0" fmla="*/ 5052060 w 5052060"/>
              <a:gd name="connsiteY0" fmla="*/ 213360 h 213360"/>
              <a:gd name="connsiteX1" fmla="*/ 3848100 w 5052060"/>
              <a:gd name="connsiteY1" fmla="*/ 137160 h 213360"/>
              <a:gd name="connsiteX2" fmla="*/ 3017520 w 5052060"/>
              <a:gd name="connsiteY2" fmla="*/ 91440 h 213360"/>
              <a:gd name="connsiteX3" fmla="*/ 2423160 w 5052060"/>
              <a:gd name="connsiteY3" fmla="*/ 38100 h 213360"/>
              <a:gd name="connsiteX4" fmla="*/ 1859280 w 5052060"/>
              <a:gd name="connsiteY4" fmla="*/ 7620 h 213360"/>
              <a:gd name="connsiteX5" fmla="*/ 1097280 w 5052060"/>
              <a:gd name="connsiteY5" fmla="*/ 0 h 213360"/>
              <a:gd name="connsiteX6" fmla="*/ 0 w 5052060"/>
              <a:gd name="connsiteY6" fmla="*/ 1524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2060" h="213360">
                <a:moveTo>
                  <a:pt x="5052060" y="213360"/>
                </a:moveTo>
                <a:lnTo>
                  <a:pt x="3848100" y="137160"/>
                </a:lnTo>
                <a:lnTo>
                  <a:pt x="3017520" y="91440"/>
                </a:lnTo>
                <a:lnTo>
                  <a:pt x="2423160" y="38100"/>
                </a:lnTo>
                <a:lnTo>
                  <a:pt x="1859280" y="7620"/>
                </a:lnTo>
                <a:lnTo>
                  <a:pt x="1097280" y="0"/>
                </a:lnTo>
                <a:lnTo>
                  <a:pt x="0" y="1524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a libre 22"/>
          <p:cNvSpPr/>
          <p:nvPr/>
        </p:nvSpPr>
        <p:spPr>
          <a:xfrm>
            <a:off x="3878580" y="2164080"/>
            <a:ext cx="4716780" cy="160020"/>
          </a:xfrm>
          <a:custGeom>
            <a:avLst/>
            <a:gdLst>
              <a:gd name="connsiteX0" fmla="*/ 4716780 w 4716780"/>
              <a:gd name="connsiteY0" fmla="*/ 160020 h 160020"/>
              <a:gd name="connsiteX1" fmla="*/ 3177540 w 4716780"/>
              <a:gd name="connsiteY1" fmla="*/ 91440 h 160020"/>
              <a:gd name="connsiteX2" fmla="*/ 2529840 w 4716780"/>
              <a:gd name="connsiteY2" fmla="*/ 45720 h 160020"/>
              <a:gd name="connsiteX3" fmla="*/ 1661160 w 4716780"/>
              <a:gd name="connsiteY3" fmla="*/ 0 h 160020"/>
              <a:gd name="connsiteX4" fmla="*/ 0 w 4716780"/>
              <a:gd name="connsiteY4" fmla="*/ 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780" h="160020">
                <a:moveTo>
                  <a:pt x="4716780" y="160020"/>
                </a:moveTo>
                <a:lnTo>
                  <a:pt x="3177540" y="91440"/>
                </a:lnTo>
                <a:lnTo>
                  <a:pt x="2529840" y="45720"/>
                </a:lnTo>
                <a:lnTo>
                  <a:pt x="166116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 recto de flecha 25"/>
          <p:cNvCxnSpPr/>
          <p:nvPr/>
        </p:nvCxnSpPr>
        <p:spPr>
          <a:xfrm flipV="1">
            <a:off x="1447800" y="1623060"/>
            <a:ext cx="0" cy="249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H="1" flipV="1">
            <a:off x="2301240" y="1600200"/>
            <a:ext cx="60960" cy="281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 flipV="1">
            <a:off x="3505200" y="1623060"/>
            <a:ext cx="76200" cy="323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Conector recto de flecha 1027"/>
          <p:cNvCxnSpPr/>
          <p:nvPr/>
        </p:nvCxnSpPr>
        <p:spPr>
          <a:xfrm flipV="1">
            <a:off x="5676900" y="1143000"/>
            <a:ext cx="0" cy="245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 flipV="1">
            <a:off x="4648200" y="975360"/>
            <a:ext cx="0" cy="245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CuadroTexto 1029"/>
              <p:cNvSpPr txBox="1"/>
              <p:nvPr/>
            </p:nvSpPr>
            <p:spPr>
              <a:xfrm>
                <a:off x="1308916" y="1094601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0" name="CuadroTexto 10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916" y="1094601"/>
                <a:ext cx="277768" cy="276999"/>
              </a:xfrm>
              <a:prstGeom prst="rect">
                <a:avLst/>
              </a:prstGeom>
              <a:blipFill>
                <a:blip r:embed="rId4"/>
                <a:stretch>
                  <a:fillRect l="-22222" t="-26667" r="-5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/>
              <p:cNvSpPr txBox="1"/>
              <p:nvPr/>
            </p:nvSpPr>
            <p:spPr>
              <a:xfrm>
                <a:off x="2184400" y="1122680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Cuadro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400" y="1122680"/>
                <a:ext cx="283091" cy="276999"/>
              </a:xfrm>
              <a:prstGeom prst="rect">
                <a:avLst/>
              </a:prstGeom>
              <a:blipFill>
                <a:blip r:embed="rId5"/>
                <a:stretch>
                  <a:fillRect l="-21277" t="-23913" r="-5106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/>
              <p:cNvSpPr txBox="1"/>
              <p:nvPr/>
            </p:nvSpPr>
            <p:spPr>
              <a:xfrm>
                <a:off x="3379832" y="1178560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Cuadro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832" y="1178560"/>
                <a:ext cx="283091" cy="276999"/>
              </a:xfrm>
              <a:prstGeom prst="rect">
                <a:avLst/>
              </a:prstGeom>
              <a:blipFill>
                <a:blip r:embed="rId6"/>
                <a:stretch>
                  <a:fillRect l="-21277" t="-23913" r="-5106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/>
              <p:cNvSpPr txBox="1"/>
              <p:nvPr/>
            </p:nvSpPr>
            <p:spPr>
              <a:xfrm>
                <a:off x="4516120" y="604520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Cuadro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120" y="604520"/>
                <a:ext cx="277768" cy="276999"/>
              </a:xfrm>
              <a:prstGeom prst="rect">
                <a:avLst/>
              </a:prstGeom>
              <a:blipFill>
                <a:blip r:embed="rId7"/>
                <a:stretch>
                  <a:fillRect l="-20000" t="-23913" r="-5555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/>
              <p:cNvSpPr txBox="1"/>
              <p:nvPr/>
            </p:nvSpPr>
            <p:spPr>
              <a:xfrm>
                <a:off x="5548992" y="713601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Cuadro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992" y="713601"/>
                <a:ext cx="283091" cy="276999"/>
              </a:xfrm>
              <a:prstGeom prst="rect">
                <a:avLst/>
              </a:prstGeom>
              <a:blipFill>
                <a:blip r:embed="rId8"/>
                <a:stretch>
                  <a:fillRect l="-21277" t="-23913" r="-5106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ítulo 1"/>
          <p:cNvSpPr>
            <a:spLocks noGrp="1"/>
          </p:cNvSpPr>
          <p:nvPr>
            <p:ph type="title"/>
          </p:nvPr>
        </p:nvSpPr>
        <p:spPr>
          <a:xfrm>
            <a:off x="284480" y="-406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i="1" dirty="0"/>
              <a:t>Introduction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0" y="304800"/>
            <a:ext cx="91440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10200" y="4191000"/>
            <a:ext cx="3505200" cy="251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7" name="Conector recto de flecha 1036"/>
          <p:cNvCxnSpPr/>
          <p:nvPr/>
        </p:nvCxnSpPr>
        <p:spPr>
          <a:xfrm flipV="1">
            <a:off x="5676900" y="4267200"/>
            <a:ext cx="0" cy="2209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ector recto de flecha 1038"/>
          <p:cNvCxnSpPr/>
          <p:nvPr/>
        </p:nvCxnSpPr>
        <p:spPr>
          <a:xfrm>
            <a:off x="5676900" y="6477000"/>
            <a:ext cx="3238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ector recto 1042"/>
          <p:cNvCxnSpPr/>
          <p:nvPr/>
        </p:nvCxnSpPr>
        <p:spPr>
          <a:xfrm flipH="1">
            <a:off x="5679442" y="4191000"/>
            <a:ext cx="2397758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ángulo 1047"/>
          <p:cNvSpPr/>
          <p:nvPr/>
        </p:nvSpPr>
        <p:spPr>
          <a:xfrm>
            <a:off x="7325360" y="4196080"/>
            <a:ext cx="751840" cy="2280920"/>
          </a:xfrm>
          <a:prstGeom prst="rect">
            <a:avLst/>
          </a:prstGeom>
          <a:solidFill>
            <a:srgbClr val="62AA8B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1" name="Conector recto 1050"/>
          <p:cNvCxnSpPr/>
          <p:nvPr/>
        </p:nvCxnSpPr>
        <p:spPr>
          <a:xfrm flipV="1">
            <a:off x="7325360" y="4191000"/>
            <a:ext cx="0" cy="2286000"/>
          </a:xfrm>
          <a:prstGeom prst="line">
            <a:avLst/>
          </a:prstGeom>
          <a:ln w="38100">
            <a:solidFill>
              <a:srgbClr val="62A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uadroTexto 81"/>
              <p:cNvSpPr txBox="1"/>
              <p:nvPr/>
            </p:nvSpPr>
            <p:spPr>
              <a:xfrm>
                <a:off x="8652482" y="647700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Cuadro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482" y="6477000"/>
                <a:ext cx="186718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2258" t="-26667" r="-77419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CuadroTexto 82"/>
          <p:cNvSpPr txBox="1"/>
          <p:nvPr/>
        </p:nvSpPr>
        <p:spPr>
          <a:xfrm>
            <a:off x="5486400" y="4267200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</a:p>
        </p:txBody>
      </p:sp>
      <p:sp>
        <p:nvSpPr>
          <p:cNvPr id="1053" name="Elipse 1052"/>
          <p:cNvSpPr/>
          <p:nvPr/>
        </p:nvSpPr>
        <p:spPr>
          <a:xfrm rot="18930902">
            <a:off x="5438140" y="4776773"/>
            <a:ext cx="2673887" cy="1287667"/>
          </a:xfrm>
          <a:prstGeom prst="ellipse">
            <a:avLst/>
          </a:prstGeom>
          <a:solidFill>
            <a:schemeClr val="accent5">
              <a:lumMod val="75000"/>
              <a:alpha val="1098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bay-publishing.com/uploaded/images/HSI-Came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62446"/>
            <a:ext cx="1745037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-media-cache-ak0.pinimg.com/236x/e3/35/dc/e335dcfb1ca78c36dfcaeba6fae53e4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43" y="862446"/>
            <a:ext cx="1727199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fieldphenomics.org/images/article-resources/research/vehicles/FB-HTP1stFieldTest_2013-04-03_13-36-24__IGP7501_JedBarker201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89" y="2297547"/>
            <a:ext cx="1852353" cy="1227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photonics.com/images/Web/Articles/2014/2/12/thumbnail_5583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555" y="2176319"/>
            <a:ext cx="1759526" cy="1174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689865" y="736600"/>
            <a:ext cx="3221600" cy="5726064"/>
            <a:chOff x="4689865" y="736600"/>
            <a:chExt cx="3221600" cy="5726064"/>
          </a:xfrm>
        </p:grpSpPr>
        <p:pic>
          <p:nvPicPr>
            <p:cNvPr id="2058" name="Picture 10" descr="https://growingon.files.wordpress.com/2011/08/corn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9865" y="3452567"/>
              <a:ext cx="2971800" cy="301009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Elipse 4"/>
            <p:cNvSpPr/>
            <p:nvPr/>
          </p:nvSpPr>
          <p:spPr>
            <a:xfrm>
              <a:off x="4800600" y="736600"/>
              <a:ext cx="838200" cy="863600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C000">
                  <a:alpha val="3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ector recto de flecha 6"/>
            <p:cNvCxnSpPr/>
            <p:nvPr/>
          </p:nvCxnSpPr>
          <p:spPr>
            <a:xfrm>
              <a:off x="5181600" y="1676400"/>
              <a:ext cx="381000" cy="243840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>
              <a:off x="5306292" y="1667164"/>
              <a:ext cx="346364" cy="243840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>
              <a:off x="5428672" y="1627908"/>
              <a:ext cx="381000" cy="243840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de flecha 8"/>
            <p:cNvCxnSpPr/>
            <p:nvPr/>
          </p:nvCxnSpPr>
          <p:spPr>
            <a:xfrm flipV="1">
              <a:off x="5943600" y="2297547"/>
              <a:ext cx="381000" cy="181725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V="1">
              <a:off x="6096000" y="2325255"/>
              <a:ext cx="381000" cy="18172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5861685" y="1274445"/>
              <a:ext cx="2049780" cy="733425"/>
              <a:chOff x="5861685" y="1274445"/>
              <a:chExt cx="2049780" cy="733425"/>
            </a:xfrm>
          </p:grpSpPr>
          <p:sp>
            <p:nvSpPr>
              <p:cNvPr id="11" name="Forma libre 10"/>
              <p:cNvSpPr/>
              <p:nvPr/>
            </p:nvSpPr>
            <p:spPr>
              <a:xfrm>
                <a:off x="5861685" y="1274445"/>
                <a:ext cx="1796415" cy="209550"/>
              </a:xfrm>
              <a:custGeom>
                <a:avLst/>
                <a:gdLst>
                  <a:gd name="connsiteX0" fmla="*/ 0 w 1796415"/>
                  <a:gd name="connsiteY0" fmla="*/ 209550 h 209550"/>
                  <a:gd name="connsiteX1" fmla="*/ 716280 w 1796415"/>
                  <a:gd name="connsiteY1" fmla="*/ 160020 h 209550"/>
                  <a:gd name="connsiteX2" fmla="*/ 923925 w 1796415"/>
                  <a:gd name="connsiteY2" fmla="*/ 137160 h 209550"/>
                  <a:gd name="connsiteX3" fmla="*/ 1718310 w 1796415"/>
                  <a:gd name="connsiteY3" fmla="*/ 0 h 209550"/>
                  <a:gd name="connsiteX4" fmla="*/ 1796415 w 1796415"/>
                  <a:gd name="connsiteY4" fmla="*/ 5715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6415" h="209550">
                    <a:moveTo>
                      <a:pt x="0" y="209550"/>
                    </a:moveTo>
                    <a:lnTo>
                      <a:pt x="716280" y="160020"/>
                    </a:lnTo>
                    <a:lnTo>
                      <a:pt x="923925" y="137160"/>
                    </a:lnTo>
                    <a:lnTo>
                      <a:pt x="1718310" y="0"/>
                    </a:lnTo>
                    <a:lnTo>
                      <a:pt x="1796415" y="5715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orma libre 13"/>
              <p:cNvSpPr/>
              <p:nvPr/>
            </p:nvSpPr>
            <p:spPr>
              <a:xfrm>
                <a:off x="5878830" y="1276350"/>
                <a:ext cx="2002155" cy="337185"/>
              </a:xfrm>
              <a:custGeom>
                <a:avLst/>
                <a:gdLst>
                  <a:gd name="connsiteX0" fmla="*/ 0 w 2002155"/>
                  <a:gd name="connsiteY0" fmla="*/ 213360 h 337185"/>
                  <a:gd name="connsiteX1" fmla="*/ 146685 w 2002155"/>
                  <a:gd name="connsiteY1" fmla="*/ 257175 h 337185"/>
                  <a:gd name="connsiteX2" fmla="*/ 426720 w 2002155"/>
                  <a:gd name="connsiteY2" fmla="*/ 312420 h 337185"/>
                  <a:gd name="connsiteX3" fmla="*/ 790575 w 2002155"/>
                  <a:gd name="connsiteY3" fmla="*/ 337185 h 337185"/>
                  <a:gd name="connsiteX4" fmla="*/ 1263015 w 2002155"/>
                  <a:gd name="connsiteY4" fmla="*/ 274320 h 337185"/>
                  <a:gd name="connsiteX5" fmla="*/ 1941195 w 2002155"/>
                  <a:gd name="connsiteY5" fmla="*/ 137160 h 337185"/>
                  <a:gd name="connsiteX6" fmla="*/ 2002155 w 2002155"/>
                  <a:gd name="connsiteY6" fmla="*/ 83820 h 337185"/>
                  <a:gd name="connsiteX7" fmla="*/ 1973580 w 2002155"/>
                  <a:gd name="connsiteY7" fmla="*/ 36195 h 337185"/>
                  <a:gd name="connsiteX8" fmla="*/ 1899285 w 2002155"/>
                  <a:gd name="connsiteY8" fmla="*/ 11430 h 337185"/>
                  <a:gd name="connsiteX9" fmla="*/ 1779270 w 2002155"/>
                  <a:gd name="connsiteY9" fmla="*/ 0 h 337185"/>
                  <a:gd name="connsiteX10" fmla="*/ 1708785 w 2002155"/>
                  <a:gd name="connsiteY10" fmla="*/ 0 h 337185"/>
                  <a:gd name="connsiteX11" fmla="*/ 895350 w 2002155"/>
                  <a:gd name="connsiteY11" fmla="*/ 144780 h 337185"/>
                  <a:gd name="connsiteX12" fmla="*/ 630555 w 2002155"/>
                  <a:gd name="connsiteY12" fmla="*/ 173355 h 337185"/>
                  <a:gd name="connsiteX13" fmla="*/ 0 w 2002155"/>
                  <a:gd name="connsiteY13" fmla="*/ 213360 h 337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02155" h="337185">
                    <a:moveTo>
                      <a:pt x="0" y="213360"/>
                    </a:moveTo>
                    <a:lnTo>
                      <a:pt x="146685" y="257175"/>
                    </a:lnTo>
                    <a:lnTo>
                      <a:pt x="426720" y="312420"/>
                    </a:lnTo>
                    <a:lnTo>
                      <a:pt x="790575" y="337185"/>
                    </a:lnTo>
                    <a:lnTo>
                      <a:pt x="1263015" y="274320"/>
                    </a:lnTo>
                    <a:lnTo>
                      <a:pt x="1941195" y="137160"/>
                    </a:lnTo>
                    <a:lnTo>
                      <a:pt x="2002155" y="83820"/>
                    </a:lnTo>
                    <a:lnTo>
                      <a:pt x="1973580" y="36195"/>
                    </a:lnTo>
                    <a:lnTo>
                      <a:pt x="1899285" y="11430"/>
                    </a:lnTo>
                    <a:lnTo>
                      <a:pt x="1779270" y="0"/>
                    </a:lnTo>
                    <a:lnTo>
                      <a:pt x="1708785" y="0"/>
                    </a:lnTo>
                    <a:lnTo>
                      <a:pt x="895350" y="144780"/>
                    </a:lnTo>
                    <a:lnTo>
                      <a:pt x="630555" y="173355"/>
                    </a:lnTo>
                    <a:lnTo>
                      <a:pt x="0" y="21336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orma libre 14"/>
              <p:cNvSpPr/>
              <p:nvPr/>
            </p:nvSpPr>
            <p:spPr>
              <a:xfrm>
                <a:off x="6299835" y="1438275"/>
                <a:ext cx="1405890" cy="493395"/>
              </a:xfrm>
              <a:custGeom>
                <a:avLst/>
                <a:gdLst>
                  <a:gd name="connsiteX0" fmla="*/ 464820 w 1405890"/>
                  <a:gd name="connsiteY0" fmla="*/ 0 h 493395"/>
                  <a:gd name="connsiteX1" fmla="*/ 266700 w 1405890"/>
                  <a:gd name="connsiteY1" fmla="*/ 7620 h 493395"/>
                  <a:gd name="connsiteX2" fmla="*/ 240030 w 1405890"/>
                  <a:gd name="connsiteY2" fmla="*/ 53340 h 493395"/>
                  <a:gd name="connsiteX3" fmla="*/ 95250 w 1405890"/>
                  <a:gd name="connsiteY3" fmla="*/ 43815 h 493395"/>
                  <a:gd name="connsiteX4" fmla="*/ 22860 w 1405890"/>
                  <a:gd name="connsiteY4" fmla="*/ 68580 h 493395"/>
                  <a:gd name="connsiteX5" fmla="*/ 0 w 1405890"/>
                  <a:gd name="connsiteY5" fmla="*/ 104775 h 493395"/>
                  <a:gd name="connsiteX6" fmla="*/ 3810 w 1405890"/>
                  <a:gd name="connsiteY6" fmla="*/ 158115 h 493395"/>
                  <a:gd name="connsiteX7" fmla="*/ 57150 w 1405890"/>
                  <a:gd name="connsiteY7" fmla="*/ 222885 h 493395"/>
                  <a:gd name="connsiteX8" fmla="*/ 116205 w 1405890"/>
                  <a:gd name="connsiteY8" fmla="*/ 266700 h 493395"/>
                  <a:gd name="connsiteX9" fmla="*/ 198120 w 1405890"/>
                  <a:gd name="connsiteY9" fmla="*/ 323850 h 493395"/>
                  <a:gd name="connsiteX10" fmla="*/ 220980 w 1405890"/>
                  <a:gd name="connsiteY10" fmla="*/ 327660 h 493395"/>
                  <a:gd name="connsiteX11" fmla="*/ 201930 w 1405890"/>
                  <a:gd name="connsiteY11" fmla="*/ 382905 h 493395"/>
                  <a:gd name="connsiteX12" fmla="*/ 160020 w 1405890"/>
                  <a:gd name="connsiteY12" fmla="*/ 453390 h 493395"/>
                  <a:gd name="connsiteX13" fmla="*/ 146685 w 1405890"/>
                  <a:gd name="connsiteY13" fmla="*/ 480060 h 493395"/>
                  <a:gd name="connsiteX14" fmla="*/ 158115 w 1405890"/>
                  <a:gd name="connsiteY14" fmla="*/ 493395 h 493395"/>
                  <a:gd name="connsiteX15" fmla="*/ 203835 w 1405890"/>
                  <a:gd name="connsiteY15" fmla="*/ 459105 h 493395"/>
                  <a:gd name="connsiteX16" fmla="*/ 280035 w 1405890"/>
                  <a:gd name="connsiteY16" fmla="*/ 386715 h 493395"/>
                  <a:gd name="connsiteX17" fmla="*/ 344805 w 1405890"/>
                  <a:gd name="connsiteY17" fmla="*/ 369570 h 493395"/>
                  <a:gd name="connsiteX18" fmla="*/ 407670 w 1405890"/>
                  <a:gd name="connsiteY18" fmla="*/ 384810 h 493395"/>
                  <a:gd name="connsiteX19" fmla="*/ 428625 w 1405890"/>
                  <a:gd name="connsiteY19" fmla="*/ 409575 h 493395"/>
                  <a:gd name="connsiteX20" fmla="*/ 421005 w 1405890"/>
                  <a:gd name="connsiteY20" fmla="*/ 443865 h 493395"/>
                  <a:gd name="connsiteX21" fmla="*/ 462915 w 1405890"/>
                  <a:gd name="connsiteY21" fmla="*/ 455295 h 493395"/>
                  <a:gd name="connsiteX22" fmla="*/ 514350 w 1405890"/>
                  <a:gd name="connsiteY22" fmla="*/ 472440 h 493395"/>
                  <a:gd name="connsiteX23" fmla="*/ 586740 w 1405890"/>
                  <a:gd name="connsiteY23" fmla="*/ 470535 h 493395"/>
                  <a:gd name="connsiteX24" fmla="*/ 624840 w 1405890"/>
                  <a:gd name="connsiteY24" fmla="*/ 468630 h 493395"/>
                  <a:gd name="connsiteX25" fmla="*/ 563880 w 1405890"/>
                  <a:gd name="connsiteY25" fmla="*/ 409575 h 493395"/>
                  <a:gd name="connsiteX26" fmla="*/ 495300 w 1405890"/>
                  <a:gd name="connsiteY26" fmla="*/ 384810 h 493395"/>
                  <a:gd name="connsiteX27" fmla="*/ 565785 w 1405890"/>
                  <a:gd name="connsiteY27" fmla="*/ 409575 h 493395"/>
                  <a:gd name="connsiteX28" fmla="*/ 880110 w 1405890"/>
                  <a:gd name="connsiteY28" fmla="*/ 445770 h 493395"/>
                  <a:gd name="connsiteX29" fmla="*/ 897255 w 1405890"/>
                  <a:gd name="connsiteY29" fmla="*/ 432435 h 493395"/>
                  <a:gd name="connsiteX30" fmla="*/ 902970 w 1405890"/>
                  <a:gd name="connsiteY30" fmla="*/ 436245 h 493395"/>
                  <a:gd name="connsiteX31" fmla="*/ 1293495 w 1405890"/>
                  <a:gd name="connsiteY31" fmla="*/ 480060 h 493395"/>
                  <a:gd name="connsiteX32" fmla="*/ 1369695 w 1405890"/>
                  <a:gd name="connsiteY32" fmla="*/ 480060 h 493395"/>
                  <a:gd name="connsiteX33" fmla="*/ 1400175 w 1405890"/>
                  <a:gd name="connsiteY33" fmla="*/ 432435 h 493395"/>
                  <a:gd name="connsiteX34" fmla="*/ 1405890 w 1405890"/>
                  <a:gd name="connsiteY34" fmla="*/ 390525 h 493395"/>
                  <a:gd name="connsiteX35" fmla="*/ 1398270 w 1405890"/>
                  <a:gd name="connsiteY35" fmla="*/ 241935 h 493395"/>
                  <a:gd name="connsiteX36" fmla="*/ 1377315 w 1405890"/>
                  <a:gd name="connsiteY36" fmla="*/ 148590 h 493395"/>
                  <a:gd name="connsiteX37" fmla="*/ 1344930 w 1405890"/>
                  <a:gd name="connsiteY37" fmla="*/ 95250 h 493395"/>
                  <a:gd name="connsiteX38" fmla="*/ 1304925 w 1405890"/>
                  <a:gd name="connsiteY38" fmla="*/ 76200 h 493395"/>
                  <a:gd name="connsiteX39" fmla="*/ 1268730 w 1405890"/>
                  <a:gd name="connsiteY39" fmla="*/ 100965 h 493395"/>
                  <a:gd name="connsiteX40" fmla="*/ 1160145 w 1405890"/>
                  <a:gd name="connsiteY40" fmla="*/ 253365 h 493395"/>
                  <a:gd name="connsiteX41" fmla="*/ 1125855 w 1405890"/>
                  <a:gd name="connsiteY41" fmla="*/ 297180 h 493395"/>
                  <a:gd name="connsiteX42" fmla="*/ 1078230 w 1405890"/>
                  <a:gd name="connsiteY42" fmla="*/ 276225 h 493395"/>
                  <a:gd name="connsiteX43" fmla="*/ 862965 w 1405890"/>
                  <a:gd name="connsiteY43" fmla="*/ 133350 h 493395"/>
                  <a:gd name="connsiteX44" fmla="*/ 828675 w 1405890"/>
                  <a:gd name="connsiteY44" fmla="*/ 112395 h 493395"/>
                  <a:gd name="connsiteX45" fmla="*/ 464820 w 1405890"/>
                  <a:gd name="connsiteY45" fmla="*/ 0 h 493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405890" h="493395">
                    <a:moveTo>
                      <a:pt x="464820" y="0"/>
                    </a:moveTo>
                    <a:lnTo>
                      <a:pt x="266700" y="7620"/>
                    </a:lnTo>
                    <a:lnTo>
                      <a:pt x="240030" y="53340"/>
                    </a:lnTo>
                    <a:lnTo>
                      <a:pt x="95250" y="43815"/>
                    </a:lnTo>
                    <a:lnTo>
                      <a:pt x="22860" y="68580"/>
                    </a:lnTo>
                    <a:lnTo>
                      <a:pt x="0" y="104775"/>
                    </a:lnTo>
                    <a:lnTo>
                      <a:pt x="3810" y="158115"/>
                    </a:lnTo>
                    <a:lnTo>
                      <a:pt x="57150" y="222885"/>
                    </a:lnTo>
                    <a:lnTo>
                      <a:pt x="116205" y="266700"/>
                    </a:lnTo>
                    <a:lnTo>
                      <a:pt x="198120" y="323850"/>
                    </a:lnTo>
                    <a:lnTo>
                      <a:pt x="220980" y="327660"/>
                    </a:lnTo>
                    <a:lnTo>
                      <a:pt x="201930" y="382905"/>
                    </a:lnTo>
                    <a:lnTo>
                      <a:pt x="160020" y="453390"/>
                    </a:lnTo>
                    <a:lnTo>
                      <a:pt x="146685" y="480060"/>
                    </a:lnTo>
                    <a:lnTo>
                      <a:pt x="158115" y="493395"/>
                    </a:lnTo>
                    <a:lnTo>
                      <a:pt x="203835" y="459105"/>
                    </a:lnTo>
                    <a:lnTo>
                      <a:pt x="280035" y="386715"/>
                    </a:lnTo>
                    <a:lnTo>
                      <a:pt x="344805" y="369570"/>
                    </a:lnTo>
                    <a:lnTo>
                      <a:pt x="407670" y="384810"/>
                    </a:lnTo>
                    <a:lnTo>
                      <a:pt x="428625" y="409575"/>
                    </a:lnTo>
                    <a:lnTo>
                      <a:pt x="421005" y="443865"/>
                    </a:lnTo>
                    <a:lnTo>
                      <a:pt x="462915" y="455295"/>
                    </a:lnTo>
                    <a:lnTo>
                      <a:pt x="514350" y="472440"/>
                    </a:lnTo>
                    <a:lnTo>
                      <a:pt x="586740" y="470535"/>
                    </a:lnTo>
                    <a:lnTo>
                      <a:pt x="624840" y="468630"/>
                    </a:lnTo>
                    <a:lnTo>
                      <a:pt x="563880" y="409575"/>
                    </a:lnTo>
                    <a:lnTo>
                      <a:pt x="495300" y="384810"/>
                    </a:lnTo>
                    <a:lnTo>
                      <a:pt x="565785" y="409575"/>
                    </a:lnTo>
                    <a:lnTo>
                      <a:pt x="880110" y="445770"/>
                    </a:lnTo>
                    <a:cubicBezTo>
                      <a:pt x="885825" y="441325"/>
                      <a:pt x="890572" y="435220"/>
                      <a:pt x="897255" y="432435"/>
                    </a:cubicBezTo>
                    <a:cubicBezTo>
                      <a:pt x="899368" y="431554"/>
                      <a:pt x="902970" y="436245"/>
                      <a:pt x="902970" y="436245"/>
                    </a:cubicBezTo>
                    <a:lnTo>
                      <a:pt x="1293495" y="480060"/>
                    </a:lnTo>
                    <a:lnTo>
                      <a:pt x="1369695" y="480060"/>
                    </a:lnTo>
                    <a:lnTo>
                      <a:pt x="1400175" y="432435"/>
                    </a:lnTo>
                    <a:lnTo>
                      <a:pt x="1405890" y="390525"/>
                    </a:lnTo>
                    <a:lnTo>
                      <a:pt x="1398270" y="241935"/>
                    </a:lnTo>
                    <a:lnTo>
                      <a:pt x="1377315" y="148590"/>
                    </a:lnTo>
                    <a:lnTo>
                      <a:pt x="1344930" y="95250"/>
                    </a:lnTo>
                    <a:lnTo>
                      <a:pt x="1304925" y="76200"/>
                    </a:lnTo>
                    <a:lnTo>
                      <a:pt x="1268730" y="100965"/>
                    </a:lnTo>
                    <a:lnTo>
                      <a:pt x="1160145" y="253365"/>
                    </a:lnTo>
                    <a:lnTo>
                      <a:pt x="1125855" y="297180"/>
                    </a:lnTo>
                    <a:lnTo>
                      <a:pt x="1078230" y="276225"/>
                    </a:lnTo>
                    <a:lnTo>
                      <a:pt x="862965" y="133350"/>
                    </a:lnTo>
                    <a:lnTo>
                      <a:pt x="828675" y="112395"/>
                    </a:lnTo>
                    <a:lnTo>
                      <a:pt x="46482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orma libre 15"/>
              <p:cNvSpPr/>
              <p:nvPr/>
            </p:nvSpPr>
            <p:spPr>
              <a:xfrm>
                <a:off x="6541770" y="1428750"/>
                <a:ext cx="544830" cy="209550"/>
              </a:xfrm>
              <a:custGeom>
                <a:avLst/>
                <a:gdLst>
                  <a:gd name="connsiteX0" fmla="*/ 0 w 544830"/>
                  <a:gd name="connsiteY0" fmla="*/ 66675 h 209550"/>
                  <a:gd name="connsiteX1" fmla="*/ 28575 w 544830"/>
                  <a:gd name="connsiteY1" fmla="*/ 11430 h 209550"/>
                  <a:gd name="connsiteX2" fmla="*/ 215265 w 544830"/>
                  <a:gd name="connsiteY2" fmla="*/ 0 h 209550"/>
                  <a:gd name="connsiteX3" fmla="*/ 268605 w 544830"/>
                  <a:gd name="connsiteY3" fmla="*/ 26670 h 209550"/>
                  <a:gd name="connsiteX4" fmla="*/ 449580 w 544830"/>
                  <a:gd name="connsiteY4" fmla="*/ 81915 h 209550"/>
                  <a:gd name="connsiteX5" fmla="*/ 527685 w 544830"/>
                  <a:gd name="connsiteY5" fmla="*/ 148590 h 209550"/>
                  <a:gd name="connsiteX6" fmla="*/ 544830 w 544830"/>
                  <a:gd name="connsiteY6" fmla="*/ 184785 h 209550"/>
                  <a:gd name="connsiteX7" fmla="*/ 544830 w 544830"/>
                  <a:gd name="connsiteY7" fmla="*/ 205740 h 209550"/>
                  <a:gd name="connsiteX8" fmla="*/ 525780 w 544830"/>
                  <a:gd name="connsiteY8" fmla="*/ 209550 h 209550"/>
                  <a:gd name="connsiteX9" fmla="*/ 455295 w 544830"/>
                  <a:gd name="connsiteY9" fmla="*/ 194310 h 209550"/>
                  <a:gd name="connsiteX10" fmla="*/ 220980 w 544830"/>
                  <a:gd name="connsiteY10" fmla="*/ 118110 h 209550"/>
                  <a:gd name="connsiteX11" fmla="*/ 137160 w 544830"/>
                  <a:gd name="connsiteY11" fmla="*/ 80010 h 209550"/>
                  <a:gd name="connsiteX12" fmla="*/ 70485 w 544830"/>
                  <a:gd name="connsiteY12" fmla="*/ 68580 h 209550"/>
                  <a:gd name="connsiteX13" fmla="*/ 0 w 544830"/>
                  <a:gd name="connsiteY13" fmla="*/ 66675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44830" h="209550">
                    <a:moveTo>
                      <a:pt x="0" y="66675"/>
                    </a:moveTo>
                    <a:lnTo>
                      <a:pt x="28575" y="11430"/>
                    </a:lnTo>
                    <a:lnTo>
                      <a:pt x="215265" y="0"/>
                    </a:lnTo>
                    <a:lnTo>
                      <a:pt x="268605" y="26670"/>
                    </a:lnTo>
                    <a:lnTo>
                      <a:pt x="449580" y="81915"/>
                    </a:lnTo>
                    <a:lnTo>
                      <a:pt x="527685" y="148590"/>
                    </a:lnTo>
                    <a:lnTo>
                      <a:pt x="544830" y="184785"/>
                    </a:lnTo>
                    <a:lnTo>
                      <a:pt x="544830" y="205740"/>
                    </a:lnTo>
                    <a:lnTo>
                      <a:pt x="525780" y="209550"/>
                    </a:lnTo>
                    <a:lnTo>
                      <a:pt x="455295" y="194310"/>
                    </a:lnTo>
                    <a:lnTo>
                      <a:pt x="220980" y="118110"/>
                    </a:lnTo>
                    <a:lnTo>
                      <a:pt x="137160" y="80010"/>
                    </a:lnTo>
                    <a:lnTo>
                      <a:pt x="70485" y="68580"/>
                    </a:lnTo>
                    <a:lnTo>
                      <a:pt x="0" y="66675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orma libre 18"/>
              <p:cNvSpPr/>
              <p:nvPr/>
            </p:nvSpPr>
            <p:spPr>
              <a:xfrm>
                <a:off x="7452360" y="1775460"/>
                <a:ext cx="459105" cy="55245"/>
              </a:xfrm>
              <a:custGeom>
                <a:avLst/>
                <a:gdLst>
                  <a:gd name="connsiteX0" fmla="*/ 0 w 459105"/>
                  <a:gd name="connsiteY0" fmla="*/ 3810 h 55245"/>
                  <a:gd name="connsiteX1" fmla="*/ 321945 w 459105"/>
                  <a:gd name="connsiteY1" fmla="*/ 0 h 55245"/>
                  <a:gd name="connsiteX2" fmla="*/ 441960 w 459105"/>
                  <a:gd name="connsiteY2" fmla="*/ 17145 h 55245"/>
                  <a:gd name="connsiteX3" fmla="*/ 459105 w 459105"/>
                  <a:gd name="connsiteY3" fmla="*/ 22860 h 55245"/>
                  <a:gd name="connsiteX4" fmla="*/ 354330 w 459105"/>
                  <a:gd name="connsiteY4" fmla="*/ 47625 h 55245"/>
                  <a:gd name="connsiteX5" fmla="*/ 245745 w 459105"/>
                  <a:gd name="connsiteY5" fmla="*/ 55245 h 55245"/>
                  <a:gd name="connsiteX6" fmla="*/ 150495 w 459105"/>
                  <a:gd name="connsiteY6" fmla="*/ 38100 h 55245"/>
                  <a:gd name="connsiteX7" fmla="*/ 0 w 459105"/>
                  <a:gd name="connsiteY7" fmla="*/ 3810 h 5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9105" h="55245">
                    <a:moveTo>
                      <a:pt x="0" y="3810"/>
                    </a:moveTo>
                    <a:lnTo>
                      <a:pt x="321945" y="0"/>
                    </a:lnTo>
                    <a:lnTo>
                      <a:pt x="441960" y="17145"/>
                    </a:lnTo>
                    <a:lnTo>
                      <a:pt x="459105" y="22860"/>
                    </a:lnTo>
                    <a:lnTo>
                      <a:pt x="354330" y="47625"/>
                    </a:lnTo>
                    <a:lnTo>
                      <a:pt x="245745" y="55245"/>
                    </a:lnTo>
                    <a:lnTo>
                      <a:pt x="150495" y="38100"/>
                    </a:lnTo>
                    <a:lnTo>
                      <a:pt x="0" y="381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orma libre 19"/>
              <p:cNvSpPr/>
              <p:nvPr/>
            </p:nvSpPr>
            <p:spPr>
              <a:xfrm>
                <a:off x="6739890" y="1897380"/>
                <a:ext cx="120015" cy="72390"/>
              </a:xfrm>
              <a:custGeom>
                <a:avLst/>
                <a:gdLst>
                  <a:gd name="connsiteX0" fmla="*/ 0 w 120015"/>
                  <a:gd name="connsiteY0" fmla="*/ 0 h 72390"/>
                  <a:gd name="connsiteX1" fmla="*/ 38100 w 120015"/>
                  <a:gd name="connsiteY1" fmla="*/ 64770 h 72390"/>
                  <a:gd name="connsiteX2" fmla="*/ 76200 w 120015"/>
                  <a:gd name="connsiteY2" fmla="*/ 72390 h 72390"/>
                  <a:gd name="connsiteX3" fmla="*/ 100965 w 120015"/>
                  <a:gd name="connsiteY3" fmla="*/ 59055 h 72390"/>
                  <a:gd name="connsiteX4" fmla="*/ 120015 w 120015"/>
                  <a:gd name="connsiteY4" fmla="*/ 26670 h 72390"/>
                  <a:gd name="connsiteX5" fmla="*/ 104775 w 120015"/>
                  <a:gd name="connsiteY5" fmla="*/ 5715 h 72390"/>
                  <a:gd name="connsiteX6" fmla="*/ 0 w 120015"/>
                  <a:gd name="connsiteY6" fmla="*/ 0 h 7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0015" h="72390">
                    <a:moveTo>
                      <a:pt x="0" y="0"/>
                    </a:moveTo>
                    <a:lnTo>
                      <a:pt x="38100" y="64770"/>
                    </a:lnTo>
                    <a:lnTo>
                      <a:pt x="76200" y="72390"/>
                    </a:lnTo>
                    <a:lnTo>
                      <a:pt x="100965" y="59055"/>
                    </a:lnTo>
                    <a:lnTo>
                      <a:pt x="120015" y="26670"/>
                    </a:lnTo>
                    <a:lnTo>
                      <a:pt x="104775" y="57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orma libre 20"/>
              <p:cNvSpPr/>
              <p:nvPr/>
            </p:nvSpPr>
            <p:spPr>
              <a:xfrm>
                <a:off x="6362700" y="1893570"/>
                <a:ext cx="108585" cy="114300"/>
              </a:xfrm>
              <a:custGeom>
                <a:avLst/>
                <a:gdLst>
                  <a:gd name="connsiteX0" fmla="*/ 108585 w 108585"/>
                  <a:gd name="connsiteY0" fmla="*/ 53340 h 114300"/>
                  <a:gd name="connsiteX1" fmla="*/ 95250 w 108585"/>
                  <a:gd name="connsiteY1" fmla="*/ 102870 h 114300"/>
                  <a:gd name="connsiteX2" fmla="*/ 57150 w 108585"/>
                  <a:gd name="connsiteY2" fmla="*/ 114300 h 114300"/>
                  <a:gd name="connsiteX3" fmla="*/ 11430 w 108585"/>
                  <a:gd name="connsiteY3" fmla="*/ 89535 h 114300"/>
                  <a:gd name="connsiteX4" fmla="*/ 0 w 108585"/>
                  <a:gd name="connsiteY4" fmla="*/ 40005 h 114300"/>
                  <a:gd name="connsiteX5" fmla="*/ 9525 w 108585"/>
                  <a:gd name="connsiteY5" fmla="*/ 7620 h 114300"/>
                  <a:gd name="connsiteX6" fmla="*/ 55245 w 108585"/>
                  <a:gd name="connsiteY6" fmla="*/ 0 h 114300"/>
                  <a:gd name="connsiteX7" fmla="*/ 108585 w 108585"/>
                  <a:gd name="connsiteY7" fmla="*/ 5334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585" h="114300">
                    <a:moveTo>
                      <a:pt x="108585" y="53340"/>
                    </a:moveTo>
                    <a:lnTo>
                      <a:pt x="95250" y="102870"/>
                    </a:lnTo>
                    <a:lnTo>
                      <a:pt x="57150" y="114300"/>
                    </a:lnTo>
                    <a:lnTo>
                      <a:pt x="11430" y="89535"/>
                    </a:lnTo>
                    <a:lnTo>
                      <a:pt x="0" y="40005"/>
                    </a:lnTo>
                    <a:lnTo>
                      <a:pt x="9525" y="7620"/>
                    </a:lnTo>
                    <a:lnTo>
                      <a:pt x="55245" y="0"/>
                    </a:lnTo>
                    <a:lnTo>
                      <a:pt x="108585" y="5334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orma libre 21"/>
              <p:cNvSpPr/>
              <p:nvPr/>
            </p:nvSpPr>
            <p:spPr>
              <a:xfrm>
                <a:off x="6172200" y="1308735"/>
                <a:ext cx="390525" cy="491490"/>
              </a:xfrm>
              <a:custGeom>
                <a:avLst/>
                <a:gdLst>
                  <a:gd name="connsiteX0" fmla="*/ 0 w 390525"/>
                  <a:gd name="connsiteY0" fmla="*/ 299085 h 491490"/>
                  <a:gd name="connsiteX1" fmla="*/ 34290 w 390525"/>
                  <a:gd name="connsiteY1" fmla="*/ 392430 h 491490"/>
                  <a:gd name="connsiteX2" fmla="*/ 80010 w 390525"/>
                  <a:gd name="connsiteY2" fmla="*/ 451485 h 491490"/>
                  <a:gd name="connsiteX3" fmla="*/ 148590 w 390525"/>
                  <a:gd name="connsiteY3" fmla="*/ 491490 h 491490"/>
                  <a:gd name="connsiteX4" fmla="*/ 257175 w 390525"/>
                  <a:gd name="connsiteY4" fmla="*/ 472440 h 491490"/>
                  <a:gd name="connsiteX5" fmla="*/ 344805 w 390525"/>
                  <a:gd name="connsiteY5" fmla="*/ 411480 h 491490"/>
                  <a:gd name="connsiteX6" fmla="*/ 390525 w 390525"/>
                  <a:gd name="connsiteY6" fmla="*/ 278130 h 491490"/>
                  <a:gd name="connsiteX7" fmla="*/ 384810 w 390525"/>
                  <a:gd name="connsiteY7" fmla="*/ 180975 h 491490"/>
                  <a:gd name="connsiteX8" fmla="*/ 318135 w 390525"/>
                  <a:gd name="connsiteY8" fmla="*/ 59055 h 491490"/>
                  <a:gd name="connsiteX9" fmla="*/ 274320 w 390525"/>
                  <a:gd name="connsiteY9" fmla="*/ 17145 h 491490"/>
                  <a:gd name="connsiteX10" fmla="*/ 177165 w 390525"/>
                  <a:gd name="connsiteY10" fmla="*/ 0 h 491490"/>
                  <a:gd name="connsiteX11" fmla="*/ 110490 w 390525"/>
                  <a:gd name="connsiteY11" fmla="*/ 22860 h 491490"/>
                  <a:gd name="connsiteX12" fmla="*/ 49530 w 390525"/>
                  <a:gd name="connsiteY12" fmla="*/ 74295 h 491490"/>
                  <a:gd name="connsiteX13" fmla="*/ 11430 w 390525"/>
                  <a:gd name="connsiteY13" fmla="*/ 171450 h 491490"/>
                  <a:gd name="connsiteX14" fmla="*/ 0 w 390525"/>
                  <a:gd name="connsiteY14" fmla="*/ 299085 h 491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0525" h="491490">
                    <a:moveTo>
                      <a:pt x="0" y="299085"/>
                    </a:moveTo>
                    <a:lnTo>
                      <a:pt x="34290" y="392430"/>
                    </a:lnTo>
                    <a:lnTo>
                      <a:pt x="80010" y="451485"/>
                    </a:lnTo>
                    <a:lnTo>
                      <a:pt x="148590" y="491490"/>
                    </a:lnTo>
                    <a:lnTo>
                      <a:pt x="257175" y="472440"/>
                    </a:lnTo>
                    <a:lnTo>
                      <a:pt x="344805" y="411480"/>
                    </a:lnTo>
                    <a:lnTo>
                      <a:pt x="390525" y="278130"/>
                    </a:lnTo>
                    <a:lnTo>
                      <a:pt x="384810" y="180975"/>
                    </a:lnTo>
                    <a:lnTo>
                      <a:pt x="318135" y="59055"/>
                    </a:lnTo>
                    <a:lnTo>
                      <a:pt x="274320" y="17145"/>
                    </a:lnTo>
                    <a:lnTo>
                      <a:pt x="177165" y="0"/>
                    </a:lnTo>
                    <a:lnTo>
                      <a:pt x="110490" y="22860"/>
                    </a:lnTo>
                    <a:lnTo>
                      <a:pt x="49530" y="74295"/>
                    </a:lnTo>
                    <a:lnTo>
                      <a:pt x="11430" y="171450"/>
                    </a:lnTo>
                    <a:lnTo>
                      <a:pt x="0" y="299085"/>
                    </a:lnTo>
                    <a:close/>
                  </a:path>
                </a:pathLst>
              </a:custGeom>
              <a:solidFill>
                <a:srgbClr val="404040">
                  <a:alpha val="1215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6629400" y="1800225"/>
                <a:ext cx="76200" cy="4571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orma libre 23"/>
              <p:cNvSpPr/>
              <p:nvPr/>
            </p:nvSpPr>
            <p:spPr>
              <a:xfrm>
                <a:off x="6345555" y="1864911"/>
                <a:ext cx="190500" cy="87714"/>
              </a:xfrm>
              <a:custGeom>
                <a:avLst/>
                <a:gdLst>
                  <a:gd name="connsiteX0" fmla="*/ 0 w 190500"/>
                  <a:gd name="connsiteY0" fmla="*/ 51435 h 85725"/>
                  <a:gd name="connsiteX1" fmla="*/ 110490 w 190500"/>
                  <a:gd name="connsiteY1" fmla="*/ 72390 h 85725"/>
                  <a:gd name="connsiteX2" fmla="*/ 190500 w 190500"/>
                  <a:gd name="connsiteY2" fmla="*/ 85725 h 85725"/>
                  <a:gd name="connsiteX3" fmla="*/ 152400 w 190500"/>
                  <a:gd name="connsiteY3" fmla="*/ 38100 h 85725"/>
                  <a:gd name="connsiteX4" fmla="*/ 89535 w 190500"/>
                  <a:gd name="connsiteY4" fmla="*/ 0 h 85725"/>
                  <a:gd name="connsiteX5" fmla="*/ 20955 w 190500"/>
                  <a:gd name="connsiteY5" fmla="*/ 1905 h 85725"/>
                  <a:gd name="connsiteX6" fmla="*/ 0 w 190500"/>
                  <a:gd name="connsiteY6" fmla="*/ 51435 h 85725"/>
                  <a:gd name="connsiteX0" fmla="*/ 0 w 190500"/>
                  <a:gd name="connsiteY0" fmla="*/ 51435 h 85725"/>
                  <a:gd name="connsiteX1" fmla="*/ 110490 w 190500"/>
                  <a:gd name="connsiteY1" fmla="*/ 72390 h 85725"/>
                  <a:gd name="connsiteX2" fmla="*/ 190500 w 190500"/>
                  <a:gd name="connsiteY2" fmla="*/ 85725 h 85725"/>
                  <a:gd name="connsiteX3" fmla="*/ 152400 w 190500"/>
                  <a:gd name="connsiteY3" fmla="*/ 38100 h 85725"/>
                  <a:gd name="connsiteX4" fmla="*/ 89535 w 190500"/>
                  <a:gd name="connsiteY4" fmla="*/ 0 h 85725"/>
                  <a:gd name="connsiteX5" fmla="*/ 20955 w 190500"/>
                  <a:gd name="connsiteY5" fmla="*/ 1905 h 85725"/>
                  <a:gd name="connsiteX6" fmla="*/ 0 w 190500"/>
                  <a:gd name="connsiteY6" fmla="*/ 24765 h 85725"/>
                  <a:gd name="connsiteX7" fmla="*/ 0 w 190500"/>
                  <a:gd name="connsiteY7" fmla="*/ 51435 h 85725"/>
                  <a:gd name="connsiteX0" fmla="*/ 0 w 190500"/>
                  <a:gd name="connsiteY0" fmla="*/ 53424 h 87714"/>
                  <a:gd name="connsiteX1" fmla="*/ 110490 w 190500"/>
                  <a:gd name="connsiteY1" fmla="*/ 74379 h 87714"/>
                  <a:gd name="connsiteX2" fmla="*/ 190500 w 190500"/>
                  <a:gd name="connsiteY2" fmla="*/ 87714 h 87714"/>
                  <a:gd name="connsiteX3" fmla="*/ 152400 w 190500"/>
                  <a:gd name="connsiteY3" fmla="*/ 40089 h 87714"/>
                  <a:gd name="connsiteX4" fmla="*/ 89535 w 190500"/>
                  <a:gd name="connsiteY4" fmla="*/ 1989 h 87714"/>
                  <a:gd name="connsiteX5" fmla="*/ 53340 w 190500"/>
                  <a:gd name="connsiteY5" fmla="*/ 84 h 87714"/>
                  <a:gd name="connsiteX6" fmla="*/ 20955 w 190500"/>
                  <a:gd name="connsiteY6" fmla="*/ 3894 h 87714"/>
                  <a:gd name="connsiteX7" fmla="*/ 0 w 190500"/>
                  <a:gd name="connsiteY7" fmla="*/ 26754 h 87714"/>
                  <a:gd name="connsiteX8" fmla="*/ 0 w 190500"/>
                  <a:gd name="connsiteY8" fmla="*/ 53424 h 8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0" h="87714">
                    <a:moveTo>
                      <a:pt x="0" y="53424"/>
                    </a:moveTo>
                    <a:lnTo>
                      <a:pt x="110490" y="74379"/>
                    </a:lnTo>
                    <a:lnTo>
                      <a:pt x="190500" y="87714"/>
                    </a:lnTo>
                    <a:lnTo>
                      <a:pt x="152400" y="40089"/>
                    </a:lnTo>
                    <a:lnTo>
                      <a:pt x="89535" y="1989"/>
                    </a:lnTo>
                    <a:cubicBezTo>
                      <a:pt x="76200" y="2624"/>
                      <a:pt x="66675" y="-551"/>
                      <a:pt x="53340" y="84"/>
                    </a:cubicBezTo>
                    <a:lnTo>
                      <a:pt x="20955" y="3894"/>
                    </a:lnTo>
                    <a:cubicBezTo>
                      <a:pt x="15875" y="12149"/>
                      <a:pt x="5080" y="18499"/>
                      <a:pt x="0" y="26754"/>
                    </a:cubicBezTo>
                    <a:lnTo>
                      <a:pt x="0" y="5342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orma libre 25"/>
              <p:cNvSpPr/>
              <p:nvPr/>
            </p:nvSpPr>
            <p:spPr>
              <a:xfrm>
                <a:off x="6728460" y="1832610"/>
                <a:ext cx="192405" cy="87630"/>
              </a:xfrm>
              <a:custGeom>
                <a:avLst/>
                <a:gdLst>
                  <a:gd name="connsiteX0" fmla="*/ 0 w 192405"/>
                  <a:gd name="connsiteY0" fmla="*/ 62865 h 87630"/>
                  <a:gd name="connsiteX1" fmla="*/ 68580 w 192405"/>
                  <a:gd name="connsiteY1" fmla="*/ 70485 h 87630"/>
                  <a:gd name="connsiteX2" fmla="*/ 106680 w 192405"/>
                  <a:gd name="connsiteY2" fmla="*/ 87630 h 87630"/>
                  <a:gd name="connsiteX3" fmla="*/ 144780 w 192405"/>
                  <a:gd name="connsiteY3" fmla="*/ 76200 h 87630"/>
                  <a:gd name="connsiteX4" fmla="*/ 192405 w 192405"/>
                  <a:gd name="connsiteY4" fmla="*/ 76200 h 87630"/>
                  <a:gd name="connsiteX5" fmla="*/ 179070 w 192405"/>
                  <a:gd name="connsiteY5" fmla="*/ 45720 h 87630"/>
                  <a:gd name="connsiteX6" fmla="*/ 99060 w 192405"/>
                  <a:gd name="connsiteY6" fmla="*/ 1905 h 87630"/>
                  <a:gd name="connsiteX7" fmla="*/ 32385 w 192405"/>
                  <a:gd name="connsiteY7" fmla="*/ 0 h 87630"/>
                  <a:gd name="connsiteX8" fmla="*/ 0 w 192405"/>
                  <a:gd name="connsiteY8" fmla="*/ 62865 h 87630"/>
                  <a:gd name="connsiteX0" fmla="*/ 0 w 192405"/>
                  <a:gd name="connsiteY0" fmla="*/ 62865 h 87630"/>
                  <a:gd name="connsiteX1" fmla="*/ 68580 w 192405"/>
                  <a:gd name="connsiteY1" fmla="*/ 70485 h 87630"/>
                  <a:gd name="connsiteX2" fmla="*/ 106680 w 192405"/>
                  <a:gd name="connsiteY2" fmla="*/ 87630 h 87630"/>
                  <a:gd name="connsiteX3" fmla="*/ 144780 w 192405"/>
                  <a:gd name="connsiteY3" fmla="*/ 76200 h 87630"/>
                  <a:gd name="connsiteX4" fmla="*/ 192405 w 192405"/>
                  <a:gd name="connsiteY4" fmla="*/ 76200 h 87630"/>
                  <a:gd name="connsiteX5" fmla="*/ 179070 w 192405"/>
                  <a:gd name="connsiteY5" fmla="*/ 45720 h 87630"/>
                  <a:gd name="connsiteX6" fmla="*/ 99060 w 192405"/>
                  <a:gd name="connsiteY6" fmla="*/ 1905 h 87630"/>
                  <a:gd name="connsiteX7" fmla="*/ 32385 w 192405"/>
                  <a:gd name="connsiteY7" fmla="*/ 0 h 87630"/>
                  <a:gd name="connsiteX8" fmla="*/ 3810 w 192405"/>
                  <a:gd name="connsiteY8" fmla="*/ 30480 h 87630"/>
                  <a:gd name="connsiteX9" fmla="*/ 0 w 192405"/>
                  <a:gd name="connsiteY9" fmla="*/ 62865 h 8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2405" h="87630">
                    <a:moveTo>
                      <a:pt x="0" y="62865"/>
                    </a:moveTo>
                    <a:lnTo>
                      <a:pt x="68580" y="70485"/>
                    </a:lnTo>
                    <a:lnTo>
                      <a:pt x="106680" y="87630"/>
                    </a:lnTo>
                    <a:lnTo>
                      <a:pt x="144780" y="76200"/>
                    </a:lnTo>
                    <a:lnTo>
                      <a:pt x="192405" y="76200"/>
                    </a:lnTo>
                    <a:lnTo>
                      <a:pt x="179070" y="45720"/>
                    </a:lnTo>
                    <a:lnTo>
                      <a:pt x="99060" y="1905"/>
                    </a:lnTo>
                    <a:lnTo>
                      <a:pt x="32385" y="0"/>
                    </a:lnTo>
                    <a:cubicBezTo>
                      <a:pt x="26670" y="10795"/>
                      <a:pt x="9525" y="19685"/>
                      <a:pt x="3810" y="30480"/>
                    </a:cubicBezTo>
                    <a:lnTo>
                      <a:pt x="0" y="6286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orma libre 28"/>
              <p:cNvSpPr/>
              <p:nvPr/>
            </p:nvSpPr>
            <p:spPr>
              <a:xfrm>
                <a:off x="6661785" y="1588770"/>
                <a:ext cx="735330" cy="226695"/>
              </a:xfrm>
              <a:custGeom>
                <a:avLst/>
                <a:gdLst>
                  <a:gd name="connsiteX0" fmla="*/ 0 w 735330"/>
                  <a:gd name="connsiteY0" fmla="*/ 0 h 226695"/>
                  <a:gd name="connsiteX1" fmla="*/ 436245 w 735330"/>
                  <a:gd name="connsiteY1" fmla="*/ 112395 h 226695"/>
                  <a:gd name="connsiteX2" fmla="*/ 735330 w 735330"/>
                  <a:gd name="connsiteY2" fmla="*/ 226695 h 226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5330" h="226695">
                    <a:moveTo>
                      <a:pt x="0" y="0"/>
                    </a:moveTo>
                    <a:lnTo>
                      <a:pt x="436245" y="112395"/>
                    </a:lnTo>
                    <a:lnTo>
                      <a:pt x="735330" y="226695"/>
                    </a:lnTo>
                  </a:path>
                </a:pathLst>
              </a:custGeom>
              <a:noFill/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orma libre 30"/>
              <p:cNvSpPr/>
              <p:nvPr/>
            </p:nvSpPr>
            <p:spPr>
              <a:xfrm>
                <a:off x="6309360" y="1554480"/>
                <a:ext cx="409575" cy="249555"/>
              </a:xfrm>
              <a:custGeom>
                <a:avLst/>
                <a:gdLst>
                  <a:gd name="connsiteX0" fmla="*/ 409575 w 409575"/>
                  <a:gd name="connsiteY0" fmla="*/ 249555 h 249555"/>
                  <a:gd name="connsiteX1" fmla="*/ 396240 w 409575"/>
                  <a:gd name="connsiteY1" fmla="*/ 198120 h 249555"/>
                  <a:gd name="connsiteX2" fmla="*/ 280035 w 409575"/>
                  <a:gd name="connsiteY2" fmla="*/ 131445 h 249555"/>
                  <a:gd name="connsiteX3" fmla="*/ 190500 w 409575"/>
                  <a:gd name="connsiteY3" fmla="*/ 36195 h 249555"/>
                  <a:gd name="connsiteX4" fmla="*/ 165735 w 409575"/>
                  <a:gd name="connsiteY4" fmla="*/ 0 h 249555"/>
                  <a:gd name="connsiteX5" fmla="*/ 129540 w 409575"/>
                  <a:gd name="connsiteY5" fmla="*/ 24765 h 249555"/>
                  <a:gd name="connsiteX6" fmla="*/ 66675 w 409575"/>
                  <a:gd name="connsiteY6" fmla="*/ 43815 h 249555"/>
                  <a:gd name="connsiteX7" fmla="*/ 3810 w 409575"/>
                  <a:gd name="connsiteY7" fmla="*/ 24765 h 249555"/>
                  <a:gd name="connsiteX8" fmla="*/ 0 w 409575"/>
                  <a:gd name="connsiteY8" fmla="*/ 22860 h 249555"/>
                  <a:gd name="connsiteX9" fmla="*/ 22860 w 409575"/>
                  <a:gd name="connsiteY9" fmla="*/ 78105 h 249555"/>
                  <a:gd name="connsiteX10" fmla="*/ 78105 w 409575"/>
                  <a:gd name="connsiteY10" fmla="*/ 121920 h 249555"/>
                  <a:gd name="connsiteX11" fmla="*/ 112395 w 409575"/>
                  <a:gd name="connsiteY11" fmla="*/ 156210 h 249555"/>
                  <a:gd name="connsiteX12" fmla="*/ 203835 w 409575"/>
                  <a:gd name="connsiteY12" fmla="*/ 209550 h 249555"/>
                  <a:gd name="connsiteX13" fmla="*/ 276225 w 409575"/>
                  <a:gd name="connsiteY13" fmla="*/ 241935 h 249555"/>
                  <a:gd name="connsiteX14" fmla="*/ 409575 w 409575"/>
                  <a:gd name="connsiteY14" fmla="*/ 249555 h 249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09575" h="249555">
                    <a:moveTo>
                      <a:pt x="409575" y="249555"/>
                    </a:moveTo>
                    <a:lnTo>
                      <a:pt x="396240" y="198120"/>
                    </a:lnTo>
                    <a:lnTo>
                      <a:pt x="280035" y="131445"/>
                    </a:lnTo>
                    <a:lnTo>
                      <a:pt x="190500" y="36195"/>
                    </a:lnTo>
                    <a:lnTo>
                      <a:pt x="165735" y="0"/>
                    </a:lnTo>
                    <a:lnTo>
                      <a:pt x="129540" y="24765"/>
                    </a:lnTo>
                    <a:lnTo>
                      <a:pt x="66675" y="43815"/>
                    </a:lnTo>
                    <a:lnTo>
                      <a:pt x="3810" y="24765"/>
                    </a:lnTo>
                    <a:lnTo>
                      <a:pt x="0" y="22860"/>
                    </a:lnTo>
                    <a:lnTo>
                      <a:pt x="22860" y="78105"/>
                    </a:lnTo>
                    <a:lnTo>
                      <a:pt x="78105" y="121920"/>
                    </a:lnTo>
                    <a:lnTo>
                      <a:pt x="112395" y="156210"/>
                    </a:lnTo>
                    <a:lnTo>
                      <a:pt x="203835" y="209550"/>
                    </a:lnTo>
                    <a:lnTo>
                      <a:pt x="276225" y="241935"/>
                    </a:lnTo>
                    <a:lnTo>
                      <a:pt x="409575" y="24955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8" name="Forma libre 2047"/>
              <p:cNvSpPr/>
              <p:nvPr/>
            </p:nvSpPr>
            <p:spPr>
              <a:xfrm>
                <a:off x="6802756" y="1779270"/>
                <a:ext cx="727710" cy="133350"/>
              </a:xfrm>
              <a:custGeom>
                <a:avLst/>
                <a:gdLst>
                  <a:gd name="connsiteX0" fmla="*/ 0 w 725805"/>
                  <a:gd name="connsiteY0" fmla="*/ 0 h 139065"/>
                  <a:gd name="connsiteX1" fmla="*/ 5715 w 725805"/>
                  <a:gd name="connsiteY1" fmla="*/ 51435 h 139065"/>
                  <a:gd name="connsiteX2" fmla="*/ 78105 w 725805"/>
                  <a:gd name="connsiteY2" fmla="*/ 78105 h 139065"/>
                  <a:gd name="connsiteX3" fmla="*/ 725805 w 725805"/>
                  <a:gd name="connsiteY3" fmla="*/ 139065 h 139065"/>
                  <a:gd name="connsiteX4" fmla="*/ 104775 w 725805"/>
                  <a:gd name="connsiteY4" fmla="*/ 32385 h 139065"/>
                  <a:gd name="connsiteX5" fmla="*/ 0 w 725805"/>
                  <a:gd name="connsiteY5" fmla="*/ 0 h 139065"/>
                  <a:gd name="connsiteX0" fmla="*/ 0 w 727710"/>
                  <a:gd name="connsiteY0" fmla="*/ 0 h 133350"/>
                  <a:gd name="connsiteX1" fmla="*/ 5715 w 727710"/>
                  <a:gd name="connsiteY1" fmla="*/ 51435 h 133350"/>
                  <a:gd name="connsiteX2" fmla="*/ 78105 w 727710"/>
                  <a:gd name="connsiteY2" fmla="*/ 78105 h 133350"/>
                  <a:gd name="connsiteX3" fmla="*/ 727710 w 727710"/>
                  <a:gd name="connsiteY3" fmla="*/ 133350 h 133350"/>
                  <a:gd name="connsiteX4" fmla="*/ 104775 w 727710"/>
                  <a:gd name="connsiteY4" fmla="*/ 32385 h 133350"/>
                  <a:gd name="connsiteX5" fmla="*/ 0 w 727710"/>
                  <a:gd name="connsiteY5" fmla="*/ 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7710" h="133350">
                    <a:moveTo>
                      <a:pt x="0" y="0"/>
                    </a:moveTo>
                    <a:lnTo>
                      <a:pt x="5715" y="51435"/>
                    </a:lnTo>
                    <a:lnTo>
                      <a:pt x="78105" y="78105"/>
                    </a:lnTo>
                    <a:lnTo>
                      <a:pt x="727710" y="133350"/>
                    </a:lnTo>
                    <a:lnTo>
                      <a:pt x="104775" y="32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1" name="Forma libre 2050"/>
              <p:cNvSpPr/>
              <p:nvPr/>
            </p:nvSpPr>
            <p:spPr>
              <a:xfrm>
                <a:off x="6297930" y="1541145"/>
                <a:ext cx="95250" cy="59055"/>
              </a:xfrm>
              <a:custGeom>
                <a:avLst/>
                <a:gdLst>
                  <a:gd name="connsiteX0" fmla="*/ 95250 w 95250"/>
                  <a:gd name="connsiteY0" fmla="*/ 1905 h 59055"/>
                  <a:gd name="connsiteX1" fmla="*/ 72390 w 95250"/>
                  <a:gd name="connsiteY1" fmla="*/ 59055 h 59055"/>
                  <a:gd name="connsiteX2" fmla="*/ 34290 w 95250"/>
                  <a:gd name="connsiteY2" fmla="*/ 51435 h 59055"/>
                  <a:gd name="connsiteX3" fmla="*/ 0 w 95250"/>
                  <a:gd name="connsiteY3" fmla="*/ 11430 h 59055"/>
                  <a:gd name="connsiteX4" fmla="*/ 13335 w 95250"/>
                  <a:gd name="connsiteY4" fmla="*/ 0 h 59055"/>
                  <a:gd name="connsiteX5" fmla="*/ 43815 w 95250"/>
                  <a:gd name="connsiteY5" fmla="*/ 9525 h 59055"/>
                  <a:gd name="connsiteX6" fmla="*/ 95250 w 95250"/>
                  <a:gd name="connsiteY6" fmla="*/ 1905 h 59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250" h="59055">
                    <a:moveTo>
                      <a:pt x="95250" y="1905"/>
                    </a:moveTo>
                    <a:lnTo>
                      <a:pt x="72390" y="59055"/>
                    </a:lnTo>
                    <a:lnTo>
                      <a:pt x="34290" y="51435"/>
                    </a:lnTo>
                    <a:lnTo>
                      <a:pt x="0" y="11430"/>
                    </a:lnTo>
                    <a:lnTo>
                      <a:pt x="13335" y="0"/>
                    </a:lnTo>
                    <a:lnTo>
                      <a:pt x="43815" y="9525"/>
                    </a:lnTo>
                    <a:lnTo>
                      <a:pt x="95250" y="1905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3" name="Rectángulo redondeado 2052"/>
              <p:cNvSpPr/>
              <p:nvPr/>
            </p:nvSpPr>
            <p:spPr>
              <a:xfrm>
                <a:off x="6404610" y="1508816"/>
                <a:ext cx="45719" cy="45719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orma libre 26"/>
              <p:cNvSpPr/>
              <p:nvPr/>
            </p:nvSpPr>
            <p:spPr>
              <a:xfrm>
                <a:off x="6797040" y="1381125"/>
                <a:ext cx="426720" cy="384810"/>
              </a:xfrm>
              <a:custGeom>
                <a:avLst/>
                <a:gdLst>
                  <a:gd name="connsiteX0" fmla="*/ 0 w 426720"/>
                  <a:gd name="connsiteY0" fmla="*/ 384810 h 384810"/>
                  <a:gd name="connsiteX1" fmla="*/ 415290 w 426720"/>
                  <a:gd name="connsiteY1" fmla="*/ 0 h 384810"/>
                  <a:gd name="connsiteX2" fmla="*/ 426720 w 426720"/>
                  <a:gd name="connsiteY2" fmla="*/ 3810 h 384810"/>
                  <a:gd name="connsiteX3" fmla="*/ 0 w 426720"/>
                  <a:gd name="connsiteY3" fmla="*/ 384810 h 38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6720" h="384810">
                    <a:moveTo>
                      <a:pt x="0" y="384810"/>
                    </a:moveTo>
                    <a:lnTo>
                      <a:pt x="415290" y="0"/>
                    </a:lnTo>
                    <a:lnTo>
                      <a:pt x="426720" y="3810"/>
                    </a:lnTo>
                    <a:lnTo>
                      <a:pt x="0" y="38481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orma libre 27"/>
              <p:cNvSpPr/>
              <p:nvPr/>
            </p:nvSpPr>
            <p:spPr>
              <a:xfrm>
                <a:off x="6800850" y="1430655"/>
                <a:ext cx="609600" cy="335280"/>
              </a:xfrm>
              <a:custGeom>
                <a:avLst/>
                <a:gdLst>
                  <a:gd name="connsiteX0" fmla="*/ 0 w 609600"/>
                  <a:gd name="connsiteY0" fmla="*/ 335280 h 335280"/>
                  <a:gd name="connsiteX1" fmla="*/ 609600 w 609600"/>
                  <a:gd name="connsiteY1" fmla="*/ 0 h 335280"/>
                  <a:gd name="connsiteX2" fmla="*/ 0 w 609600"/>
                  <a:gd name="connsiteY2" fmla="*/ 335280 h 335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335280">
                    <a:moveTo>
                      <a:pt x="0" y="335280"/>
                    </a:moveTo>
                    <a:lnTo>
                      <a:pt x="609600" y="0"/>
                    </a:lnTo>
                    <a:lnTo>
                      <a:pt x="0" y="33528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5" name="Forma libre 2054"/>
              <p:cNvSpPr/>
              <p:nvPr/>
            </p:nvSpPr>
            <p:spPr>
              <a:xfrm>
                <a:off x="6734174" y="1426846"/>
                <a:ext cx="45719" cy="114300"/>
              </a:xfrm>
              <a:custGeom>
                <a:avLst/>
                <a:gdLst>
                  <a:gd name="connsiteX0" fmla="*/ 0 w 26670"/>
                  <a:gd name="connsiteY0" fmla="*/ 93345 h 93345"/>
                  <a:gd name="connsiteX1" fmla="*/ 26670 w 26670"/>
                  <a:gd name="connsiteY1" fmla="*/ 0 h 9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670" h="93345">
                    <a:moveTo>
                      <a:pt x="0" y="93345"/>
                    </a:moveTo>
                    <a:lnTo>
                      <a:pt x="2667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7" name="Forma libre 2056"/>
              <p:cNvSpPr/>
              <p:nvPr/>
            </p:nvSpPr>
            <p:spPr>
              <a:xfrm>
                <a:off x="6932294" y="1501141"/>
                <a:ext cx="45719" cy="114299"/>
              </a:xfrm>
              <a:custGeom>
                <a:avLst/>
                <a:gdLst>
                  <a:gd name="connsiteX0" fmla="*/ 0 w 19050"/>
                  <a:gd name="connsiteY0" fmla="*/ 91440 h 91440"/>
                  <a:gd name="connsiteX1" fmla="*/ 19050 w 19050"/>
                  <a:gd name="connsiteY1" fmla="*/ 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50" h="91440">
                    <a:moveTo>
                      <a:pt x="0" y="91440"/>
                    </a:moveTo>
                    <a:lnTo>
                      <a:pt x="1905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337127" y="3702684"/>
            <a:ext cx="5606473" cy="3002917"/>
            <a:chOff x="337127" y="3702684"/>
            <a:chExt cx="5606473" cy="3002917"/>
          </a:xfrm>
        </p:grpSpPr>
        <p:sp>
          <p:nvSpPr>
            <p:cNvPr id="73" name="Forma libre 72"/>
            <p:cNvSpPr/>
            <p:nvPr/>
          </p:nvSpPr>
          <p:spPr>
            <a:xfrm>
              <a:off x="365612" y="5461782"/>
              <a:ext cx="3557273" cy="1243819"/>
            </a:xfrm>
            <a:custGeom>
              <a:avLst/>
              <a:gdLst>
                <a:gd name="connsiteX0" fmla="*/ 0 w 3557273"/>
                <a:gd name="connsiteY0" fmla="*/ 0 h 1243819"/>
                <a:gd name="connsiteX1" fmla="*/ 3557273 w 3557273"/>
                <a:gd name="connsiteY1" fmla="*/ 18871 h 1243819"/>
                <a:gd name="connsiteX2" fmla="*/ 3552477 w 3557273"/>
                <a:gd name="connsiteY2" fmla="*/ 44957 h 1243819"/>
                <a:gd name="connsiteX3" fmla="*/ 1780371 w 3557273"/>
                <a:gd name="connsiteY3" fmla="*/ 1243819 h 1243819"/>
                <a:gd name="connsiteX4" fmla="*/ 8266 w 3557273"/>
                <a:gd name="connsiteY4" fmla="*/ 44957 h 1243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7273" h="1243819">
                  <a:moveTo>
                    <a:pt x="0" y="0"/>
                  </a:moveTo>
                  <a:lnTo>
                    <a:pt x="3557273" y="18871"/>
                  </a:lnTo>
                  <a:lnTo>
                    <a:pt x="3552477" y="44957"/>
                  </a:lnTo>
                  <a:cubicBezTo>
                    <a:pt x="3383808" y="729146"/>
                    <a:pt x="2654499" y="1243819"/>
                    <a:pt x="1780371" y="1243819"/>
                  </a:cubicBezTo>
                  <a:cubicBezTo>
                    <a:pt x="906243" y="1243819"/>
                    <a:pt x="176935" y="729146"/>
                    <a:pt x="8266" y="44957"/>
                  </a:cubicBezTo>
                  <a:close/>
                </a:path>
              </a:pathLst>
            </a:custGeom>
            <a:solidFill>
              <a:srgbClr val="7FAC78">
                <a:alpha val="64706"/>
              </a:srgbClr>
            </a:solidFill>
            <a:ln>
              <a:solidFill>
                <a:srgbClr val="1A9C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Elipse 2060"/>
            <p:cNvSpPr/>
            <p:nvPr/>
          </p:nvSpPr>
          <p:spPr>
            <a:xfrm>
              <a:off x="5809672" y="4297680"/>
              <a:ext cx="133928" cy="121920"/>
            </a:xfrm>
            <a:prstGeom prst="ellipse">
              <a:avLst/>
            </a:prstGeom>
            <a:solidFill>
              <a:srgbClr val="7F7F7F">
                <a:alpha val="29020"/>
              </a:srgbClr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2" name="Elipse 2071"/>
            <p:cNvSpPr/>
            <p:nvPr/>
          </p:nvSpPr>
          <p:spPr>
            <a:xfrm>
              <a:off x="337127" y="3702684"/>
              <a:ext cx="3617709" cy="3002915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orma libre 74"/>
            <p:cNvSpPr/>
            <p:nvPr/>
          </p:nvSpPr>
          <p:spPr>
            <a:xfrm>
              <a:off x="2853373" y="3821997"/>
              <a:ext cx="3031114" cy="2555354"/>
            </a:xfrm>
            <a:custGeom>
              <a:avLst/>
              <a:gdLst>
                <a:gd name="connsiteX0" fmla="*/ 0 w 3031114"/>
                <a:gd name="connsiteY0" fmla="*/ 0 h 2555354"/>
                <a:gd name="connsiteX1" fmla="*/ 3031114 w 3031114"/>
                <a:gd name="connsiteY1" fmla="*/ 481225 h 2555354"/>
                <a:gd name="connsiteX2" fmla="*/ 3030768 w 3031114"/>
                <a:gd name="connsiteY2" fmla="*/ 590214 h 2555354"/>
                <a:gd name="connsiteX3" fmla="*/ 436966 w 3031114"/>
                <a:gd name="connsiteY3" fmla="*/ 2549708 h 2555354"/>
                <a:gd name="connsiteX4" fmla="*/ 419669 w 3031114"/>
                <a:gd name="connsiteY4" fmla="*/ 2555354 h 2555354"/>
                <a:gd name="connsiteX5" fmla="*/ 443209 w 3031114"/>
                <a:gd name="connsiteY5" fmla="*/ 2540743 h 2555354"/>
                <a:gd name="connsiteX6" fmla="*/ 1101464 w 3031114"/>
                <a:gd name="connsiteY6" fmla="*/ 1382145 h 2555354"/>
                <a:gd name="connsiteX7" fmla="*/ 154817 w 3031114"/>
                <a:gd name="connsiteY7" fmla="*/ 61905 h 255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1114" h="2555354">
                  <a:moveTo>
                    <a:pt x="0" y="0"/>
                  </a:moveTo>
                  <a:lnTo>
                    <a:pt x="3031114" y="481225"/>
                  </a:lnTo>
                  <a:lnTo>
                    <a:pt x="3030768" y="590214"/>
                  </a:lnTo>
                  <a:lnTo>
                    <a:pt x="436966" y="2549708"/>
                  </a:lnTo>
                  <a:lnTo>
                    <a:pt x="419669" y="2555354"/>
                  </a:lnTo>
                  <a:lnTo>
                    <a:pt x="443209" y="2540743"/>
                  </a:lnTo>
                  <a:cubicBezTo>
                    <a:pt x="845222" y="2265354"/>
                    <a:pt x="1101464" y="1848588"/>
                    <a:pt x="1101464" y="1382145"/>
                  </a:cubicBezTo>
                  <a:cubicBezTo>
                    <a:pt x="1101464" y="812048"/>
                    <a:pt x="718683" y="316161"/>
                    <a:pt x="154817" y="61905"/>
                  </a:cubicBezTo>
                  <a:close/>
                </a:path>
              </a:pathLst>
            </a:custGeom>
            <a:solidFill>
              <a:srgbClr val="7F7F7F">
                <a:alpha val="3098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90" name="Conector recto de flecha 2089"/>
            <p:cNvCxnSpPr/>
            <p:nvPr/>
          </p:nvCxnSpPr>
          <p:spPr>
            <a:xfrm rot="20700000">
              <a:off x="985520" y="4389120"/>
              <a:ext cx="381000" cy="1143000"/>
            </a:xfrm>
            <a:prstGeom prst="straightConnector1">
              <a:avLst/>
            </a:prstGeom>
            <a:ln>
              <a:solidFill>
                <a:srgbClr val="9E01C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de flecha 86"/>
            <p:cNvCxnSpPr/>
            <p:nvPr/>
          </p:nvCxnSpPr>
          <p:spPr>
            <a:xfrm rot="20700000">
              <a:off x="1061720" y="4389120"/>
              <a:ext cx="381000" cy="1143000"/>
            </a:xfrm>
            <a:prstGeom prst="straightConnector1">
              <a:avLst/>
            </a:prstGeom>
            <a:ln>
              <a:solidFill>
                <a:srgbClr val="0E46F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de flecha 87"/>
            <p:cNvCxnSpPr/>
            <p:nvPr/>
          </p:nvCxnSpPr>
          <p:spPr>
            <a:xfrm rot="20700000">
              <a:off x="1137920" y="4389120"/>
              <a:ext cx="381000" cy="1143000"/>
            </a:xfrm>
            <a:prstGeom prst="straightConnector1">
              <a:avLst/>
            </a:prstGeom>
            <a:ln>
              <a:solidFill>
                <a:srgbClr val="0FFDF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de flecha 88"/>
            <p:cNvCxnSpPr/>
            <p:nvPr/>
          </p:nvCxnSpPr>
          <p:spPr>
            <a:xfrm rot="20700000">
              <a:off x="1214120" y="4389120"/>
              <a:ext cx="381000" cy="1143000"/>
            </a:xfrm>
            <a:prstGeom prst="straightConnector1">
              <a:avLst/>
            </a:prstGeom>
            <a:ln>
              <a:solidFill>
                <a:srgbClr val="1BF61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/>
            <p:nvPr/>
          </p:nvCxnSpPr>
          <p:spPr>
            <a:xfrm rot="20700000">
              <a:off x="1290320" y="4389120"/>
              <a:ext cx="381000" cy="1143000"/>
            </a:xfrm>
            <a:prstGeom prst="straightConnector1">
              <a:avLst/>
            </a:prstGeom>
            <a:ln>
              <a:solidFill>
                <a:srgbClr val="D9F4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de flecha 90"/>
            <p:cNvCxnSpPr/>
            <p:nvPr/>
          </p:nvCxnSpPr>
          <p:spPr>
            <a:xfrm rot="20700000">
              <a:off x="1366520" y="4389120"/>
              <a:ext cx="381000" cy="1143000"/>
            </a:xfrm>
            <a:prstGeom prst="straightConnector1">
              <a:avLst/>
            </a:prstGeom>
            <a:ln>
              <a:solidFill>
                <a:srgbClr val="F3981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de flecha 91"/>
            <p:cNvCxnSpPr/>
            <p:nvPr/>
          </p:nvCxnSpPr>
          <p:spPr>
            <a:xfrm rot="20700000">
              <a:off x="1442720" y="4389120"/>
              <a:ext cx="381000" cy="1143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de flecha 92"/>
            <p:cNvCxnSpPr/>
            <p:nvPr/>
          </p:nvCxnSpPr>
          <p:spPr>
            <a:xfrm rot="20700000">
              <a:off x="1518920" y="4389120"/>
              <a:ext cx="381000" cy="1143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de flecha 93"/>
            <p:cNvCxnSpPr/>
            <p:nvPr/>
          </p:nvCxnSpPr>
          <p:spPr>
            <a:xfrm flipV="1">
              <a:off x="1496060" y="4722643"/>
              <a:ext cx="642906" cy="728197"/>
            </a:xfrm>
            <a:prstGeom prst="straightConnector1">
              <a:avLst/>
            </a:prstGeom>
            <a:ln>
              <a:solidFill>
                <a:srgbClr val="9E01C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/>
            <p:nvPr/>
          </p:nvCxnSpPr>
          <p:spPr>
            <a:xfrm flipV="1">
              <a:off x="1572260" y="4722643"/>
              <a:ext cx="637540" cy="728197"/>
            </a:xfrm>
            <a:prstGeom prst="straightConnector1">
              <a:avLst/>
            </a:prstGeom>
            <a:ln>
              <a:solidFill>
                <a:srgbClr val="0E46F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de flecha 95"/>
            <p:cNvCxnSpPr/>
            <p:nvPr/>
          </p:nvCxnSpPr>
          <p:spPr>
            <a:xfrm flipV="1">
              <a:off x="1648460" y="4682752"/>
              <a:ext cx="671468" cy="768088"/>
            </a:xfrm>
            <a:prstGeom prst="straightConnector1">
              <a:avLst/>
            </a:prstGeom>
            <a:ln>
              <a:solidFill>
                <a:srgbClr val="0FFDF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de flecha 96"/>
            <p:cNvCxnSpPr/>
            <p:nvPr/>
          </p:nvCxnSpPr>
          <p:spPr>
            <a:xfrm flipV="1">
              <a:off x="1724660" y="4248328"/>
              <a:ext cx="1073752" cy="1202512"/>
            </a:xfrm>
            <a:prstGeom prst="straightConnector1">
              <a:avLst/>
            </a:prstGeom>
            <a:ln>
              <a:solidFill>
                <a:srgbClr val="1BF61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de flecha 97"/>
            <p:cNvCxnSpPr/>
            <p:nvPr/>
          </p:nvCxnSpPr>
          <p:spPr>
            <a:xfrm flipV="1">
              <a:off x="1800860" y="4696217"/>
              <a:ext cx="676212" cy="754623"/>
            </a:xfrm>
            <a:prstGeom prst="straightConnector1">
              <a:avLst/>
            </a:prstGeom>
            <a:ln>
              <a:solidFill>
                <a:srgbClr val="D9F4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de flecha 98"/>
            <p:cNvCxnSpPr/>
            <p:nvPr/>
          </p:nvCxnSpPr>
          <p:spPr>
            <a:xfrm flipV="1">
              <a:off x="1877060" y="5020849"/>
              <a:ext cx="381000" cy="429991"/>
            </a:xfrm>
            <a:prstGeom prst="straightConnector1">
              <a:avLst/>
            </a:prstGeom>
            <a:ln>
              <a:solidFill>
                <a:srgbClr val="F3981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de flecha 99"/>
            <p:cNvCxnSpPr/>
            <p:nvPr/>
          </p:nvCxnSpPr>
          <p:spPr>
            <a:xfrm flipV="1">
              <a:off x="1953260" y="5143497"/>
              <a:ext cx="279076" cy="3073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de flecha 100"/>
            <p:cNvCxnSpPr/>
            <p:nvPr/>
          </p:nvCxnSpPr>
          <p:spPr>
            <a:xfrm flipV="1">
              <a:off x="2029460" y="4280303"/>
              <a:ext cx="1055117" cy="11705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de flecha 101"/>
            <p:cNvCxnSpPr/>
            <p:nvPr/>
          </p:nvCxnSpPr>
          <p:spPr>
            <a:xfrm rot="19800000">
              <a:off x="1763908" y="5291724"/>
              <a:ext cx="381000" cy="1143000"/>
            </a:xfrm>
            <a:prstGeom prst="straightConnector1">
              <a:avLst/>
            </a:prstGeom>
            <a:ln>
              <a:solidFill>
                <a:srgbClr val="9E01C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>
              <a:off x="1579880" y="5463540"/>
              <a:ext cx="740048" cy="651877"/>
            </a:xfrm>
            <a:prstGeom prst="straightConnector1">
              <a:avLst/>
            </a:prstGeom>
            <a:ln>
              <a:solidFill>
                <a:srgbClr val="0E46F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de flecha 103"/>
            <p:cNvCxnSpPr/>
            <p:nvPr/>
          </p:nvCxnSpPr>
          <p:spPr>
            <a:xfrm>
              <a:off x="1656080" y="5463540"/>
              <a:ext cx="637277" cy="564919"/>
            </a:xfrm>
            <a:prstGeom prst="straightConnector1">
              <a:avLst/>
            </a:prstGeom>
            <a:ln>
              <a:solidFill>
                <a:srgbClr val="0FFDF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/>
            <p:nvPr/>
          </p:nvCxnSpPr>
          <p:spPr>
            <a:xfrm>
              <a:off x="1732280" y="5463540"/>
              <a:ext cx="387636" cy="338875"/>
            </a:xfrm>
            <a:prstGeom prst="straightConnector1">
              <a:avLst/>
            </a:prstGeom>
            <a:ln>
              <a:solidFill>
                <a:srgbClr val="1BF61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de flecha 105"/>
            <p:cNvCxnSpPr/>
            <p:nvPr/>
          </p:nvCxnSpPr>
          <p:spPr>
            <a:xfrm>
              <a:off x="1808480" y="5463540"/>
              <a:ext cx="499558" cy="445606"/>
            </a:xfrm>
            <a:prstGeom prst="straightConnector1">
              <a:avLst/>
            </a:prstGeom>
            <a:ln>
              <a:solidFill>
                <a:srgbClr val="D9F4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de flecha 106"/>
            <p:cNvCxnSpPr/>
            <p:nvPr/>
          </p:nvCxnSpPr>
          <p:spPr>
            <a:xfrm>
              <a:off x="1884680" y="5463540"/>
              <a:ext cx="699072" cy="620151"/>
            </a:xfrm>
            <a:prstGeom prst="straightConnector1">
              <a:avLst/>
            </a:prstGeom>
            <a:ln>
              <a:solidFill>
                <a:srgbClr val="F3981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de flecha 107"/>
            <p:cNvCxnSpPr/>
            <p:nvPr/>
          </p:nvCxnSpPr>
          <p:spPr>
            <a:xfrm>
              <a:off x="1960880" y="5463540"/>
              <a:ext cx="887901" cy="7820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de flecha 108"/>
            <p:cNvCxnSpPr/>
            <p:nvPr/>
          </p:nvCxnSpPr>
          <p:spPr>
            <a:xfrm>
              <a:off x="2037080" y="5463540"/>
              <a:ext cx="204676" cy="1773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2" name="CuadroTexto 2091"/>
            <p:cNvSpPr txBox="1"/>
            <p:nvPr/>
          </p:nvSpPr>
          <p:spPr>
            <a:xfrm>
              <a:off x="685800" y="5726668"/>
              <a:ext cx="1355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Absorbance</a:t>
              </a:r>
            </a:p>
          </p:txBody>
        </p:sp>
        <p:sp>
          <p:nvSpPr>
            <p:cNvPr id="112" name="CuadroTexto 111"/>
            <p:cNvSpPr txBox="1"/>
            <p:nvPr/>
          </p:nvSpPr>
          <p:spPr>
            <a:xfrm>
              <a:off x="2454456" y="4876800"/>
              <a:ext cx="1355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Reflectance</a:t>
              </a:r>
            </a:p>
          </p:txBody>
        </p:sp>
        <p:sp>
          <p:nvSpPr>
            <p:cNvPr id="2098" name="CuadroTexto 2097"/>
            <p:cNvSpPr txBox="1"/>
            <p:nvPr/>
          </p:nvSpPr>
          <p:spPr>
            <a:xfrm>
              <a:off x="838200" y="4297680"/>
              <a:ext cx="539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67" name="Título 1"/>
          <p:cNvSpPr>
            <a:spLocks noGrp="1"/>
          </p:cNvSpPr>
          <p:nvPr>
            <p:ph type="title"/>
          </p:nvPr>
        </p:nvSpPr>
        <p:spPr>
          <a:xfrm>
            <a:off x="284480" y="-406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i="1" dirty="0"/>
              <a:t>Introduction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0" y="304800"/>
            <a:ext cx="91440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0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nasasport.files.wordpress.com/2010/07/20100701_1730_sport_modis_conus_ndvi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023112" cy="4239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923712"/>
            <a:ext cx="9144000" cy="5705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128825"/>
              </p:ext>
            </p:extLst>
          </p:nvPr>
        </p:nvGraphicFramePr>
        <p:xfrm>
          <a:off x="1562100" y="487680"/>
          <a:ext cx="5676900" cy="88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8316">
                  <a:extLst>
                    <a:ext uri="{9D8B030D-6E8A-4147-A177-3AD203B41FA5}">
                      <a16:colId xmlns="" xmlns:a16="http://schemas.microsoft.com/office/drawing/2014/main" val="73270725"/>
                    </a:ext>
                  </a:extLst>
                </a:gridCol>
                <a:gridCol w="559462">
                  <a:extLst>
                    <a:ext uri="{9D8B030D-6E8A-4147-A177-3AD203B41FA5}">
                      <a16:colId xmlns="" xmlns:a16="http://schemas.microsoft.com/office/drawing/2014/main" val="1166074025"/>
                    </a:ext>
                  </a:extLst>
                </a:gridCol>
                <a:gridCol w="2139122">
                  <a:extLst>
                    <a:ext uri="{9D8B030D-6E8A-4147-A177-3AD203B41FA5}">
                      <a16:colId xmlns="" xmlns:a16="http://schemas.microsoft.com/office/drawing/2014/main" val="2808956383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Normalized Difference Vegetation Index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NDVI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(R</a:t>
                      </a:r>
                      <a:r>
                        <a:rPr lang="en-US" sz="1400" u="none" strike="noStrike" baseline="-25000">
                          <a:effectLst/>
                        </a:rPr>
                        <a:t>800</a:t>
                      </a:r>
                      <a:r>
                        <a:rPr lang="en-US" sz="1400" u="none" strike="noStrike">
                          <a:effectLst/>
                        </a:rPr>
                        <a:t>-R</a:t>
                      </a:r>
                      <a:r>
                        <a:rPr lang="en-US" sz="1400" u="none" strike="noStrike" baseline="-25000">
                          <a:effectLst/>
                        </a:rPr>
                        <a:t>670</a:t>
                      </a:r>
                      <a:r>
                        <a:rPr lang="en-US" sz="1400" u="none" strike="noStrike">
                          <a:effectLst/>
                        </a:rPr>
                        <a:t>)/(R</a:t>
                      </a:r>
                      <a:r>
                        <a:rPr lang="en-US" sz="1400" u="none" strike="noStrike" baseline="-25000">
                          <a:effectLst/>
                        </a:rPr>
                        <a:t>800</a:t>
                      </a:r>
                      <a:r>
                        <a:rPr lang="en-US" sz="1400" u="none" strike="noStrike">
                          <a:effectLst/>
                        </a:rPr>
                        <a:t>+R</a:t>
                      </a:r>
                      <a:r>
                        <a:rPr lang="en-US" sz="1400" u="none" strike="noStrike" baseline="-25000">
                          <a:effectLst/>
                        </a:rPr>
                        <a:t>670</a:t>
                      </a:r>
                      <a:r>
                        <a:rPr lang="en-US" sz="1400" u="none" strike="noStrike">
                          <a:effectLst/>
                        </a:rPr>
                        <a:t>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65028731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Canopy Water Mass Index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CWMI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</a:t>
                      </a:r>
                      <a:r>
                        <a:rPr lang="en-US" sz="1400" u="none" strike="noStrike" baseline="-25000">
                          <a:effectLst/>
                        </a:rPr>
                        <a:t>850</a:t>
                      </a:r>
                      <a:r>
                        <a:rPr lang="en-US" sz="1400" u="none" strike="noStrike">
                          <a:effectLst/>
                        </a:rPr>
                        <a:t>/R</a:t>
                      </a:r>
                      <a:r>
                        <a:rPr lang="en-US" sz="1400" u="none" strike="noStrike" baseline="-25000">
                          <a:effectLst/>
                        </a:rPr>
                        <a:t>725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233902362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Modified Normalized Difference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(R</a:t>
                      </a:r>
                      <a:r>
                        <a:rPr lang="en-US" sz="1400" u="none" strike="noStrike" baseline="-25000">
                          <a:effectLst/>
                        </a:rPr>
                        <a:t>750</a:t>
                      </a:r>
                      <a:r>
                        <a:rPr lang="en-US" sz="1400" u="none" strike="noStrike">
                          <a:effectLst/>
                        </a:rPr>
                        <a:t>-R</a:t>
                      </a:r>
                      <a:r>
                        <a:rPr lang="en-US" sz="1400" u="none" strike="noStrike" baseline="-25000">
                          <a:effectLst/>
                        </a:rPr>
                        <a:t>705</a:t>
                      </a:r>
                      <a:r>
                        <a:rPr lang="en-US" sz="1400" u="none" strike="noStrike">
                          <a:effectLst/>
                        </a:rPr>
                        <a:t>)/(R</a:t>
                      </a:r>
                      <a:r>
                        <a:rPr lang="en-US" sz="1400" u="none" strike="noStrike" baseline="-25000">
                          <a:effectLst/>
                        </a:rPr>
                        <a:t>750</a:t>
                      </a:r>
                      <a:r>
                        <a:rPr lang="en-US" sz="1400" u="none" strike="noStrike">
                          <a:effectLst/>
                        </a:rPr>
                        <a:t>+R</a:t>
                      </a:r>
                      <a:r>
                        <a:rPr lang="en-US" sz="1400" u="none" strike="noStrike" baseline="-25000">
                          <a:effectLst/>
                        </a:rPr>
                        <a:t>705</a:t>
                      </a:r>
                      <a:r>
                        <a:rPr lang="en-US" sz="1400" u="none" strike="noStrike">
                          <a:effectLst/>
                        </a:rPr>
                        <a:t>-2*R</a:t>
                      </a:r>
                      <a:r>
                        <a:rPr lang="en-US" sz="1400" u="none" strike="noStrike" baseline="-25000">
                          <a:effectLst/>
                        </a:rPr>
                        <a:t>445</a:t>
                      </a:r>
                      <a:r>
                        <a:rPr lang="en-US" sz="1400" u="none" strike="noStrike">
                          <a:effectLst/>
                        </a:rPr>
                        <a:t>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9257013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Photochemical Reflectance Index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PRI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(R</a:t>
                      </a:r>
                      <a:r>
                        <a:rPr lang="en-US" sz="1400" u="none" strike="noStrike" baseline="-25000" dirty="0">
                          <a:effectLst/>
                        </a:rPr>
                        <a:t>531</a:t>
                      </a:r>
                      <a:r>
                        <a:rPr lang="en-US" sz="1400" u="none" strike="noStrike" dirty="0">
                          <a:effectLst/>
                        </a:rPr>
                        <a:t>-R</a:t>
                      </a:r>
                      <a:r>
                        <a:rPr lang="en-US" sz="1400" u="none" strike="noStrike" baseline="-25000" dirty="0">
                          <a:effectLst/>
                        </a:rPr>
                        <a:t>570</a:t>
                      </a:r>
                      <a:r>
                        <a:rPr lang="en-US" sz="1400" u="none" strike="noStrike" dirty="0">
                          <a:effectLst/>
                        </a:rPr>
                        <a:t>)/(R</a:t>
                      </a:r>
                      <a:r>
                        <a:rPr lang="en-US" sz="1400" u="none" strike="noStrike" baseline="-25000" dirty="0">
                          <a:effectLst/>
                        </a:rPr>
                        <a:t>531</a:t>
                      </a:r>
                      <a:r>
                        <a:rPr lang="en-US" sz="1400" u="none" strike="noStrike" dirty="0">
                          <a:effectLst/>
                        </a:rPr>
                        <a:t>+R</a:t>
                      </a:r>
                      <a:r>
                        <a:rPr lang="en-US" sz="1400" u="none" strike="noStrike" baseline="-25000" dirty="0">
                          <a:effectLst/>
                        </a:rPr>
                        <a:t>570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53144854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183528" y="2411507"/>
            <a:ext cx="5148227" cy="2976035"/>
            <a:chOff x="1183528" y="2411507"/>
            <a:chExt cx="5148227" cy="2976035"/>
          </a:xfrm>
        </p:grpSpPr>
        <p:sp>
          <p:nvSpPr>
            <p:cNvPr id="3" name="Rectángulo 2"/>
            <p:cNvSpPr/>
            <p:nvPr/>
          </p:nvSpPr>
          <p:spPr>
            <a:xfrm rot="16200000">
              <a:off x="1485149" y="3769085"/>
              <a:ext cx="2970194" cy="255037"/>
            </a:xfrm>
            <a:prstGeom prst="rect">
              <a:avLst/>
            </a:prstGeom>
            <a:solidFill>
              <a:srgbClr val="943AA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400 nm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1183528" y="3482565"/>
                  <a:ext cx="1231106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   ~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528" y="3482565"/>
                  <a:ext cx="1231106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ángulo 13"/>
            <p:cNvSpPr/>
            <p:nvPr/>
          </p:nvSpPr>
          <p:spPr>
            <a:xfrm rot="16200000">
              <a:off x="1755426" y="3771032"/>
              <a:ext cx="2970194" cy="255037"/>
            </a:xfrm>
            <a:prstGeom prst="rect">
              <a:avLst/>
            </a:prstGeom>
            <a:solidFill>
              <a:srgbClr val="6039A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440 nm</a:t>
              </a:r>
            </a:p>
          </p:txBody>
        </p:sp>
        <p:sp>
          <p:nvSpPr>
            <p:cNvPr id="15" name="Rectángulo 14"/>
            <p:cNvSpPr/>
            <p:nvPr/>
          </p:nvSpPr>
          <p:spPr>
            <a:xfrm rot="16200000">
              <a:off x="2022591" y="3771032"/>
              <a:ext cx="2970194" cy="255037"/>
            </a:xfrm>
            <a:prstGeom prst="rect">
              <a:avLst/>
            </a:prstGeom>
            <a:solidFill>
              <a:srgbClr val="4638A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480 nm</a:t>
              </a:r>
            </a:p>
          </p:txBody>
        </p:sp>
        <p:sp>
          <p:nvSpPr>
            <p:cNvPr id="16" name="Rectángulo 15"/>
            <p:cNvSpPr/>
            <p:nvPr/>
          </p:nvSpPr>
          <p:spPr>
            <a:xfrm rot="16200000">
              <a:off x="2292868" y="3772979"/>
              <a:ext cx="2970194" cy="255037"/>
            </a:xfrm>
            <a:prstGeom prst="rect">
              <a:avLst/>
            </a:prstGeom>
            <a:solidFill>
              <a:srgbClr val="3960A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520 nm</a:t>
              </a:r>
            </a:p>
          </p:txBody>
        </p:sp>
        <p:sp>
          <p:nvSpPr>
            <p:cNvPr id="17" name="Rectángulo 16"/>
            <p:cNvSpPr/>
            <p:nvPr/>
          </p:nvSpPr>
          <p:spPr>
            <a:xfrm rot="16200000">
              <a:off x="2563146" y="3771032"/>
              <a:ext cx="2970194" cy="255037"/>
            </a:xfrm>
            <a:prstGeom prst="rect">
              <a:avLst/>
            </a:prstGeom>
            <a:solidFill>
              <a:srgbClr val="3599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560 nm</a:t>
              </a:r>
            </a:p>
          </p:txBody>
        </p:sp>
        <p:sp>
          <p:nvSpPr>
            <p:cNvPr id="18" name="Rectángulo 17"/>
            <p:cNvSpPr/>
            <p:nvPr/>
          </p:nvSpPr>
          <p:spPr>
            <a:xfrm rot="16200000">
              <a:off x="2833423" y="3772979"/>
              <a:ext cx="2970194" cy="255037"/>
            </a:xfrm>
            <a:prstGeom prst="rect">
              <a:avLst/>
            </a:prstGeom>
            <a:solidFill>
              <a:srgbClr val="32B43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600 nm</a:t>
              </a:r>
            </a:p>
          </p:txBody>
        </p:sp>
        <p:sp>
          <p:nvSpPr>
            <p:cNvPr id="19" name="Rectángulo 18"/>
            <p:cNvSpPr/>
            <p:nvPr/>
          </p:nvSpPr>
          <p:spPr>
            <a:xfrm rot="16200000">
              <a:off x="3100588" y="3772979"/>
              <a:ext cx="2970194" cy="255037"/>
            </a:xfrm>
            <a:prstGeom prst="rect">
              <a:avLst/>
            </a:prstGeom>
            <a:solidFill>
              <a:srgbClr val="AFB53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640 nm</a:t>
              </a:r>
            </a:p>
          </p:txBody>
        </p:sp>
        <p:sp>
          <p:nvSpPr>
            <p:cNvPr id="21" name="Rectángulo 20"/>
            <p:cNvSpPr/>
            <p:nvPr/>
          </p:nvSpPr>
          <p:spPr>
            <a:xfrm rot="16200000">
              <a:off x="3370866" y="3771032"/>
              <a:ext cx="2970194" cy="255037"/>
            </a:xfrm>
            <a:prstGeom prst="rect">
              <a:avLst/>
            </a:prstGeom>
            <a:solidFill>
              <a:srgbClr val="BA6C2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680 nm</a:t>
              </a:r>
            </a:p>
          </p:txBody>
        </p:sp>
        <p:sp>
          <p:nvSpPr>
            <p:cNvPr id="22" name="Rectángulo 21"/>
            <p:cNvSpPr/>
            <p:nvPr/>
          </p:nvSpPr>
          <p:spPr>
            <a:xfrm rot="16200000">
              <a:off x="3641143" y="3772979"/>
              <a:ext cx="2970194" cy="255037"/>
            </a:xfrm>
            <a:prstGeom prst="rect">
              <a:avLst/>
            </a:prstGeom>
            <a:solidFill>
              <a:srgbClr val="BE282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720 nm</a:t>
              </a:r>
            </a:p>
          </p:txBody>
        </p:sp>
        <p:sp>
          <p:nvSpPr>
            <p:cNvPr id="23" name="Rectángulo 22"/>
            <p:cNvSpPr/>
            <p:nvPr/>
          </p:nvSpPr>
          <p:spPr>
            <a:xfrm rot="16200000">
              <a:off x="3908308" y="3772979"/>
              <a:ext cx="2970194" cy="25503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760 nm</a:t>
              </a:r>
            </a:p>
          </p:txBody>
        </p:sp>
        <p:sp>
          <p:nvSpPr>
            <p:cNvPr id="24" name="Rectángulo 23"/>
            <p:cNvSpPr/>
            <p:nvPr/>
          </p:nvSpPr>
          <p:spPr>
            <a:xfrm rot="16200000">
              <a:off x="4178585" y="3774926"/>
              <a:ext cx="2970194" cy="25503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800 nm</a:t>
              </a:r>
            </a:p>
          </p:txBody>
        </p:sp>
        <p:sp>
          <p:nvSpPr>
            <p:cNvPr id="25" name="Rectángulo 24"/>
            <p:cNvSpPr/>
            <p:nvPr/>
          </p:nvSpPr>
          <p:spPr>
            <a:xfrm rot="16200000">
              <a:off x="4448863" y="3772979"/>
              <a:ext cx="2970194" cy="25503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840 nm</a:t>
              </a:r>
            </a:p>
          </p:txBody>
        </p:sp>
        <p:sp>
          <p:nvSpPr>
            <p:cNvPr id="26" name="Rectángulo 25"/>
            <p:cNvSpPr/>
            <p:nvPr/>
          </p:nvSpPr>
          <p:spPr>
            <a:xfrm rot="16200000">
              <a:off x="4719140" y="3774926"/>
              <a:ext cx="2970194" cy="25503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880 nm</a:t>
              </a:r>
            </a:p>
          </p:txBody>
        </p:sp>
      </p:grpSp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284480" y="-406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i="1" dirty="0"/>
              <a:t>Introduction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0" y="304800"/>
            <a:ext cx="91440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9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679018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i="1" dirty="0"/>
              <a:t>Objectives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472440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To assess the benefits of combining data from </a:t>
            </a:r>
            <a:r>
              <a:rPr lang="en-US" sz="2800" b="1" dirty="0"/>
              <a:t>multiple time-points</a:t>
            </a:r>
            <a:r>
              <a:rPr lang="en-US" sz="28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327660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To </a:t>
            </a:r>
            <a:r>
              <a:rPr lang="en-US" sz="2800" b="1" dirty="0"/>
              <a:t>compare</a:t>
            </a:r>
            <a:r>
              <a:rPr lang="en-US" sz="2800" dirty="0"/>
              <a:t> the </a:t>
            </a:r>
            <a:r>
              <a:rPr lang="en-US" sz="2800" dirty="0" err="1"/>
              <a:t>the</a:t>
            </a:r>
            <a:r>
              <a:rPr lang="en-US" sz="2800" dirty="0"/>
              <a:t> predictive power of these </a:t>
            </a:r>
            <a:r>
              <a:rPr lang="en-US" sz="2800" b="1" dirty="0"/>
              <a:t>models</a:t>
            </a:r>
            <a:r>
              <a:rPr lang="en-US" sz="2800" dirty="0"/>
              <a:t> with the power achievable using Vegetation </a:t>
            </a:r>
            <a:r>
              <a:rPr lang="en-US" sz="2800" dirty="0" smtClean="0"/>
              <a:t>Indices</a:t>
            </a:r>
            <a:r>
              <a:rPr lang="en-US" sz="2800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6764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To </a:t>
            </a:r>
            <a:r>
              <a:rPr lang="en-US" sz="2800" b="1" dirty="0"/>
              <a:t>quantify</a:t>
            </a:r>
            <a:r>
              <a:rPr lang="en-US" sz="2800" dirty="0"/>
              <a:t> the level of </a:t>
            </a:r>
            <a:r>
              <a:rPr lang="en-US" sz="2800" b="1" dirty="0"/>
              <a:t>prediction accuracy </a:t>
            </a:r>
            <a:r>
              <a:rPr lang="en-US" sz="2800" dirty="0"/>
              <a:t>that can be achieved using high-spectrum data for predicting maize yield</a:t>
            </a:r>
          </a:p>
        </p:txBody>
      </p:sp>
    </p:spTree>
    <p:extLst>
      <p:ext uri="{BB962C8B-B14F-4D97-AF65-F5344CB8AC3E}">
        <p14:creationId xmlns:p14="http://schemas.microsoft.com/office/powerpoint/2010/main" val="159212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465 maize genotypes</a:t>
            </a:r>
          </a:p>
          <a:p>
            <a:r>
              <a:rPr lang="en-US" sz="2800" dirty="0"/>
              <a:t>12 trials (</a:t>
            </a:r>
            <a:r>
              <a:rPr lang="en-US" sz="2800" dirty="0" smtClean="0"/>
              <a:t>heat </a:t>
            </a:r>
            <a:r>
              <a:rPr lang="en-US" sz="2800" dirty="0"/>
              <a:t>and drought stress &amp; irrigated)</a:t>
            </a:r>
          </a:p>
          <a:p>
            <a:r>
              <a:rPr lang="en-US" sz="2800" dirty="0"/>
              <a:t>Analyzed trait: Grain yield (ton/ha)</a:t>
            </a:r>
          </a:p>
          <a:p>
            <a:r>
              <a:rPr lang="en-US" sz="2800" dirty="0"/>
              <a:t>Inputs: 62 reflectance bands (from 400 to 850 nm)</a:t>
            </a:r>
          </a:p>
          <a:p>
            <a:r>
              <a:rPr lang="en-US" sz="2800" dirty="0"/>
              <a:t>five time-points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0" y="679018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i="1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7694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5506</TotalTime>
  <Words>1280</Words>
  <Application>Microsoft Office PowerPoint</Application>
  <PresentationFormat>On-screen Show (4:3)</PresentationFormat>
  <Paragraphs>277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Cambria Math</vt:lpstr>
      <vt:lpstr>Times New Roman</vt:lpstr>
      <vt:lpstr>Office Theme</vt:lpstr>
      <vt:lpstr>USE OF HIGH-RESOLUTION IMAGE DATA OUTPERFORMS VEGETATION INDICES IN PREDICTION OF MAIZE YIELD</vt:lpstr>
      <vt:lpstr>Outline</vt:lpstr>
      <vt:lpstr>Introduction</vt:lpstr>
      <vt:lpstr>Introduction</vt:lpstr>
      <vt:lpstr>Introduction</vt:lpstr>
      <vt:lpstr>Introduction</vt:lpstr>
      <vt:lpstr>Introduction</vt:lpstr>
      <vt:lpstr>Objectives</vt:lpstr>
      <vt:lpstr>Data</vt:lpstr>
      <vt:lpstr>Methods</vt:lpstr>
      <vt:lpstr>Methods</vt:lpstr>
      <vt:lpstr>Methods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Conclusions</vt:lpstr>
      <vt:lpstr>Conclusions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Aguate</dc:creator>
  <cp:lastModifiedBy>Fernando Aguate</cp:lastModifiedBy>
  <cp:revision>204</cp:revision>
  <dcterms:created xsi:type="dcterms:W3CDTF">2015-12-09T14:41:25Z</dcterms:created>
  <dcterms:modified xsi:type="dcterms:W3CDTF">2016-03-30T17:26:19Z</dcterms:modified>
</cp:coreProperties>
</file>