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71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C07A-992E-40BA-B407-3EC656A29037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DC80F-FCE5-46B3-8BE3-27EEED95C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0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95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6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5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8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5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85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0962044"/>
              </p:ext>
            </p:extLst>
          </p:nvPr>
        </p:nvGraphicFramePr>
        <p:xfrm>
          <a:off x="0" y="2060848"/>
          <a:ext cx="1691680" cy="3168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研究方法与思路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 Construction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Empirical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Innovation and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060848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 and  Related Literature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直角三角形 11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" name="五边形 17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613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键技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3364307"/>
              </p:ext>
            </p:extLst>
          </p:nvPr>
        </p:nvGraphicFramePr>
        <p:xfrm>
          <a:off x="-72008" y="2058459"/>
          <a:ext cx="1691680" cy="319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and  Related Literature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关键技术与难点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Empirical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Innovation and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2854273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Model  Construction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11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成果与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77551370"/>
              </p:ext>
            </p:extLst>
          </p:nvPr>
        </p:nvGraphicFramePr>
        <p:xfrm>
          <a:off x="0" y="2064260"/>
          <a:ext cx="1691680" cy="319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and  Related Literature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 Construction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成果与应用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Innovation and Improvement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0" y="3648260"/>
            <a:ext cx="1691680" cy="788186"/>
            <a:chOff x="0" y="1272662"/>
            <a:chExt cx="1691680" cy="788186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Empirical Research</a:t>
              </a:r>
            </a:p>
          </p:txBody>
        </p:sp>
        <p:sp>
          <p:nvSpPr>
            <p:cNvPr id="12" name="等腰三角形 11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直角三角形 13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五边形 14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899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关建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90452574"/>
              </p:ext>
            </p:extLst>
          </p:nvPr>
        </p:nvGraphicFramePr>
        <p:xfrm>
          <a:off x="0" y="2059801"/>
          <a:ext cx="1691680" cy="319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 and  Related Literature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Model  Construction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Empirical Research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相关建议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2788985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0" y="4439981"/>
            <a:ext cx="1691680" cy="788186"/>
            <a:chOff x="0" y="1272662"/>
            <a:chExt cx="1691680" cy="788186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272662"/>
              <a:ext cx="1691680" cy="788186"/>
            </a:xfrm>
            <a:prstGeom prst="rect">
              <a:avLst/>
            </a:prstGeom>
            <a:solidFill>
              <a:srgbClr val="152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kern="1200" dirty="0" smtClean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Innovation and Improvement</a:t>
              </a:r>
            </a:p>
          </p:txBody>
        </p:sp>
        <p:sp>
          <p:nvSpPr>
            <p:cNvPr id="17" name="等腰三角形 16"/>
            <p:cNvSpPr/>
            <p:nvPr userDrawn="1"/>
          </p:nvSpPr>
          <p:spPr>
            <a:xfrm rot="16200000">
              <a:off x="1547664" y="1594748"/>
              <a:ext cx="144016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五边形 10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724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8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3A585-DE2E-4E31-91CE-DE084A10E40A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F99-1764-4C8A-B61C-2BD4F61FA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9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Bitcoin Price Prediction Based on </a:t>
            </a:r>
            <a:endParaRPr lang="zh-CN" altLang="zh-CN" b="1"/>
          </a:p>
          <a:p>
            <a:r>
              <a:rPr lang="en-US" altLang="zh-CN"/>
              <a:t>CNN-LSTM Hybrid Neural Network Model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>
            <a:off x="703016" y="833644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>
            <a:off x="10879300" y="5601357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18" name="文本框 17"/>
          <p:cNvSpPr txBox="1"/>
          <p:nvPr/>
        </p:nvSpPr>
        <p:spPr>
          <a:xfrm>
            <a:off x="1817900" y="1927585"/>
            <a:ext cx="93119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800" b="1" dirty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Bitcoin Price Prediction Based on </a:t>
            </a:r>
            <a:endParaRPr lang="en-US" altLang="zh-CN" sz="2800" b="1" dirty="0" smtClean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CNN-LSTM </a:t>
            </a:r>
            <a:r>
              <a:rPr lang="en-US" altLang="zh-CN" sz="2800" b="1" dirty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 Neural Network Model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	</a:t>
            </a:r>
            <a:endParaRPr lang="en-US" altLang="zh-CN" sz="20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93457" y="3589578"/>
            <a:ext cx="519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     </a:t>
            </a:r>
            <a:r>
              <a:rPr kumimoji="0" lang="zh-CN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Yan</a:t>
            </a:r>
          </a:p>
          <a:p>
            <a:pPr lvl="0" algn="ctr"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Han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Yuyao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Liu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Xiaojuan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                   Li Xin</a:t>
            </a:r>
          </a:p>
          <a:p>
            <a:pPr lvl="0" algn="ctr"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Zhu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Jiatong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01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96546" y="3028890"/>
            <a:ext cx="4550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 Research</a:t>
            </a:r>
            <a:endParaRPr lang="zh-CN" altLang="en-US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5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069964" y="449927"/>
            <a:ext cx="41472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Comparison diagram 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1752430" y="1369174"/>
            <a:ext cx="1043957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 dates of all data in this paper range from October 30th, 2017 to April 1st, 2019. 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Rolling prediction method— the data from the first five months is used as a training set to predict the next month.</a:t>
            </a:r>
          </a:p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characteristic parameter data of the previous 3 days is used to predict the closing price of Bitcoin on the 4th day.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pic>
        <p:nvPicPr>
          <p:cNvPr id="40" name="图片 39" descr="C:\Users\15600\Desktop\MFE\python\论文\cn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30" y="2223419"/>
            <a:ext cx="5273675" cy="240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图片 40" descr="C:\Users\15600\Desktop\MFE\python\论文\ls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27" y="2301729"/>
            <a:ext cx="5022850" cy="232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图片 41" descr="C:\Users\15600\Desktop\MFE\python\论文\cl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964" y="4385223"/>
            <a:ext cx="5273675" cy="234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7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3075662" y="422495"/>
            <a:ext cx="7189771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Comparison of model prediction </a:t>
            </a: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62" y="1474643"/>
            <a:ext cx="2680224" cy="21275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05" y="1618408"/>
            <a:ext cx="2409825" cy="10555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91" y="2801262"/>
            <a:ext cx="4162425" cy="8734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9346" y="4110663"/>
            <a:ext cx="7934325" cy="24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1913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9900" b="0" i="0" u="none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70133" y="3161457"/>
            <a:ext cx="5566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 and  Improvement</a:t>
            </a:r>
            <a:endParaRPr lang="zh-CN" altLang="en-US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1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4157986" y="497136"/>
            <a:ext cx="5522648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 and  Improvement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2566262" y="4140311"/>
            <a:ext cx="8927746" cy="411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2566262" y="4412149"/>
            <a:ext cx="8927746" cy="19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/>
          <p:nvPr/>
        </p:nvSpPr>
        <p:spPr>
          <a:xfrm flipH="1">
            <a:off x="2566260" y="1642263"/>
            <a:ext cx="2786907" cy="430887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algn="ctr"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INNOVATION</a:t>
            </a:r>
            <a:endParaRPr lang="zh-CN" alt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2566260" y="2136832"/>
            <a:ext cx="9110626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Our project not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only considers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Bitcoin’s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own transaction information, but also includes external factors such as macroeconomic variables and investor’s attention, comprehensively employing various factors that may affect Bitcoin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prices.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Introduced artificial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intelligence technology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into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Bitcoin price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prediction and propose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CNN-LSTM Hybrid Neural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Network. CNN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 used to extract the characteristics that have a great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influence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 Bitcoin price in the data set, and then LSTM is used for price forecasting.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 flipH="1">
            <a:off x="2566260" y="4703737"/>
            <a:ext cx="2929283" cy="461659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>
            <a:defPPr>
              <a:defRPr lang="zh-CN"/>
            </a:defPPr>
            <a:lvl1pPr eaLnBrk="0" hangingPunct="0">
              <a:defRPr sz="22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2566260" y="5182444"/>
            <a:ext cx="932093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Incorporate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popularity of Bitcoin on other but worldwide social software, such as Twitter and Instagram into the data to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quantify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investor attention.</a:t>
            </a:r>
          </a:p>
        </p:txBody>
      </p:sp>
    </p:spTree>
    <p:extLst>
      <p:ext uri="{BB962C8B-B14F-4D97-AF65-F5344CB8AC3E}">
        <p14:creationId xmlns:p14="http://schemas.microsoft.com/office/powerpoint/2010/main" val="14386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wave_166892"/>
          <p:cNvSpPr>
            <a:spLocks noChangeAspect="1"/>
          </p:cNvSpPr>
          <p:nvPr/>
        </p:nvSpPr>
        <p:spPr bwMode="auto">
          <a:xfrm>
            <a:off x="703016" y="843169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37" name="wave_166892"/>
          <p:cNvSpPr>
            <a:spLocks noChangeAspect="1"/>
          </p:cNvSpPr>
          <p:nvPr/>
        </p:nvSpPr>
        <p:spPr bwMode="auto">
          <a:xfrm>
            <a:off x="10879300" y="5601357"/>
            <a:ext cx="609685" cy="3544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6750" h="352774">
                <a:moveTo>
                  <a:pt x="303425" y="267513"/>
                </a:moveTo>
                <a:cubicBezTo>
                  <a:pt x="325394" y="267612"/>
                  <a:pt x="345983" y="276069"/>
                  <a:pt x="361548" y="291607"/>
                </a:cubicBezTo>
                <a:cubicBezTo>
                  <a:pt x="373173" y="303211"/>
                  <a:pt x="391989" y="303211"/>
                  <a:pt x="403614" y="291607"/>
                </a:cubicBezTo>
                <a:cubicBezTo>
                  <a:pt x="419081" y="276069"/>
                  <a:pt x="439769" y="267513"/>
                  <a:pt x="461738" y="267513"/>
                </a:cubicBezTo>
                <a:cubicBezTo>
                  <a:pt x="483706" y="267612"/>
                  <a:pt x="504394" y="276069"/>
                  <a:pt x="519861" y="291607"/>
                </a:cubicBezTo>
                <a:cubicBezTo>
                  <a:pt x="525476" y="297212"/>
                  <a:pt x="532964" y="300260"/>
                  <a:pt x="540943" y="300260"/>
                </a:cubicBezTo>
                <a:cubicBezTo>
                  <a:pt x="548824" y="300260"/>
                  <a:pt x="556311" y="297212"/>
                  <a:pt x="561927" y="291607"/>
                </a:cubicBezTo>
                <a:cubicBezTo>
                  <a:pt x="572172" y="281379"/>
                  <a:pt x="588821" y="281379"/>
                  <a:pt x="599067" y="291607"/>
                </a:cubicBezTo>
                <a:cubicBezTo>
                  <a:pt x="609312" y="301834"/>
                  <a:pt x="609312" y="318453"/>
                  <a:pt x="599067" y="328680"/>
                </a:cubicBezTo>
                <a:cubicBezTo>
                  <a:pt x="583501" y="344218"/>
                  <a:pt x="562912" y="352774"/>
                  <a:pt x="540943" y="352774"/>
                </a:cubicBezTo>
                <a:cubicBezTo>
                  <a:pt x="518975" y="352774"/>
                  <a:pt x="498286" y="344218"/>
                  <a:pt x="482721" y="328680"/>
                </a:cubicBezTo>
                <a:cubicBezTo>
                  <a:pt x="477106" y="323075"/>
                  <a:pt x="469717" y="320027"/>
                  <a:pt x="461738" y="320027"/>
                </a:cubicBezTo>
                <a:cubicBezTo>
                  <a:pt x="453758" y="320027"/>
                  <a:pt x="446369" y="323075"/>
                  <a:pt x="440754" y="328680"/>
                </a:cubicBezTo>
                <a:cubicBezTo>
                  <a:pt x="408638" y="360739"/>
                  <a:pt x="356426" y="360739"/>
                  <a:pt x="324409" y="328680"/>
                </a:cubicBezTo>
                <a:cubicBezTo>
                  <a:pt x="318793" y="323075"/>
                  <a:pt x="311306" y="320027"/>
                  <a:pt x="303425" y="320027"/>
                </a:cubicBezTo>
                <a:cubicBezTo>
                  <a:pt x="295445" y="320027"/>
                  <a:pt x="287958" y="323075"/>
                  <a:pt x="282343" y="328680"/>
                </a:cubicBezTo>
                <a:cubicBezTo>
                  <a:pt x="250326" y="360739"/>
                  <a:pt x="198113" y="360739"/>
                  <a:pt x="166096" y="328680"/>
                </a:cubicBezTo>
                <a:cubicBezTo>
                  <a:pt x="154471" y="317175"/>
                  <a:pt x="135655" y="317175"/>
                  <a:pt x="124030" y="328680"/>
                </a:cubicBezTo>
                <a:cubicBezTo>
                  <a:pt x="91915" y="360739"/>
                  <a:pt x="39800" y="360739"/>
                  <a:pt x="7685" y="328680"/>
                </a:cubicBezTo>
                <a:cubicBezTo>
                  <a:pt x="-2561" y="318453"/>
                  <a:pt x="-2561" y="301834"/>
                  <a:pt x="7685" y="291607"/>
                </a:cubicBezTo>
                <a:cubicBezTo>
                  <a:pt x="17930" y="281379"/>
                  <a:pt x="34579" y="281379"/>
                  <a:pt x="44825" y="291607"/>
                </a:cubicBezTo>
                <a:cubicBezTo>
                  <a:pt x="56449" y="303211"/>
                  <a:pt x="75266" y="303211"/>
                  <a:pt x="86890" y="291607"/>
                </a:cubicBezTo>
                <a:cubicBezTo>
                  <a:pt x="118908" y="259548"/>
                  <a:pt x="171120" y="259548"/>
                  <a:pt x="203236" y="291607"/>
                </a:cubicBezTo>
                <a:cubicBezTo>
                  <a:pt x="214762" y="303211"/>
                  <a:pt x="233677" y="303211"/>
                  <a:pt x="245203" y="291607"/>
                </a:cubicBezTo>
                <a:cubicBezTo>
                  <a:pt x="260768" y="276069"/>
                  <a:pt x="281456" y="267513"/>
                  <a:pt x="303425" y="267513"/>
                </a:cubicBezTo>
                <a:close/>
                <a:moveTo>
                  <a:pt x="303425" y="133727"/>
                </a:moveTo>
                <a:cubicBezTo>
                  <a:pt x="325394" y="133825"/>
                  <a:pt x="345983" y="142288"/>
                  <a:pt x="361548" y="157837"/>
                </a:cubicBezTo>
                <a:cubicBezTo>
                  <a:pt x="373173" y="169449"/>
                  <a:pt x="391989" y="169449"/>
                  <a:pt x="403614" y="157837"/>
                </a:cubicBezTo>
                <a:cubicBezTo>
                  <a:pt x="419081" y="142288"/>
                  <a:pt x="439769" y="133727"/>
                  <a:pt x="461738" y="133727"/>
                </a:cubicBezTo>
                <a:cubicBezTo>
                  <a:pt x="483706" y="133825"/>
                  <a:pt x="504394" y="142288"/>
                  <a:pt x="519861" y="157837"/>
                </a:cubicBezTo>
                <a:cubicBezTo>
                  <a:pt x="525476" y="163446"/>
                  <a:pt x="532964" y="166497"/>
                  <a:pt x="540943" y="166497"/>
                </a:cubicBezTo>
                <a:cubicBezTo>
                  <a:pt x="548824" y="166497"/>
                  <a:pt x="556311" y="163446"/>
                  <a:pt x="561927" y="157837"/>
                </a:cubicBezTo>
                <a:cubicBezTo>
                  <a:pt x="572172" y="147602"/>
                  <a:pt x="588821" y="147602"/>
                  <a:pt x="599067" y="157837"/>
                </a:cubicBezTo>
                <a:cubicBezTo>
                  <a:pt x="609312" y="168071"/>
                  <a:pt x="609312" y="184702"/>
                  <a:pt x="599067" y="194936"/>
                </a:cubicBezTo>
                <a:cubicBezTo>
                  <a:pt x="583501" y="210485"/>
                  <a:pt x="562912" y="219046"/>
                  <a:pt x="540943" y="219046"/>
                </a:cubicBezTo>
                <a:cubicBezTo>
                  <a:pt x="518975" y="219046"/>
                  <a:pt x="498286" y="210485"/>
                  <a:pt x="482721" y="194936"/>
                </a:cubicBezTo>
                <a:cubicBezTo>
                  <a:pt x="477106" y="189327"/>
                  <a:pt x="469717" y="186276"/>
                  <a:pt x="461738" y="186276"/>
                </a:cubicBezTo>
                <a:cubicBezTo>
                  <a:pt x="453758" y="186276"/>
                  <a:pt x="446369" y="189327"/>
                  <a:pt x="440754" y="194936"/>
                </a:cubicBezTo>
                <a:cubicBezTo>
                  <a:pt x="408638" y="227017"/>
                  <a:pt x="356426" y="227017"/>
                  <a:pt x="324409" y="194936"/>
                </a:cubicBezTo>
                <a:cubicBezTo>
                  <a:pt x="318793" y="189327"/>
                  <a:pt x="311306" y="186276"/>
                  <a:pt x="303425" y="186276"/>
                </a:cubicBezTo>
                <a:cubicBezTo>
                  <a:pt x="295445" y="186276"/>
                  <a:pt x="287958" y="189327"/>
                  <a:pt x="282343" y="194936"/>
                </a:cubicBezTo>
                <a:cubicBezTo>
                  <a:pt x="250326" y="227017"/>
                  <a:pt x="198113" y="227017"/>
                  <a:pt x="166096" y="194936"/>
                </a:cubicBezTo>
                <a:cubicBezTo>
                  <a:pt x="154471" y="183423"/>
                  <a:pt x="135655" y="183423"/>
                  <a:pt x="124030" y="194936"/>
                </a:cubicBezTo>
                <a:cubicBezTo>
                  <a:pt x="91915" y="227017"/>
                  <a:pt x="39800" y="227017"/>
                  <a:pt x="7685" y="194936"/>
                </a:cubicBezTo>
                <a:cubicBezTo>
                  <a:pt x="-2561" y="184702"/>
                  <a:pt x="-2561" y="168071"/>
                  <a:pt x="7685" y="157837"/>
                </a:cubicBezTo>
                <a:cubicBezTo>
                  <a:pt x="17930" y="147602"/>
                  <a:pt x="34579" y="147602"/>
                  <a:pt x="44825" y="157837"/>
                </a:cubicBezTo>
                <a:cubicBezTo>
                  <a:pt x="56449" y="169449"/>
                  <a:pt x="75266" y="169449"/>
                  <a:pt x="86890" y="157837"/>
                </a:cubicBezTo>
                <a:cubicBezTo>
                  <a:pt x="118908" y="125756"/>
                  <a:pt x="171120" y="125756"/>
                  <a:pt x="203236" y="157837"/>
                </a:cubicBezTo>
                <a:cubicBezTo>
                  <a:pt x="214762" y="169449"/>
                  <a:pt x="233677" y="169449"/>
                  <a:pt x="245203" y="157837"/>
                </a:cubicBezTo>
                <a:cubicBezTo>
                  <a:pt x="260768" y="142288"/>
                  <a:pt x="281456" y="133727"/>
                  <a:pt x="303425" y="133727"/>
                </a:cubicBezTo>
                <a:close/>
                <a:moveTo>
                  <a:pt x="303425" y="0"/>
                </a:moveTo>
                <a:cubicBezTo>
                  <a:pt x="325394" y="99"/>
                  <a:pt x="345983" y="8556"/>
                  <a:pt x="361548" y="24094"/>
                </a:cubicBezTo>
                <a:cubicBezTo>
                  <a:pt x="373173" y="35698"/>
                  <a:pt x="391989" y="35698"/>
                  <a:pt x="403614" y="24094"/>
                </a:cubicBezTo>
                <a:cubicBezTo>
                  <a:pt x="419081" y="8556"/>
                  <a:pt x="439769" y="0"/>
                  <a:pt x="461738" y="0"/>
                </a:cubicBezTo>
                <a:cubicBezTo>
                  <a:pt x="483706" y="99"/>
                  <a:pt x="504394" y="8556"/>
                  <a:pt x="519861" y="24094"/>
                </a:cubicBezTo>
                <a:cubicBezTo>
                  <a:pt x="525476" y="29699"/>
                  <a:pt x="532964" y="32747"/>
                  <a:pt x="540943" y="32747"/>
                </a:cubicBezTo>
                <a:cubicBezTo>
                  <a:pt x="548824" y="32747"/>
                  <a:pt x="556311" y="29699"/>
                  <a:pt x="561927" y="24094"/>
                </a:cubicBezTo>
                <a:cubicBezTo>
                  <a:pt x="572172" y="13866"/>
                  <a:pt x="588821" y="13866"/>
                  <a:pt x="599067" y="24094"/>
                </a:cubicBezTo>
                <a:cubicBezTo>
                  <a:pt x="609312" y="34321"/>
                  <a:pt x="609312" y="50940"/>
                  <a:pt x="599067" y="61167"/>
                </a:cubicBezTo>
                <a:cubicBezTo>
                  <a:pt x="583501" y="76705"/>
                  <a:pt x="562912" y="85261"/>
                  <a:pt x="540943" y="85261"/>
                </a:cubicBezTo>
                <a:cubicBezTo>
                  <a:pt x="518975" y="85261"/>
                  <a:pt x="498286" y="76705"/>
                  <a:pt x="482721" y="61167"/>
                </a:cubicBezTo>
                <a:cubicBezTo>
                  <a:pt x="477106" y="55562"/>
                  <a:pt x="469717" y="52514"/>
                  <a:pt x="461738" y="52514"/>
                </a:cubicBezTo>
                <a:cubicBezTo>
                  <a:pt x="453758" y="52514"/>
                  <a:pt x="446369" y="55562"/>
                  <a:pt x="440754" y="61167"/>
                </a:cubicBezTo>
                <a:cubicBezTo>
                  <a:pt x="408638" y="93226"/>
                  <a:pt x="356426" y="93226"/>
                  <a:pt x="324409" y="61167"/>
                </a:cubicBezTo>
                <a:cubicBezTo>
                  <a:pt x="318793" y="55562"/>
                  <a:pt x="311306" y="52514"/>
                  <a:pt x="303425" y="52514"/>
                </a:cubicBezTo>
                <a:cubicBezTo>
                  <a:pt x="295445" y="52514"/>
                  <a:pt x="287958" y="55562"/>
                  <a:pt x="282343" y="61167"/>
                </a:cubicBezTo>
                <a:cubicBezTo>
                  <a:pt x="250326" y="93226"/>
                  <a:pt x="198113" y="93226"/>
                  <a:pt x="165997" y="61167"/>
                </a:cubicBezTo>
                <a:cubicBezTo>
                  <a:pt x="154471" y="49662"/>
                  <a:pt x="135655" y="49662"/>
                  <a:pt x="124030" y="61167"/>
                </a:cubicBezTo>
                <a:cubicBezTo>
                  <a:pt x="91915" y="93226"/>
                  <a:pt x="39800" y="93226"/>
                  <a:pt x="7685" y="61167"/>
                </a:cubicBezTo>
                <a:cubicBezTo>
                  <a:pt x="-2561" y="50940"/>
                  <a:pt x="-2561" y="34321"/>
                  <a:pt x="7685" y="24094"/>
                </a:cubicBezTo>
                <a:cubicBezTo>
                  <a:pt x="17930" y="13866"/>
                  <a:pt x="34579" y="13866"/>
                  <a:pt x="44825" y="24094"/>
                </a:cubicBezTo>
                <a:cubicBezTo>
                  <a:pt x="56449" y="35698"/>
                  <a:pt x="75266" y="35698"/>
                  <a:pt x="86890" y="24094"/>
                </a:cubicBezTo>
                <a:cubicBezTo>
                  <a:pt x="118908" y="-7965"/>
                  <a:pt x="171120" y="-7965"/>
                  <a:pt x="203236" y="24094"/>
                </a:cubicBezTo>
                <a:cubicBezTo>
                  <a:pt x="214762" y="35698"/>
                  <a:pt x="233677" y="35698"/>
                  <a:pt x="245203" y="24094"/>
                </a:cubicBezTo>
                <a:cubicBezTo>
                  <a:pt x="260768" y="8556"/>
                  <a:pt x="281456" y="0"/>
                  <a:pt x="303425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</p:sp>
      <p:sp>
        <p:nvSpPr>
          <p:cNvPr id="29" name="文本框 28"/>
          <p:cNvSpPr txBox="1"/>
          <p:nvPr/>
        </p:nvSpPr>
        <p:spPr>
          <a:xfrm>
            <a:off x="4705425" y="2753822"/>
            <a:ext cx="3288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44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  <a:endParaRPr lang="zh-CN" altLang="en-US" sz="4000" dirty="0">
              <a:solidFill>
                <a:srgbClr val="715B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9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8339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4016" y="739511"/>
            <a:ext cx="33228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ONTENTS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5410" y="3270182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21552" y="3413062"/>
            <a:ext cx="296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 Related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77098" y="3270182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03240" y="3413062"/>
            <a:ext cx="330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Construction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95410" y="4324524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 dirty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0" i="0" strike="noStrike" kern="1200" cap="none" spc="0" normalizeH="0" baseline="0" noProof="0" dirty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21552" y="4467404"/>
            <a:ext cx="365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Research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77098" y="4324524"/>
            <a:ext cx="864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03239" y="4467404"/>
            <a:ext cx="2701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Innovation and Improvement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2214490" y="3557590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194892" y="3614743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214490" y="4618226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194892" y="4675379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6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1954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i="0" strike="noStrike" kern="1200" cap="none" spc="0" normalizeH="0" baseline="0" noProof="0"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9900" i="0" strike="noStrike" kern="1200" cap="none" spc="0" normalizeH="0" baseline="0" noProof="0"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27785" y="2994847"/>
            <a:ext cx="491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endParaRPr lang="zh-CN" altLang="en-US" sz="40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7627" y="3155902"/>
            <a:ext cx="6236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800" dirty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 </a:t>
            </a: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Literature</a:t>
            </a:r>
            <a:endParaRPr lang="en-US" altLang="zh-CN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/>
            </a:pPr>
            <a:endParaRPr lang="zh-CN" altLang="en-US" sz="20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:\u=100974510,2218928162&amp;fm=26&amp;gp=0.jpgu=100974510,2218928162&amp;fm=26&amp;gp=0"/>
          <p:cNvPicPr>
            <a:picLocks noChangeAspect="1"/>
          </p:cNvPicPr>
          <p:nvPr/>
        </p:nvPicPr>
        <p:blipFill rotWithShape="1">
          <a:blip r:embed="rId2"/>
          <a:srcRect r="854" b="17487"/>
          <a:stretch>
            <a:fillRect/>
          </a:stretch>
        </p:blipFill>
        <p:spPr>
          <a:xfrm>
            <a:off x="8338185" y="604520"/>
            <a:ext cx="3390900" cy="8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35" y="355554"/>
            <a:ext cx="2725148" cy="10668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69309" y="1422446"/>
            <a:ext cx="86452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April 2010, Bitcoin was first publicly traded at a price of only $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0.03,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January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price still did not exceed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$15, and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peak price in December of the same year was close to US $1000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Moreover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in December 2017, the price reached a new high of $19,000 but then fell sharply to $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6,700 in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February 2018 and even reached at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$3,200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December at the same year. At the end of 2018, after the price of Bitcoin went through a low ebb, the price rose all the way and was in a state of rapid growth, exceeding $61000 in March 2021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Recently, Bitcoin has its best first quarter since 2013, spending more than 30 days above $50,000 for the first time in its history.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299" y="3484550"/>
            <a:ext cx="8773246" cy="318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510195" y="404362"/>
            <a:ext cx="4873432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 affecting the price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05923" y="1877212"/>
            <a:ext cx="2557424" cy="907751"/>
            <a:chOff x="3666731" y="1984470"/>
            <a:chExt cx="2636520" cy="1447800"/>
          </a:xfrm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21A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161906"/>
              <a:ext cx="2230360" cy="10929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S.Vassiliadis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2017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68402" y="1823258"/>
            <a:ext cx="2557424" cy="1015663"/>
            <a:chOff x="1436370" y="1898417"/>
            <a:chExt cx="2636520" cy="1619912"/>
          </a:xfrm>
        </p:grpSpPr>
        <p:sp>
          <p:nvSpPr>
            <p:cNvPr id="38" name="任意多边形 37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09209" y="1898417"/>
              <a:ext cx="2293960" cy="16199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Ladislav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Kristoufek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2013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80964" y="1854036"/>
            <a:ext cx="2557424" cy="954107"/>
            <a:chOff x="8127453" y="1947505"/>
            <a:chExt cx="2636520" cy="1521734"/>
          </a:xfrm>
        </p:grpSpPr>
        <p:sp>
          <p:nvSpPr>
            <p:cNvPr id="46" name="任意多边形 45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439016" y="1947505"/>
              <a:ext cx="2230360" cy="15217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Cheoljun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Eom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and Taisei </a:t>
              </a:r>
              <a:r>
                <a:rPr lang="en-US" altLang="zh-CN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Kaizoji</a:t>
              </a:r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2019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743443" y="1877213"/>
            <a:ext cx="2557424" cy="907751"/>
            <a:chOff x="5897092" y="1984470"/>
            <a:chExt cx="2636520" cy="1447800"/>
          </a:xfrm>
        </p:grpSpPr>
        <p:sp>
          <p:nvSpPr>
            <p:cNvPr id="49" name="任意多边形 48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F14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27711" y="2161908"/>
              <a:ext cx="2205655" cy="10929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Huang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JZ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2018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58590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2602310" y="2895755"/>
            <a:ext cx="1907885" cy="29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There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is a relationship between Bitcoin price and search engine. Additionally, the price of Bitcoin would be affected by investors’ speculative behavior, and there is a bubble in it.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3210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985247" y="2966362"/>
            <a:ext cx="1875361" cy="291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There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is a strong correlation between the price of Bitcoin and trading volume and transaction cost, and there is a certain relationship with gold, crude oil and stock market index.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2051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066567" y="2966362"/>
            <a:ext cx="1892607" cy="343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They used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124 technical indicators based on the historical price of Bitcoin to build a return prediction model, showing that the combination of big data and technical analysis can help predict the return of Bitcoin.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087819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9203628" y="2990436"/>
            <a:ext cx="1874993" cy="164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Investor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sentiment can help explain changes in Bitcoin volatility for future periods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significantly.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6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3"/>
          <p:cNvSpPr>
            <a:spLocks noChangeArrowheads="1"/>
          </p:cNvSpPr>
          <p:nvPr/>
        </p:nvSpPr>
        <p:spPr bwMode="auto">
          <a:xfrm>
            <a:off x="4462770" y="425043"/>
            <a:ext cx="5178964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Technology </a:t>
            </a:r>
            <a:endParaRPr lang="en-US" altLang="zh-CN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74683" y="1850280"/>
            <a:ext cx="2557424" cy="907751"/>
            <a:chOff x="3666731" y="1984470"/>
            <a:chExt cx="2636520" cy="1447800"/>
          </a:xfrm>
          <a:solidFill>
            <a:srgbClr val="92D050"/>
          </a:solidFill>
        </p:grpSpPr>
        <p:sp>
          <p:nvSpPr>
            <p:cNvPr id="35" name="任意多边形 34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971726" y="2143856"/>
              <a:ext cx="2230360" cy="1129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Li Jing 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2016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380498" y="1844734"/>
            <a:ext cx="2615259" cy="907751"/>
            <a:chOff x="1174763" y="1975628"/>
            <a:chExt cx="2696144" cy="1447800"/>
          </a:xfrm>
          <a:solidFill>
            <a:srgbClr val="FFFF66"/>
          </a:solidFill>
        </p:grpSpPr>
        <p:sp>
          <p:nvSpPr>
            <p:cNvPr id="38" name="任意多边形 37"/>
            <p:cNvSpPr/>
            <p:nvPr/>
          </p:nvSpPr>
          <p:spPr>
            <a:xfrm>
              <a:off x="1174763" y="1975628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76947" y="2143859"/>
              <a:ext cx="2293960" cy="11290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Liang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qiu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b="1" baseline="-30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2015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925477" y="1800406"/>
            <a:ext cx="2557425" cy="1015663"/>
            <a:chOff x="6925538" y="1881996"/>
            <a:chExt cx="2636520" cy="1619912"/>
          </a:xfrm>
        </p:grpSpPr>
        <p:sp>
          <p:nvSpPr>
            <p:cNvPr id="46" name="任意多边形 45"/>
            <p:cNvSpPr/>
            <p:nvPr/>
          </p:nvSpPr>
          <p:spPr>
            <a:xfrm>
              <a:off x="6925538" y="1941514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275267" y="1881996"/>
              <a:ext cx="2230360" cy="16199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err="1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Dennys</a:t>
              </a:r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 err="1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C.A.Mallquia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20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2018</a:t>
              </a:r>
              <a:r>
                <a:rPr lang="en-US" altLang="zh-CN" sz="2000" b="1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20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58590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3732066" y="2895755"/>
            <a:ext cx="1907885" cy="216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Introduce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the wavelet analysis to the prediction of the trend of Bitcoin price over a quarter, using the time series of Bitcoin price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3210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5884432" y="2895755"/>
            <a:ext cx="1875361" cy="23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Establishing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a Bitcoin market forecasting model which uses the data of the previous day, week and month of Bitcoin market on the BP neural network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20515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7066567" y="2966362"/>
            <a:ext cx="189260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087819" y="3062965"/>
            <a:ext cx="18471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7986309" y="2938851"/>
            <a:ext cx="1874993" cy="319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combination of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RNN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and a Tree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classifier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can better predict the direction of Bitcoin price, meanwhile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SVM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 algorithm obtains a more precise prediction than ANN in forecasting the Bitcoin price.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91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6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8503020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00981" y="0"/>
            <a:ext cx="288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36000" y="0"/>
            <a:ext cx="4320000" cy="6858000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58118" y="5220794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692580" y="501443"/>
            <a:ext cx="1152000" cy="1150374"/>
          </a:xfrm>
          <a:prstGeom prst="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9"/>
          <p:cNvSpPr/>
          <p:nvPr/>
        </p:nvSpPr>
        <p:spPr>
          <a:xfrm>
            <a:off x="463074" y="604610"/>
            <a:ext cx="11265853" cy="5648781"/>
          </a:xfrm>
          <a:prstGeom prst="rect">
            <a:avLst/>
          </a:prstGeom>
          <a:solidFill>
            <a:schemeClr val="bg1"/>
          </a:solidFill>
          <a:ln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0578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2066" y="3028890"/>
            <a:ext cx="46337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800" dirty="0" smtClean="0">
                <a:solidFill>
                  <a:srgbClr val="3949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  Construction</a:t>
            </a:r>
            <a:endParaRPr lang="zh-CN" altLang="en-US" sz="2800" dirty="0">
              <a:solidFill>
                <a:srgbClr val="3949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3530736" y="468414"/>
            <a:ext cx="6938100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Data  Collection  and  Pre-processing 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2374214" y="1546768"/>
            <a:ext cx="9176120" cy="67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prevent the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influence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of different dimensions of the original variables on the prediction accuracy, the original data is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standardized.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2374214" y="2429378"/>
            <a:ext cx="8974399" cy="3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transaction information is from Kraken Bitcoin Trading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Platform.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852000" y="3767279"/>
            <a:ext cx="1589395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LSTM PART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65139" y="4258023"/>
            <a:ext cx="599800" cy="40500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09897" y="4258023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35" y="2949254"/>
            <a:ext cx="8998017" cy="2867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254" y="1858313"/>
            <a:ext cx="1590675" cy="505324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985164" y="4636655"/>
            <a:ext cx="0" cy="1099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77309" y="5662758"/>
            <a:ext cx="38792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Huang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JZ(2018) declared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that technical indicators can be used to predict the price of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Bitcoin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. (Predicting Bitcoin Returns Using High Dimensional Technical 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Indicators)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631055" y="4144299"/>
            <a:ext cx="9236" cy="13902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657956" y="5534561"/>
            <a:ext cx="4240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The Internet Finance Laboratory of Tsinghua University's </a:t>
            </a:r>
            <a:r>
              <a:rPr lang="en-US" altLang="zh-CN" sz="1600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Wudaokou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 School of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Finance (Global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Bitcoin Research Report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2014—2016), </a:t>
            </a:r>
            <a:r>
              <a:rPr lang="en-US" altLang="zh-CN" sz="1600" dirty="0">
                <a:solidFill>
                  <a:srgbClr val="00B050"/>
                </a:solidFill>
                <a:latin typeface="Times New Roman" panose="02020603050405020304" pitchFamily="18" charset="0"/>
              </a:rPr>
              <a:t>China accounts for 80 percent of the world's Bitcoin </a:t>
            </a:r>
            <a:r>
              <a:rPr lang="en-US" altLang="zh-CN" sz="16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transactions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3530736" y="468414"/>
            <a:ext cx="6710473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933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itchFamily="34" charset="0"/>
              </a:rPr>
              <a:t>CNN-LSTM  Hybrid  Neural  Network </a:t>
            </a:r>
            <a:endParaRPr lang="zh-CN" altLang="en-US" sz="293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66" name="矩形 47"/>
          <p:cNvSpPr>
            <a:spLocks noChangeArrowheads="1"/>
          </p:cNvSpPr>
          <p:nvPr/>
        </p:nvSpPr>
        <p:spPr bwMode="auto">
          <a:xfrm>
            <a:off x="6884898" y="2218845"/>
            <a:ext cx="4308089" cy="146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input is a feature graph with the size of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3*17. 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the convolution kernels are all 15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 and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sizes of them are also the same of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2*2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Dense extracts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characteristic data as a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one-  dimensional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vector array whose length is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</a:p>
        </p:txBody>
      </p:sp>
      <p:sp>
        <p:nvSpPr>
          <p:cNvPr id="67" name="矩形 3"/>
          <p:cNvSpPr>
            <a:spLocks noChangeArrowheads="1"/>
          </p:cNvSpPr>
          <p:nvPr/>
        </p:nvSpPr>
        <p:spPr bwMode="auto">
          <a:xfrm>
            <a:off x="6884897" y="1597755"/>
            <a:ext cx="155649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CNN PART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76870" y="2007326"/>
            <a:ext cx="507827" cy="45719"/>
          </a:xfrm>
          <a:prstGeom prst="rect">
            <a:avLst/>
          </a:prstGeom>
          <a:solidFill>
            <a:srgbClr val="F141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484698" y="2014178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6884898" y="4440499"/>
            <a:ext cx="4162516" cy="174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hidden layer nodes is 50 and the learning rate is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0.01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MSE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is used as the loss function and Adam is used as the optimization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method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iterations is set to 100, and the size of training batch is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50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</a:t>
            </a:r>
          </a:p>
        </p:txBody>
      </p:sp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6884897" y="3767279"/>
            <a:ext cx="1673887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LSTM PART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976871" y="4252804"/>
            <a:ext cx="588067" cy="45719"/>
          </a:xfrm>
          <a:prstGeom prst="rect">
            <a:avLst/>
          </a:prstGeom>
          <a:solidFill>
            <a:srgbClr val="21A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509897" y="4258023"/>
            <a:ext cx="1215000" cy="405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95" y="1325880"/>
            <a:ext cx="4315969" cy="5294376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5624945" y="5144655"/>
            <a:ext cx="1059319" cy="9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5624945" y="3038764"/>
            <a:ext cx="1059319" cy="92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849</Words>
  <Application>Microsoft Office PowerPoint</Application>
  <PresentationFormat>宽屏</PresentationFormat>
  <Paragraphs>82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 Unicode MS</vt:lpstr>
      <vt:lpstr>等线</vt:lpstr>
      <vt:lpstr>等线 Light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yan li</cp:lastModifiedBy>
  <cp:revision>25</cp:revision>
  <dcterms:created xsi:type="dcterms:W3CDTF">2019-04-27T07:08:06Z</dcterms:created>
  <dcterms:modified xsi:type="dcterms:W3CDTF">2021-04-01T14:42:54Z</dcterms:modified>
</cp:coreProperties>
</file>