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09" r:id="rId3"/>
    <p:sldId id="442" r:id="rId4"/>
    <p:sldId id="411" r:id="rId5"/>
    <p:sldId id="418" r:id="rId7"/>
    <p:sldId id="419" r:id="rId8"/>
    <p:sldId id="426" r:id="rId9"/>
    <p:sldId id="412" r:id="rId10"/>
    <p:sldId id="413" r:id="rId11"/>
    <p:sldId id="414" r:id="rId12"/>
    <p:sldId id="433" r:id="rId13"/>
    <p:sldId id="417" r:id="rId14"/>
    <p:sldId id="416" r:id="rId15"/>
    <p:sldId id="415" r:id="rId16"/>
    <p:sldId id="424" r:id="rId17"/>
    <p:sldId id="443" r:id="rId18"/>
    <p:sldId id="41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2742740" y="1591063"/>
            <a:ext cx="6709123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2789038" y="3773539"/>
            <a:ext cx="6616527" cy="1493396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2921000" y="3916044"/>
            <a:ext cx="6350051" cy="647693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921000" y="2294255"/>
            <a:ext cx="6349416" cy="132334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2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11319"/>
            <a:ext cx="3235350" cy="3235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452187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452187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234440"/>
            <a:ext cx="4389120" cy="4389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6.png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9440" y="1701800"/>
            <a:ext cx="10442575" cy="2338705"/>
          </a:xfrm>
        </p:spPr>
        <p:txBody>
          <a:bodyPr>
            <a:normAutofit fontScale="90000" lnSpcReduction="10000"/>
          </a:bodyPr>
          <a:p>
            <a:r>
              <a:rPr lang="en-US" altLang="zh-CN" sz="4800" b="0"/>
              <a:t>High Frequency Prediction Using Temporal Fusion Transformer (TFT), Xgboost and MLP</a:t>
            </a:r>
            <a:endParaRPr lang="en-US" altLang="zh-CN" sz="4800" b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00075" y="720725"/>
            <a:ext cx="5177790" cy="629920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FE5225 Group project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3540" y="4377055"/>
            <a:ext cx="34207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Group 10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Cheng Tuoyuan    A0215646A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Wang Duyue         A0215648Y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Wang Wenbo        A0215659W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Zheng Zhongyi      A0215673A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756900" y="0"/>
            <a:ext cx="1755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Method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669882" y="81407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/>
              <a:t>Neural Network-MLP</a:t>
            </a:r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1456055"/>
            <a:ext cx="8448040" cy="458406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>
                <a:sym typeface="+mn-ea"/>
              </a:rPr>
              <a:t>Multi-layer Perceptron (MLP) is a supervised learning algorithm that learns a function </a:t>
            </a:r>
            <a:r>
              <a:rPr lang="en-US" altLang="zh-CN">
                <a:sym typeface="+mn-ea"/>
              </a:rPr>
              <a:t>f(·): R</a:t>
            </a:r>
            <a:r>
              <a:rPr lang="en-US" altLang="zh-CN" i="1" baseline="30000">
                <a:sym typeface="+mn-ea"/>
              </a:rPr>
              <a:t>m</a:t>
            </a:r>
            <a:r>
              <a:rPr lang="en-US" altLang="zh-CN">
                <a:sym typeface="+mn-ea"/>
              </a:rPr>
              <a:t>→R</a:t>
            </a:r>
            <a:r>
              <a:rPr lang="en-US" altLang="zh-CN" i="1" baseline="30000">
                <a:sym typeface="+mn-ea"/>
              </a:rPr>
              <a:t>o</a:t>
            </a:r>
            <a:r>
              <a:rPr>
                <a:sym typeface="+mn-ea"/>
              </a:rPr>
              <a:t>by training on a dataset, where </a:t>
            </a:r>
            <a:r>
              <a:rPr lang="en-US" altLang="zh-CN" i="1">
                <a:sym typeface="+mn-ea"/>
              </a:rPr>
              <a:t>m</a:t>
            </a:r>
            <a:r>
              <a:rPr>
                <a:sym typeface="+mn-ea"/>
              </a:rPr>
              <a:t> is the number of dimensions for input and </a:t>
            </a:r>
            <a:r>
              <a:rPr lang="en-US" altLang="zh-CN" i="1">
                <a:sym typeface="+mn-ea"/>
              </a:rPr>
              <a:t>o</a:t>
            </a:r>
            <a:r>
              <a:rPr>
                <a:sym typeface="+mn-ea"/>
              </a:rPr>
              <a:t> is the number of dimensions for output. </a:t>
            </a:r>
            <a:r>
              <a:rPr lang="en-US" altLang="zh-CN">
                <a:sym typeface="+mn-ea"/>
              </a:rPr>
              <a:t>It can be applied to time series forecasting.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Detail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1. Single hidden layer</a:t>
            </a:r>
            <a:r>
              <a:rPr lang="en-US" altLang="zh-CN">
                <a:sym typeface="+mn-ea"/>
              </a:rPr>
              <a:t> with</a:t>
            </a:r>
            <a:r>
              <a:rPr>
                <a:sym typeface="+mn-ea"/>
              </a:rPr>
              <a:t> 30 units fully connected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2. Set Dropout and Early Stop to prevent overfitting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3. Set the batch Normalization optimization training rate to prevent </a:t>
            </a: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gradients from disappearing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4. Set ReLU as activation function and Adam as optimizer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Training process detail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80465"/>
            <a:ext cx="8448040" cy="4062095"/>
          </a:xfrm>
        </p:spPr>
        <p:txBody>
          <a:bodyPr vert="horz" wrap="square" lIns="90170" tIns="46990" rIns="90170" bIns="46990" rtlCol="0">
            <a:noAutofit/>
          </a:bodyPr>
          <a:p>
            <a:pPr lvl="0" algn="l">
              <a:buClrTx/>
              <a:buSzTx/>
            </a:pPr>
            <a:endParaRPr lang="en-US" altLang="zh-CN" sz="18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800">
                <a:sym typeface="+mn-ea"/>
              </a:rPr>
              <a:t>The code is run on google’s colab and local IDE</a:t>
            </a:r>
            <a:endParaRPr lang="en-US" altLang="zh-CN" sz="1800">
              <a:sym typeface="+mn-ea"/>
            </a:endParaRPr>
          </a:p>
          <a:p>
            <a:pPr lvl="0" algn="l">
              <a:buClrTx/>
              <a:buSzTx/>
            </a:pPr>
            <a:endParaRPr lang="en-US" altLang="zh-CN" sz="18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800">
                <a:sym typeface="+mn-ea"/>
              </a:rPr>
              <a:t>Train on test dataset, prediction on the next 15 observation</a:t>
            </a:r>
            <a:endParaRPr lang="en-US" altLang="zh-CN" sz="1800">
              <a:sym typeface="+mn-ea"/>
            </a:endParaRPr>
          </a:p>
          <a:p>
            <a:pPr lvl="0" algn="l">
              <a:buClrTx/>
              <a:buSzTx/>
            </a:pPr>
            <a:endParaRPr lang="en-US" altLang="zh-CN" sz="18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800">
                <a:sym typeface="+mn-ea"/>
              </a:rPr>
              <a:t>Training time 1h, TFT</a:t>
            </a:r>
            <a:endParaRPr lang="en-US" altLang="zh-CN" sz="1800">
              <a:sym typeface="+mn-ea"/>
            </a:endParaRPr>
          </a:p>
          <a:p>
            <a:pPr lvl="0" algn="l">
              <a:buClrTx/>
              <a:buSzTx/>
            </a:pPr>
            <a:endParaRPr lang="en-US" altLang="zh-CN" sz="18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800">
                <a:sym typeface="+mn-ea"/>
              </a:rPr>
              <a:t>Manually tuning hyperparameters base on validation MSE loss</a:t>
            </a:r>
            <a:endParaRPr lang="en-US" altLang="zh-CN" sz="1800">
              <a:sym typeface="+mn-ea"/>
            </a:endParaRPr>
          </a:p>
          <a:p>
            <a:pPr marL="0" lvl="0" indent="0" algn="l">
              <a:buClrTx/>
              <a:buSzTx/>
              <a:buNone/>
            </a:pPr>
            <a:endParaRPr lang="en-US" altLang="zh-CN" sz="1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00920" y="0"/>
            <a:ext cx="2611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Xgboost and MLP Result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758170" y="0"/>
            <a:ext cx="1433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85910" y="1563370"/>
            <a:ext cx="27927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this down trend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MLP is more stable, as after a drop to a certain extent</a:t>
            </a:r>
            <a:r>
              <a:rPr lang="zh-CN" altLang="en-US"/>
              <a:t>, </a:t>
            </a:r>
            <a:r>
              <a:rPr lang="en-US" altLang="zh-CN"/>
              <a:t>it </a:t>
            </a:r>
            <a:r>
              <a:rPr lang="zh-CN" altLang="en-US"/>
              <a:t>maintain</a:t>
            </a:r>
            <a:r>
              <a:rPr lang="en-US" altLang="zh-CN"/>
              <a:t>s</a:t>
            </a:r>
            <a:r>
              <a:rPr lang="zh-CN" altLang="en-US"/>
              <a:t> until </a:t>
            </a:r>
            <a:r>
              <a:rPr lang="en-US" altLang="zh-CN"/>
              <a:t>it meets the </a:t>
            </a:r>
            <a:r>
              <a:rPr lang="zh-CN" altLang="en-US"/>
              <a:t>true value level</a:t>
            </a:r>
            <a:r>
              <a:rPr lang="en-US" altLang="zh-CN"/>
              <a:t>.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XGBoost also captures the trend, but after a steeply decline, it finally realizes that a pullback is needed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563370"/>
            <a:ext cx="8401050" cy="4146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TFT Result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758170" y="0"/>
            <a:ext cx="1433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  <p:pic>
        <p:nvPicPr>
          <p:cNvPr id="7" name="图片 6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95095"/>
            <a:ext cx="10058400" cy="4959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881380"/>
            <a:ext cx="11135995" cy="5388610"/>
          </a:xfrm>
        </p:spPr>
        <p:txBody>
          <a:bodyPr/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For short term prediction based on high frequency data</a:t>
            </a:r>
            <a:r>
              <a:rPr sz="1800"/>
              <a:t>：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MLP is a good fit fot this job as it could follow the trend with stable short term </a:t>
            </a:r>
            <a:r>
              <a:rPr lang="en-US" altLang="zh-CN" sz="1800">
                <a:sym typeface="+mn-ea"/>
              </a:rPr>
              <a:t>prediction</a:t>
            </a:r>
            <a:r>
              <a:rPr lang="en-US" altLang="zh-CN" sz="1800"/>
              <a:t>.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en-US" altLang="zh-CN" sz="1800"/>
              <a:t>XGBoost still shows that gradient boosting descision is still a very powerful model as it's show great generalization but not so stable.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>
                <a:sym typeface="+mn-ea"/>
              </a:rPr>
              <a:t>Temporal Fusion Transformer</a:t>
            </a:r>
            <a:r>
              <a:rPr lang="en-US" altLang="zh-CN" sz="1800"/>
              <a:t> shows stable result and could realize shot term trend, but the problems is that it do not provide us with precised movement directions.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Comparison between methods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758170" y="0"/>
            <a:ext cx="1433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Further Study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1.Try different models: GRU、Bi-LSTM, etc.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2.Combine weighted results from different models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2470785"/>
            <a:ext cx="4763770" cy="2351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just"/>
            <a:r>
              <a:rPr lang="en-US" altLang="zh-CN">
                <a:solidFill>
                  <a:schemeClr val="lt1"/>
                </a:solidFill>
              </a:rPr>
              <a:t>Thanks !</a:t>
            </a:r>
            <a:endParaRPr lang="en-US" altLang="zh-CN">
              <a:solidFill>
                <a:schemeClr val="l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China stock index futures market started at 2010, it is a very young market, and is growing</a:t>
            </a:r>
            <a:endParaRPr lang="en-US" altLang="zh-CN"/>
          </a:p>
          <a:p>
            <a:r>
              <a:rPr lang="en-US" altLang="zh-CN"/>
              <a:t>Trading Volume(in trillion) of China stock index futures (time scale:2015-2020)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trading of index futures is T+0, with certain prediction we may profit from intra-day trading.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750" y="1884680"/>
            <a:ext cx="5268595" cy="332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2585" y="4599940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regulation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5369601" y="421554"/>
            <a:ext cx="5943638" cy="92600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3600" b="1" spc="6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Content</a:t>
            </a:r>
            <a:endParaRPr lang="en-US" altLang="zh-CN" sz="3600" b="1" spc="6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6238300" y="2108142"/>
            <a:ext cx="298761" cy="298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987540" y="2995295"/>
            <a:ext cx="2722880" cy="725170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28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Implementation</a:t>
            </a:r>
            <a:endParaRPr lang="en-US" altLang="zh-CN" sz="28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6238470" y="3118093"/>
            <a:ext cx="298761" cy="2987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p>
            <a:pPr algn="ctr"/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997700" y="2010410"/>
            <a:ext cx="1909445" cy="518160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28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Methods</a:t>
            </a:r>
            <a:endParaRPr lang="en-US" altLang="zh-CN" sz="28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6238300" y="4140864"/>
            <a:ext cx="298761" cy="29876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997858" y="4030175"/>
            <a:ext cx="1909189" cy="808207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28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Result</a:t>
            </a:r>
            <a:endParaRPr lang="en-US" altLang="zh-CN" sz="28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Data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80465"/>
            <a:ext cx="9230995" cy="5260340"/>
          </a:xfrm>
        </p:spPr>
        <p:txBody>
          <a:bodyPr vert="horz" wrap="square" lIns="90170" tIns="46990" rIns="90170" bIns="46990" rtlCol="0">
            <a:noAutofit/>
          </a:bodyPr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The data we used is 500ms "high" frequency order book data of </a:t>
            </a:r>
            <a:r>
              <a:rPr lang="en-US" altLang="zh-CN">
                <a:sym typeface="+mn-ea"/>
              </a:rPr>
              <a:t>IF1903 future contract, Feburary, 2019 (Source: Wind)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IF1903 represents the major index </a:t>
            </a:r>
            <a:r>
              <a:rPr lang="en-US" altLang="zh-CN">
                <a:sym typeface="+mn-ea"/>
              </a:rPr>
              <a:t>The CSI 300 Index,</a:t>
            </a:r>
            <a:r>
              <a:rPr lang="en-US" altLang="zh-CN">
                <a:sym typeface="+mn-ea"/>
              </a:rPr>
              <a:t> which is a constituent stock index based on the weighted value of freely tradable shares selected from the Shanghai and Shenzhen stock markets with large market capitalization and good liquidity.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Transfrom unsupervised into supervised by shifting lastprice 15 lags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Data size: 391725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Training size: 352553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Validation size: 39172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Time series train test split by 9:1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00920" y="0"/>
            <a:ext cx="2611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Inplementation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Data Fields </a:t>
            </a:r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32890" y="1501140"/>
          <a:ext cx="9126220" cy="390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735"/>
                <a:gridCol w="7309485"/>
              </a:tblGrid>
              <a:tr h="46228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/>
                        <a:t>Feature name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/>
                        <a:t>Meaning</a:t>
                      </a:r>
                      <a:endParaRPr lang="en-US" altLang="zh-CN" sz="1600"/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IFCD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The timestep ID of the order book features.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LASTPRICE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</a:t>
                      </a:r>
                      <a:r>
                        <a:rPr lang="zh-CN" altLang="en-US" sz="1600">
                          <a:sym typeface="+mn-ea"/>
                        </a:rPr>
                        <a:t>he price at which the most recent order fill occurred.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56959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CP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The total volume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56959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CQ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In the past 500ms, </a:t>
                      </a:r>
                      <a:r>
                        <a:rPr lang="en-US" altLang="zh-CN" sz="1600">
                          <a:sym typeface="+mn-ea"/>
                        </a:rPr>
                        <a:t>the </a:t>
                      </a:r>
                      <a:r>
                        <a:rPr lang="zh-CN" altLang="en-US" sz="1600">
                          <a:sym typeface="+mn-ea"/>
                        </a:rPr>
                        <a:t>volume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56959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CM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In the past 500ms, </a:t>
                      </a:r>
                      <a:r>
                        <a:rPr lang="en-US" altLang="zh-CN" sz="1600">
                          <a:sym typeface="+mn-ea"/>
                        </a:rPr>
                        <a:t>the turnover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OPNINTRST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In the past 500ms, buy+sell orders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Data Fields </a:t>
            </a:r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573530" y="1381760"/>
          <a:ext cx="9044940" cy="409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620"/>
                <a:gridCol w="7259320"/>
              </a:tblGrid>
              <a:tr h="474345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Feature name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Meaning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B</a:t>
                      </a:r>
                      <a:r>
                        <a:rPr lang="zh-CN" altLang="en-US" sz="1600">
                          <a:sym typeface="+mn-ea"/>
                        </a:rPr>
                        <a:t>1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1st bid price?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B</a:t>
                      </a:r>
                      <a:r>
                        <a:rPr lang="zh-CN" altLang="en-US" sz="1600">
                          <a:sym typeface="+mn-ea"/>
                        </a:rPr>
                        <a:t>[2,3,4,5]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[2nd, 3rd, 4th, 5th] best/highest bid price?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</a:t>
                      </a:r>
                      <a:r>
                        <a:rPr lang="zh-CN" altLang="en-US" sz="1600">
                          <a:sym typeface="+mn-ea"/>
                        </a:rPr>
                        <a:t>1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1st ask price?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</a:t>
                      </a:r>
                      <a:r>
                        <a:rPr lang="zh-CN" altLang="en-US" sz="1600">
                          <a:sym typeface="+mn-ea"/>
                        </a:rPr>
                        <a:t>[2,3,4,5]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[2nd, 3rd, 4th, 5th] best/lowest/cheapest ask price?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BV1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quantity of contracts in the order book at the 1st </a:t>
                      </a:r>
                      <a:r>
                        <a:rPr lang="en-US" altLang="zh-CN" sz="1600">
                          <a:sym typeface="+mn-ea"/>
                        </a:rPr>
                        <a:t>bid </a:t>
                      </a:r>
                      <a:r>
                        <a:rPr lang="zh-CN" altLang="en-US" sz="1600">
                          <a:sym typeface="+mn-ea"/>
                        </a:rPr>
                        <a:t>price 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BV</a:t>
                      </a:r>
                      <a:r>
                        <a:rPr lang="zh-CN" altLang="en-US" sz="1600">
                          <a:sym typeface="+mn-ea"/>
                        </a:rPr>
                        <a:t>[2,3,4,5]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quantity of contracts in the order book at the [2,3,4,5]th bid price 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SV1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quantity of contracts in the order book at the 1st ask price ?</a:t>
                      </a:r>
                      <a:endParaRPr lang="zh-CN" altLang="en-US" sz="1600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SV</a:t>
                      </a:r>
                      <a:r>
                        <a:rPr lang="zh-CN" altLang="en-US" sz="1600">
                          <a:sym typeface="+mn-ea"/>
                        </a:rPr>
                        <a:t>[2,3,4,5]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quantity of contracts in the order book at the [2,3,4,5]th ask price</a:t>
                      </a:r>
                      <a:r>
                        <a:rPr lang="en-US" altLang="zh-CN" sz="1600">
                          <a:sym typeface="+mn-ea"/>
                        </a:rPr>
                        <a:t>?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Temporal Fusion Transformers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0115" y="1299845"/>
            <a:ext cx="5810885" cy="5388610"/>
          </a:xfrm>
        </p:spPr>
        <p:txBody>
          <a:bodyPr/>
          <a:p>
            <a:r>
              <a:rPr lang="zh-CN" altLang="en-US"/>
              <a:t>Multi-horizon forecasting often contains a complex mix of inputs – including</a:t>
            </a:r>
            <a:r>
              <a:rPr lang="en-US" altLang="zh-CN"/>
              <a:t>, </a:t>
            </a:r>
            <a:r>
              <a:rPr lang="zh-CN" altLang="en-US"/>
              <a:t>static (i.e. time-invariant) covariates, known future inputs, and other exogenous</a:t>
            </a:r>
            <a:r>
              <a:rPr lang="en-US" altLang="zh-CN"/>
              <a:t>, </a:t>
            </a:r>
            <a:r>
              <a:rPr lang="zh-CN" altLang="en-US"/>
              <a:t>time series that are only observed in the past – without any prior information</a:t>
            </a:r>
            <a:r>
              <a:rPr lang="en-US" altLang="zh-CN"/>
              <a:t> </a:t>
            </a:r>
            <a:r>
              <a:rPr lang="zh-CN" altLang="en-US"/>
              <a:t>on how they interact with the target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Several deep learning methods have been proposed, but they are typically ‘black-box’ models which do not shed light on how they use the full range of inputs present in practical scenarios.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1235075"/>
            <a:ext cx="5518150" cy="4329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735" y="5564505"/>
            <a:ext cx="5588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 Illustration of multi-horizon forecasting with static covariates, past-observed andapriori-known future time-dependent inputs.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0756900" y="0"/>
            <a:ext cx="1755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Method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Temporal Fusion Transformers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0375" y="789940"/>
            <a:ext cx="3980180" cy="5388610"/>
          </a:xfrm>
        </p:spPr>
        <p:txBody>
          <a:bodyPr vert="horz" wrap="square" lIns="90170" tIns="46990" rIns="90170" bIns="46990" rtlCol="0">
            <a:normAutofit fontScale="90000"/>
          </a:bodyPr>
          <a:p>
            <a:pPr lvl="0" algn="l">
              <a:buClrTx/>
              <a:buSzTx/>
            </a:pPr>
            <a:r>
              <a:rPr>
                <a:sym typeface="+mn-ea"/>
              </a:rPr>
              <a:t>Temporal Fusion Transformer (TFT) is a novel attention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based architecture which combines high-performance multi-horizon forecasting with interpretable insights into temporal dynamics.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To learn temporal relationships at different scales, TFT uses recurrent layers for local rocessing andinterpretable self-attention layers for long-term dependencies. TFT utilizes specialized components to select relevant features and a series of gating layers to suppress unnecessary components, enabling high performance in a wide range of scenarios.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942340"/>
            <a:ext cx="7969885" cy="4324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810" y="5266690"/>
            <a:ext cx="78822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TFT architecture. TFT inputs static metadata, time-varying past inputs and time_x0002_varying a priori known future inputs. Variable Selection is used for judicious selection of</a:t>
            </a:r>
            <a:r>
              <a:rPr lang="en-US" altLang="zh-CN" sz="1000"/>
              <a:t> </a:t>
            </a:r>
            <a:r>
              <a:rPr lang="zh-CN" altLang="en-US" sz="1000"/>
              <a:t>the most salient features based on the input. Gated Residual Network blocks enable efficient</a:t>
            </a:r>
            <a:r>
              <a:rPr lang="en-US" altLang="zh-CN" sz="1000"/>
              <a:t> </a:t>
            </a:r>
            <a:r>
              <a:rPr lang="zh-CN" altLang="en-US" sz="1000"/>
              <a:t>information flow with skip connections and gating layers. Time-dependent processing is based</a:t>
            </a:r>
            <a:r>
              <a:rPr lang="en-US" altLang="zh-CN" sz="1000"/>
              <a:t> </a:t>
            </a:r>
            <a:r>
              <a:rPr lang="zh-CN" altLang="en-US" sz="1000"/>
              <a:t>on LSTMs for local</a:t>
            </a:r>
            <a:r>
              <a:rPr lang="en-US" altLang="zh-CN" sz="1000"/>
              <a:t> </a:t>
            </a:r>
            <a:r>
              <a:rPr lang="zh-CN" altLang="en-US" sz="1000"/>
              <a:t>processing, and multi-head attention for integrating information from any</a:t>
            </a:r>
            <a:r>
              <a:rPr lang="en-US" altLang="zh-CN" sz="1000"/>
              <a:t> </a:t>
            </a:r>
            <a:r>
              <a:rPr lang="zh-CN" altLang="en-US" sz="1000"/>
              <a:t>time step.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10756900" y="0"/>
            <a:ext cx="1755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Method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Xgboost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80465"/>
            <a:ext cx="8448040" cy="5388610"/>
          </a:xfrm>
        </p:spPr>
        <p:txBody>
          <a:bodyPr vert="horz" wrap="square" lIns="90170" tIns="46990" rIns="90170" bIns="46990" rtlCol="0">
            <a:normAutofit lnSpcReduction="10000"/>
          </a:bodyPr>
          <a:p>
            <a:pPr lvl="0" algn="l">
              <a:buClrTx/>
              <a:buSzTx/>
            </a:pPr>
            <a:r>
              <a:rPr>
                <a:sym typeface="+mn-ea"/>
              </a:rPr>
              <a:t>XGBoost is an implementation of gradient boosted decision trees designed for speed and performance.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XGBoost can also be used for time series forecasting, although it requires that the time series dataset be transformed into a supervised learning problem first.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Pros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1. Strong generalization ability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2. Information gain </a:t>
            </a:r>
            <a:r>
              <a:rPr lang="en-US" altLang="zh-CN">
                <a:sym typeface="+mn-ea"/>
              </a:rPr>
              <a:t>from </a:t>
            </a:r>
            <a:r>
              <a:rPr>
                <a:sym typeface="+mn-ea"/>
              </a:rPr>
              <a:t>nodes </a:t>
            </a:r>
            <a:r>
              <a:rPr>
                <a:sym typeface="+mn-ea"/>
              </a:rPr>
              <a:t>split </a:t>
            </a:r>
            <a:r>
              <a:rPr lang="en-US" altLang="zh-CN">
                <a:sym typeface="+mn-ea"/>
              </a:rPr>
              <a:t>is</a:t>
            </a:r>
            <a:r>
              <a:rPr>
                <a:sym typeface="+mn-ea"/>
              </a:rPr>
              <a:t> feature importance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3. Can process missing data naturally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4. Robust to outliers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6900" y="0"/>
            <a:ext cx="1755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Method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368_1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6"/>
  <p:tag name="KSO_WM_UNIT_DEC_AREA_ID" val="7624a03919ac4ad892bfa249a615a7f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6305440b0bd411ca0138e0a16847721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68_1*b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385bc8287d4d49bc8417c410af8e3b0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0f03bcb84e84e139182623c5e8a2b48"/>
  <p:tag name="KSO_WM_UNIT_TEXT_FILL_FORE_SCHEMECOLOR_INDEX_BRIGHTNESS" val="0.35"/>
  <p:tag name="KSO_WM_UNIT_TEXT_FILL_FORE_SCHEMECOLOR_INDEX" val="13"/>
  <p:tag name="KSO_WM_UNIT_TEXT_FILL_TYPE" val="1"/>
  <p:tag name="KSO_WM_TEMPLATE_ASSEMBLE_XID" val="5f9a2749e01a7e847d6fe617"/>
  <p:tag name="KSO_WM_TEMPLATE_ASSEMBLE_GROUPID" val="5f8cf1efa61ec3b55284a6f5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368_4*l_h_f*1_3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80424650dd494928822ff412cfdb97fb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CHIP_INFOS" val="{&quot;layout_type&quot;:&quot;forright1&quot;,&quot;slide_type&quot;:[&quot;contents&quot;],&quot;aspect_ratio&quot;:&quot;16:9&quot;}"/>
  <p:tag name="KSO_WM_CHIP_XID" val="5ebe041a0ac41c4a0a525582"/>
  <p:tag name="KSO_WM_CHIP_FILLPROP" val="[[{&quot;fill_id&quot;:&quot;dfc69a30630540528897bf74acf33a16&quot;,&quot;fill_align&quot;:&quot;lm&quot;,&quot;text_align&quot;:&quot;lm&quot;,&quot;text_direction&quot;:&quot;horizontal&quot;,&quot;chip_types&quot;:[&quot;catalogtitle&quot;]},{&quot;fill_id&quot;:&quot;3c5c495c658f4ea6902c5ae822423cea&quot;,&quot;fill_align&quot;:&quot;lm&quot;,&quot;text_align&quot;:&quot;lm&quot;,&quot;text_direction&quot;:&quot;horizontal&quot;,&quot;chip_types&quot;:[&quot;diagram&quot;]}],[{&quot;fill_id&quot;:&quot;dfc69a30630540528897bf74acf33a16&quot;,&quot;fill_align&quot;:&quot;cm&quot;,&quot;text_align&quot;:&quot;cm&quot;,&quot;text_direction&quot;:&quot;horizontal&quot;,&quot;chip_types&quot;:[&quot;catalogtitle&quot;]},{&quot;fill_id&quot;:&quot;3c5c495c658f4ea6902c5ae822423cea&quot;,&quot;fill_align&quot;:&quot;lm&quot;,&quot;text_align&quot;:&quot;lm&quot;,&quot;text_direction&quot;:&quot;horizontal&quot;,&quot;chip_types&quot;:[&quot;diagram&quot;]}],[{&quot;fill_id&quot;:&quot;dfc69a30630540528897bf74acf33a16&quot;,&quot;fill_align&quot;:&quot;cm&quot;,&quot;text_align&quot;:&quot;cm&quot;,&quot;text_direction&quot;:&quot;horizontal&quot;,&quot;chip_types&quot;:[&quot;catalogtitle&quot;]},{&quot;fill_id&quot;:&quot;3c5c495c658f4ea6902c5ae822423cea&quot;,&quot;fill_align&quot;:&quot;cm&quot;,&quot;text_align&quot;:&quot;lm&quot;,&quot;text_direction&quot;:&quot;horizontal&quot;,&quot;chip_types&quot;:[&quot;diagram&quot;]}]]"/>
  <p:tag name="KSO_WM_SLIDE_ID" val="custom20204368_4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SLIDE_SIZE" val="396*384"/>
  <p:tag name="KSO_WM_SLIDE_POSITION" val="442*36"/>
  <p:tag name="KSO_WM_TAG_VERSION" val="1.0"/>
  <p:tag name="KSO_WM_BEAUTIFY_FLAG" val="#wm#"/>
  <p:tag name="KSO_WM_TEMPLATE_CATEGORY" val="custom"/>
  <p:tag name="KSO_WM_TEMPLATE_INDEX" val="20204368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a2749e01a7e847d6fe6e8"/>
  <p:tag name="KSO_WM_TEMPLATE_ASSEMBLE_GROUPID" val="5f8cf1efa61ec3b55284a6f5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3.xml><?xml version="1.0" encoding="utf-8"?>
<p:tagLst xmlns:p="http://schemas.openxmlformats.org/presentationml/2006/main">
  <p:tag name="KSO_WM_UNIT_TABLE_BEAUTIFY" val="smartTable{c83e2d88-77d0-4b9a-8770-87a77372c203}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5.xml><?xml version="1.0" encoding="utf-8"?>
<p:tagLst xmlns:p="http://schemas.openxmlformats.org/presentationml/2006/main">
  <p:tag name="KSO_WM_UNIT_TABLE_BEAUTIFY" val="smartTable{c83e2d88-77d0-4b9a-8770-87a77372c203}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68_50*a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48a15f4feaa54529b59408cb20df036b"/>
  <p:tag name="KSO_WM_CHIP_GROUPID" val="5ebdf6880ac41c4a0a525522"/>
  <p:tag name="KSO_WM_CHIP_XID" val="5ebdf6880ac41c4a0a525523"/>
  <p:tag name="KSO_WM_CHIP_FILLAREA_FILL_RULE" val="{&quot;fill_align&quot;:&quot;cm&quot;,&quot;fill_mode&quot;:&quot;adaptive&quot;,&quot;sacle_strategy&quot;:&quot;smart&quot;}"/>
  <p:tag name="KSO_WM_ASSEMBLE_CHIP_INDEX" val="6cacbcf299e241b0beb6939dfb082bd1"/>
  <p:tag name="KSO_WM_UNIT_TEXT_FILL_FORE_SCHEMECOLOR_INDEX_BRIGHTNESS" val="0.15"/>
  <p:tag name="KSO_WM_UNIT_TEXT_FILL_FORE_SCHEMECOLOR_INDEX" val="13"/>
  <p:tag name="KSO_WM_UNIT_TEXT_FILL_TYPE" val="1"/>
  <p:tag name="KSO_WM_UNIT_VALUE" val="6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  <p:tag name="KSO_WM_CHIP_INFOS" val="{&quot;layout_type&quot;:&quot;formiddle&quot;,&quot;slide_type&quot;:[&quot;endPage&quot;],&quot;aspect_ratio&quot;:&quot;16:9&quot;}"/>
  <p:tag name="KSO_WM_CHIP_XID" val="5ec34a930ac41c4a0a525d3c"/>
  <p:tag name="KSO_WM_CHIP_FILLPROP" val="[[{&quot;fill_id&quot;:&quot;ec905e4ba1574a7a8cf2c58eed8cd40d&quot;,&quot;fill_align&quot;:&quot;cm&quot;,&quot;text_align&quot;:&quot;cm&quot;,&quot;text_direction&quot;:&quot;horizontal&quot;,&quot;chip_types&quot;:[&quot;text&quot;,&quot;header&quot;]}]]"/>
  <p:tag name="KSO_WM_SLIDE_ID" val="custom20204368_50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50"/>
  <p:tag name="KSO_WM_SLIDE_SIZE" val="500*460"/>
  <p:tag name="KSO_WM_SLIDE_POSITION" val="230*3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0-29T10:23:06&quot;,&quot;maxSize&quot;:{&quot;size1&quot;:63.32345626265915},&quot;minSize&quot;:{&quot;size1&quot;:45.923456262659144},&quot;normalSize&quot;:{&quot;size1&quot;:55.923456262659144},&quot;subLayout&quot;:[{&quot;id&quot;:&quot;2020-10-29T10:23:06&quot;,&quot;margin&quot;:{&quot;bottom&quot;:0.98025315999984741,&quot;left&quot;:8.1138887405395508,&quot;right&quot;:8.1137475967407227,&quot;top&quot;:6.3729290962219238},&quot;type&quot;:0},{&quot;id&quot;:&quot;2020-10-29T10:23:06&quot;,&quot;margin&quot;:{&quot;bottom&quot;:6.3729515075683594,&quot;left&quot;:8.1138887405395508,&quot;right&quot;:8.1137475967407227,&quot;top&quot;:0.22448289394378662},&quot;type&quot;:0}],&quot;type&quot;:0}"/>
  <p:tag name="KSO_WM_SLIDE_BK_DARK_LIGHT" val="2"/>
  <p:tag name="KSO_WM_SLIDE_BACKGROUND_TYPE" val="general"/>
  <p:tag name="KSO_WM_SLIDE_SUPPORT_FEATURE_TYPE" val="0"/>
  <p:tag name="KSO_WM_TEMPLATE_ASSEMBLE_XID" val="5f9a2749e01a7e847d6fe6d0"/>
  <p:tag name="KSO_WM_TEMPLATE_ASSEMBLE_GROUPID" val="5f8cf1efa61ec3b55284a6f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368_2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7"/>
  <p:tag name="KSO_WM_UNIT_DEC_AREA_ID" val="780580d547ef4f098f081bf467c1d00d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4b0f4d9afc84f6c851988fe6a64fedc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f1b0e5dccef64402838264fbfd31570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deeb7b5d7d84a08b62cd13dd5a81c9b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68_1*a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客户答谢会暨产品推介会"/>
  <p:tag name="KSO_WM_UNIT_BLOCK" val="0"/>
  <p:tag name="KSO_WM_UNIT_DEC_AREA_ID" val="27982a83a5164729b92173da0dd26b41"/>
  <p:tag name="KSO_WM_UNIT_DEFAULT_FONT" val="24;60;4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c7d6428d55b44548d3a376fe95a5137"/>
  <p:tag name="KSO_WM_UNIT_TEXT_FILL_FORE_SCHEMECOLOR_INDEX_BRIGHTNESS" val="0.15"/>
  <p:tag name="KSO_WM_UNIT_TEXT_FILL_FORE_SCHEMECOLOR_INDEX" val="13"/>
  <p:tag name="KSO_WM_UNIT_TEXT_FILL_TYPE" val="1"/>
  <p:tag name="KSO_WM_TEMPLATE_ASSEMBLE_XID" val="5f9a2749e01a7e847d6fe624"/>
  <p:tag name="KSO_WM_TEMPLATE_ASSEMBLE_GROUPID" val="5f8cf1efa61ec3b55284a6f5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368_1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6"/>
  <p:tag name="KSO_WM_UNIT_DEC_AREA_ID" val="44bfbf668cc64ceba7acb6a335d76bbf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45163040fd540c3877f999c0269b2e4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68_1*b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eab5d0c14bb645ff8f68d32c9ec515b5"/>
  <p:tag name="KSO_WM_CHIP_GROUPID" val="5ebdf6880ac41c4a0a525522"/>
  <p:tag name="KSO_WM_CHIP_XID" val="5ebdf6880ac41c4a0a525523"/>
  <p:tag name="KSO_WM_CHIP_FILLAREA_FILL_RULE" val="{&quot;fill_align&quot;:&quot;cm&quot;,&quot;fill_mode&quot;:&quot;adaptive&quot;,&quot;sacle_strategy&quot;:&quot;smart&quot;}"/>
  <p:tag name="KSO_WM_ASSEMBLE_CHIP_INDEX" val="6cacbcf299e241b0beb6939dfb082bd1"/>
  <p:tag name="KSO_WM_UNIT_TEXT_FILL_FORE_SCHEMECOLOR_INDEX_BRIGHTNESS" val="0.35"/>
  <p:tag name="KSO_WM_UNIT_TEXT_FILL_FORE_SCHEMECOLOR_INDEX" val="13"/>
  <p:tag name="KSO_WM_UNIT_TEXT_FILL_TYPE" val="1"/>
  <p:tag name="KSO_WM_TEMPLATE_ASSEMBLE_XID" val="5f9a2749e01a7e847d6fe6d0"/>
  <p:tag name="KSO_WM_TEMPLATE_ASSEMBLE_GROUPID" val="5f8cf1efa61ec3b55284a6f5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68_1*a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48a15f4feaa54529b59408cb20df036b"/>
  <p:tag name="KSO_WM_CHIP_GROUPID" val="5ebdf6880ac41c4a0a525522"/>
  <p:tag name="KSO_WM_CHIP_XID" val="5ebdf6880ac41c4a0a525523"/>
  <p:tag name="KSO_WM_CHIP_FILLAREA_FILL_RULE" val="{&quot;fill_align&quot;:&quot;cm&quot;,&quot;fill_mode&quot;:&quot;adaptive&quot;,&quot;sacle_strategy&quot;:&quot;smart&quot;}"/>
  <p:tag name="KSO_WM_ASSEMBLE_CHIP_INDEX" val="6cacbcf299e241b0beb6939dfb082bd1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9a2749e01a7e847d6fe6d0"/>
  <p:tag name="KSO_WM_TEMPLATE_ASSEMBLE_GROUPID" val="5f8cf1efa61ec3b55284a6f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68_1*b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388c8cdacc33450cb4b3b661f350109e"/>
  <p:tag name="KSO_WM_UNIT_DEFAULT_FONT" val="18;24;2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c7d6428d55b44548d3a376fe95a5137"/>
  <p:tag name="KSO_WM_UNIT_TEXT_FILL_FORE_SCHEMECOLOR_INDEX_BRIGHTNESS" val="0.35"/>
  <p:tag name="KSO_WM_UNIT_TEXT_FILL_FORE_SCHEMECOLOR_INDEX" val="13"/>
  <p:tag name="KSO_WM_UNIT_TEXT_FILL_TYPE" val="1"/>
  <p:tag name="KSO_WM_TEMPLATE_ASSEMBLE_XID" val="5f9a2749e01a7e847d6fe624"/>
  <p:tag name="KSO_WM_TEMPLATE_ASSEMBLE_GROUPID" val="5f8cf1efa61ec3b55284a6f5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ddb7c5c088f6413db0c045941a35d2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a78c4e89ef245dc9bd9a6ce3d9204e4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7aa0ae1d57d84e4ba8eb612b72d949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2cffd829054a73a489fa846e13487b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321475c797cb4588b3572ed7ae90c5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0ac8defdddc45598dd56f263f675e03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fd95ecae1db640ff9ed241bac8d7223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b4a7c6cff644109beb0e4fd20ca02e0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258ef462906c41c5945da038d3f262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f457b747d640228d6fde755de0180b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d5e7c57f08b64f73b5af57dcf27c3a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e4dd8386d14fbe86a9cb354b8eaf19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59c4c9d5f7c746b9ab20c2d04f1d57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745d431d788462da99052a8f261f37e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b9ecc995af0e4daf890bc5d80fc2af7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e930dfa0424f9c9ef610350c9944a9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a67f2f7f1a234f65a2ec54cf29202a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a00403b723648dea24fb120a713720c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28bccc3e2e2f4f23a7c3abd7a2fa4b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5d3c3bab8449b0a7bb6ad8f34c128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90f9f620e67c41d5b7835d41e95bbab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85389af9694080888144449e214f3f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368_2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7"/>
  <p:tag name="KSO_WM_UNIT_DEC_AREA_ID" val="a8558319f2644676afe835ecee481c5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10848bd71a14022a2698a5ef0e1dcd8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d9956b9c48344a278a14b1c0aa67518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772d24786594af19f7a3755c243874e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c287d15e9fa44c9294a150db5f5a604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9e8eb71771f4842848e9460900378fe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98dbe974af864ec8a8648e3cee0c871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123cbc2c7542899271ca0d8080024e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3f0ed69e206a4ff7abbc21a3d906ed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ca41c3cb1d64163b9716f2740eac315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c859a27e3df848d5ba25b5989381b06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e752a65558c4758b5c03c0548cbcc25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ea541bfbcc4a4528b48b868069cd6b1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b0e7730b3ae48d396a389ee4e435089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93bd35ec8d064b93912cf08cc2f501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d3df3bdc24412be9a1783af4632bb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6e14a7c5443f4cb4925221322b3cdc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9e6f486755f42aeb7125232dc5a52d4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eab3a9dc60364d5282ab7265b0db3d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c72f2cbad9c4fa3b7d963994c617cee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4368"/>
</p:tagLst>
</file>

<file path=ppt/tags/tag87.xml><?xml version="1.0" encoding="utf-8"?>
<p:tagLst xmlns:p="http://schemas.openxmlformats.org/presentationml/2006/main">
  <p:tag name="KSO_WM_TEMPLATE_CATEGORY" val="custom"/>
  <p:tag name="KSO_WM_TEMPLATE_INDEX" val="20204368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368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68_1*a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9fd65c9eb426442f9e2c9a7cbfc8ef40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0f03bcb84e84e139182623c5e8a2b48"/>
  <p:tag name="KSO_WM_UNIT_TEXT_FILL_FORE_SCHEMECOLOR_INDEX_BRIGHTNESS" val="0.15"/>
  <p:tag name="KSO_WM_UNIT_TEXT_FILL_FORE_SCHEMECOLOR_INDEX" val="13"/>
  <p:tag name="KSO_WM_UNIT_TEXT_FILL_TYPE" val="1"/>
  <p:tag name="KSO_WM_TEMPLATE_ASSEMBLE_XID" val="5f9a2749e01a7e847d6fe617"/>
  <p:tag name="KSO_WM_TEMPLATE_ASSEMBLE_GROUPID" val="5f8cf1efa61ec3b55284a6f5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368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PLACING_PICTURE_USER_VIEWPORT" val="{&quot;height&quot;:4032,&quot;width&quot;:6396}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94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PRESET_TEXT" val="目录/CONTENTS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68_4*a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ISNUMDGMTITLE" val="0"/>
  <p:tag name="KSO_WM_CHIP_GROUPID" val="5ec7aebb8193540dcf6eab75"/>
  <p:tag name="KSO_WM_CHIP_XID" val="5ec7aebb8193540dcf6eab76"/>
  <p:tag name="KSO_WM_UNIT_DEC_AREA_ID" val="0b19a383a0a840e58ec2d08fa54c55aa"/>
  <p:tag name="KSO_WM_UNIT_DECORATE_INFO" val=""/>
  <p:tag name="KSO_WM_UNIT_SM_LIMIT_TYPE" val=""/>
  <p:tag name="KSO_WM_CHIP_FILLAREA_FILL_RULE" val="{&quot;fill_align&quot;:&quot;cm&quot;,&quot;fill_mode&quot;:&quot;adaptive&quot;,&quot;sacle_strategy&quot;:&quot;smart&quot;}"/>
  <p:tag name="KSO_WM_ASSEMBLE_CHIP_INDEX" val="27145dcc2bfc49758e731d16a71925bd"/>
  <p:tag name="KSO_WM_UNIT_TEXT_FILL_FORE_SCHEMECOLOR_INDEX_BRIGHTNESS" val="0"/>
  <p:tag name="KSO_WM_UNIT_TEXT_FILL_FORE_SCHEMECOLOR_INDEX" val="5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368_4*l_h_i*1_1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c973da6076b54fc095b5bc6800ad2486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UNIT_USESOURCEFORMAT_APPLY" val="1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368_4*l_h_f*1_1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0cf67ae42743449d83cedff1981adceb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368_4*l_h_i*1_2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358043f7b49e42eab0912a34c1880161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UNIT_USESOURCEFORMAT_APPLY" val="1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368_4*l_h_f*1_2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3e32a3b9cba44cc2bf38103a0534792f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368_4*l_h_i*1_3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dfbb42f0f64640d5a5ddb6b14c1dfaaa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4A4749"/>
      </a:accent1>
      <a:accent2>
        <a:srgbClr val="47474A"/>
      </a:accent2>
      <a:accent3>
        <a:srgbClr val="45484A"/>
      </a:accent3>
      <a:accent4>
        <a:srgbClr val="444949"/>
      </a:accent4>
      <a:accent5>
        <a:srgbClr val="454947"/>
      </a:accent5>
      <a:accent6>
        <a:srgbClr val="47494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5660</Words>
  <Application>WPS 演示</Application>
  <PresentationFormat>宽屏</PresentationFormat>
  <Paragraphs>225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High Frequency Prediction Using Temporal Fusion Transformer (TFT), Xgboost and MLP</vt:lpstr>
      <vt:lpstr>Background</vt:lpstr>
      <vt:lpstr>PowerPoint 演示文稿</vt:lpstr>
      <vt:lpstr>Data </vt:lpstr>
      <vt:lpstr>Data Fields </vt:lpstr>
      <vt:lpstr>Data Fields </vt:lpstr>
      <vt:lpstr>Temporal Fusion Transformers</vt:lpstr>
      <vt:lpstr>Temporal Fusion Transformers</vt:lpstr>
      <vt:lpstr>Xgboost</vt:lpstr>
      <vt:lpstr>PowerPoint 演示文稿</vt:lpstr>
      <vt:lpstr>Training process detail </vt:lpstr>
      <vt:lpstr>Xgboost and MLP Result</vt:lpstr>
      <vt:lpstr>TFT Result</vt:lpstr>
      <vt:lpstr>Comparison between methods</vt:lpstr>
      <vt:lpstr>Further Study</vt:lpstr>
      <vt:lpstr>Thanks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Wdy</cp:lastModifiedBy>
  <cp:revision>213</cp:revision>
  <dcterms:created xsi:type="dcterms:W3CDTF">2021-04-03T04:37:00Z</dcterms:created>
  <dcterms:modified xsi:type="dcterms:W3CDTF">2021-04-03T08:33:46Z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331FA171C5CE4DB291F3F5AC2912A29E</vt:lpwstr>
  </property>
</Properties>
</file>