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4" r:id="rId4"/>
    <p:sldId id="258" r:id="rId5"/>
    <p:sldId id="259" r:id="rId6"/>
    <p:sldId id="260" r:id="rId7"/>
    <p:sldId id="261" r:id="rId8"/>
    <p:sldId id="264" r:id="rId9"/>
    <p:sldId id="262" r:id="rId10"/>
    <p:sldId id="263" r:id="rId11"/>
    <p:sldId id="267" r:id="rId12"/>
    <p:sldId id="268" r:id="rId13"/>
    <p:sldId id="270" r:id="rId14"/>
    <p:sldId id="275" r:id="rId15"/>
    <p:sldId id="273" r:id="rId16"/>
    <p:sldId id="269" r:id="rId17"/>
    <p:sldId id="271" r:id="rId18"/>
    <p:sldId id="272" r:id="rId19"/>
    <p:sldId id="265" r:id="rId20"/>
    <p:sldId id="266"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45509CDF-BDBA-4137-8822-6671428961A5}"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229543-EE83-42A7-B2F9-B04851F8CD95}"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51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229543-EE83-42A7-B2F9-B04851F8CD95}" type="slidenum">
              <a:rPr lang="zh-CN" altLang="en-US" smtClean="0"/>
              <a:t>‹#›</a:t>
            </a:fld>
            <a:endParaRPr lang="zh-CN" altLang="en-US"/>
          </a:p>
        </p:txBody>
      </p:sp>
    </p:spTree>
    <p:extLst>
      <p:ext uri="{BB962C8B-B14F-4D97-AF65-F5344CB8AC3E}">
        <p14:creationId xmlns:p14="http://schemas.microsoft.com/office/powerpoint/2010/main" val="227371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229543-EE83-42A7-B2F9-B04851F8CD95}"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2815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229543-EE83-42A7-B2F9-B04851F8CD95}" type="slidenum">
              <a:rPr lang="zh-CN" altLang="en-US" smtClean="0"/>
              <a:t>‹#›</a:t>
            </a:fld>
            <a:endParaRPr lang="zh-CN" altLang="en-US"/>
          </a:p>
        </p:txBody>
      </p:sp>
    </p:spTree>
    <p:extLst>
      <p:ext uri="{BB962C8B-B14F-4D97-AF65-F5344CB8AC3E}">
        <p14:creationId xmlns:p14="http://schemas.microsoft.com/office/powerpoint/2010/main" val="289848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0229543-EE83-42A7-B2F9-B04851F8CD95}"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73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229543-EE83-42A7-B2F9-B04851F8CD95}" type="slidenum">
              <a:rPr lang="zh-CN" altLang="en-US" smtClean="0"/>
              <a:t>‹#›</a:t>
            </a:fld>
            <a:endParaRPr lang="zh-CN" altLang="en-US"/>
          </a:p>
        </p:txBody>
      </p:sp>
    </p:spTree>
    <p:extLst>
      <p:ext uri="{BB962C8B-B14F-4D97-AF65-F5344CB8AC3E}">
        <p14:creationId xmlns:p14="http://schemas.microsoft.com/office/powerpoint/2010/main" val="259291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0229543-EE83-42A7-B2F9-B04851F8CD95}" type="slidenum">
              <a:rPr lang="zh-CN" altLang="en-US" smtClean="0"/>
              <a:t>‹#›</a:t>
            </a:fld>
            <a:endParaRPr lang="zh-CN" altLang="en-US"/>
          </a:p>
        </p:txBody>
      </p:sp>
    </p:spTree>
    <p:extLst>
      <p:ext uri="{BB962C8B-B14F-4D97-AF65-F5344CB8AC3E}">
        <p14:creationId xmlns:p14="http://schemas.microsoft.com/office/powerpoint/2010/main" val="11295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0229543-EE83-42A7-B2F9-B04851F8CD95}" type="slidenum">
              <a:rPr lang="zh-CN" altLang="en-US" smtClean="0"/>
              <a:t>‹#›</a:t>
            </a:fld>
            <a:endParaRPr lang="zh-CN" altLang="en-US"/>
          </a:p>
        </p:txBody>
      </p:sp>
    </p:spTree>
    <p:extLst>
      <p:ext uri="{BB962C8B-B14F-4D97-AF65-F5344CB8AC3E}">
        <p14:creationId xmlns:p14="http://schemas.microsoft.com/office/powerpoint/2010/main" val="88806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0229543-EE83-42A7-B2F9-B04851F8CD95}" type="slidenum">
              <a:rPr lang="zh-CN" altLang="en-US" smtClean="0"/>
              <a:t>‹#›</a:t>
            </a:fld>
            <a:endParaRPr lang="zh-CN" altLang="en-US"/>
          </a:p>
        </p:txBody>
      </p:sp>
    </p:spTree>
    <p:extLst>
      <p:ext uri="{BB962C8B-B14F-4D97-AF65-F5344CB8AC3E}">
        <p14:creationId xmlns:p14="http://schemas.microsoft.com/office/powerpoint/2010/main" val="85083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229543-EE83-42A7-B2F9-B04851F8CD95}" type="slidenum">
              <a:rPr lang="zh-CN" altLang="en-US" smtClean="0"/>
              <a:t>‹#›</a:t>
            </a:fld>
            <a:endParaRPr lang="zh-CN" altLang="en-US"/>
          </a:p>
        </p:txBody>
      </p:sp>
    </p:spTree>
    <p:extLst>
      <p:ext uri="{BB962C8B-B14F-4D97-AF65-F5344CB8AC3E}">
        <p14:creationId xmlns:p14="http://schemas.microsoft.com/office/powerpoint/2010/main" val="622733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5509CDF-BDBA-4137-8822-6671428961A5}" type="datetimeFigureOut">
              <a:rPr lang="zh-CN" altLang="en-US" smtClean="0"/>
              <a:t>2022/6/24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0229543-EE83-42A7-B2F9-B04851F8CD95}"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26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5509CDF-BDBA-4137-8822-6671428961A5}" type="datetimeFigureOut">
              <a:rPr lang="zh-CN" altLang="en-US" smtClean="0"/>
              <a:t>2022/6/24</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229543-EE83-42A7-B2F9-B04851F8CD95}"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6183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 Id="rId4" Type="http://schemas.openxmlformats.org/officeDocument/2006/relationships/image" Target="../media/image26.tmp"/></Relationships>
</file>

<file path=ppt/slides/_rels/slide1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hyperlink" Target="https://github.com/quantopian/alphalens" TargetMode="External"/><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image" Target="../media/image4.tmp"/></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CF1A7-DA7F-4377-851A-3E951CC59EC3}"/>
              </a:ext>
            </a:extLst>
          </p:cNvPr>
          <p:cNvSpPr>
            <a:spLocks noGrp="1"/>
          </p:cNvSpPr>
          <p:nvPr>
            <p:ph type="ctrTitle"/>
          </p:nvPr>
        </p:nvSpPr>
        <p:spPr>
          <a:xfrm>
            <a:off x="457200" y="4960137"/>
            <a:ext cx="7772400" cy="1463040"/>
          </a:xfrm>
        </p:spPr>
        <p:txBody>
          <a:bodyPr>
            <a:normAutofit/>
          </a:bodyPr>
          <a:lstStyle/>
          <a:p>
            <a:r>
              <a:rPr lang="zh-CN" altLang="en-US" dirty="0"/>
              <a:t>单因子检测</a:t>
            </a:r>
          </a:p>
        </p:txBody>
      </p:sp>
      <p:sp>
        <p:nvSpPr>
          <p:cNvPr id="3" name="副标题 2">
            <a:extLst>
              <a:ext uri="{FF2B5EF4-FFF2-40B4-BE49-F238E27FC236}">
                <a16:creationId xmlns:a16="http://schemas.microsoft.com/office/drawing/2014/main" id="{84FA11BA-1CCF-45FE-ADDE-6FEF24E694C7}"/>
              </a:ext>
            </a:extLst>
          </p:cNvPr>
          <p:cNvSpPr>
            <a:spLocks noGrp="1"/>
          </p:cNvSpPr>
          <p:nvPr>
            <p:ph type="subTitle" idx="1"/>
          </p:nvPr>
        </p:nvSpPr>
        <p:spPr>
          <a:xfrm>
            <a:off x="8610600" y="4960137"/>
            <a:ext cx="3200400" cy="1463040"/>
          </a:xfrm>
        </p:spPr>
        <p:txBody>
          <a:bodyPr>
            <a:normAutofit/>
          </a:bodyPr>
          <a:lstStyle/>
          <a:p>
            <a:r>
              <a:rPr lang="zh-CN" altLang="en-US" dirty="0"/>
              <a:t>科大财经 </a:t>
            </a:r>
            <a:endParaRPr lang="en-US" altLang="zh-CN" dirty="0"/>
          </a:p>
          <a:p>
            <a:r>
              <a:rPr lang="en-US" altLang="zh-CN" dirty="0"/>
              <a:t>2022</a:t>
            </a:r>
            <a:r>
              <a:rPr lang="zh-CN" altLang="en-US" dirty="0"/>
              <a:t>年</a:t>
            </a:r>
            <a:r>
              <a:rPr lang="en-US" altLang="zh-CN" dirty="0"/>
              <a:t>6</a:t>
            </a:r>
            <a:r>
              <a:rPr lang="zh-CN" altLang="en-US" dirty="0"/>
              <a:t>月</a:t>
            </a:r>
            <a:r>
              <a:rPr lang="en-US" altLang="zh-CN" dirty="0"/>
              <a:t>24</a:t>
            </a:r>
            <a:r>
              <a:rPr lang="zh-CN" altLang="en-US" dirty="0"/>
              <a:t>日</a:t>
            </a:r>
          </a:p>
        </p:txBody>
      </p:sp>
    </p:spTree>
    <p:extLst>
      <p:ext uri="{BB962C8B-B14F-4D97-AF65-F5344CB8AC3E}">
        <p14:creationId xmlns:p14="http://schemas.microsoft.com/office/powerpoint/2010/main" val="82640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70D12-FD11-47E1-9FA5-3D8699ACAA8B}"/>
              </a:ext>
            </a:extLst>
          </p:cNvPr>
          <p:cNvSpPr>
            <a:spLocks noGrp="1"/>
          </p:cNvSpPr>
          <p:nvPr>
            <p:ph type="title"/>
          </p:nvPr>
        </p:nvSpPr>
        <p:spPr/>
        <p:txBody>
          <a:bodyPr/>
          <a:lstStyle/>
          <a:p>
            <a:r>
              <a:rPr lang="zh-CN" altLang="en-US" i="0" dirty="0">
                <a:solidFill>
                  <a:srgbClr val="4D4D4D"/>
                </a:solidFill>
                <a:effectLst/>
                <a:latin typeface="-apple-system"/>
              </a:rPr>
              <a:t>第五步：因子中性化</a:t>
            </a:r>
            <a:endParaRPr lang="zh-CN" altLang="en-US" dirty="0"/>
          </a:p>
        </p:txBody>
      </p:sp>
      <p:sp>
        <p:nvSpPr>
          <p:cNvPr id="3" name="内容占位符 2">
            <a:extLst>
              <a:ext uri="{FF2B5EF4-FFF2-40B4-BE49-F238E27FC236}">
                <a16:creationId xmlns:a16="http://schemas.microsoft.com/office/drawing/2014/main" id="{ADE462CF-DFFF-4E1F-BB5A-093131E71BCA}"/>
              </a:ext>
            </a:extLst>
          </p:cNvPr>
          <p:cNvSpPr>
            <a:spLocks noGrp="1"/>
          </p:cNvSpPr>
          <p:nvPr>
            <p:ph idx="1"/>
          </p:nvPr>
        </p:nvSpPr>
        <p:spPr>
          <a:xfrm>
            <a:off x="1024128" y="2286000"/>
            <a:ext cx="4446641" cy="4023360"/>
          </a:xfrm>
        </p:spPr>
        <p:txBody>
          <a:bodyPr>
            <a:normAutofit/>
          </a:bodyPr>
          <a:lstStyle/>
          <a:p>
            <a:r>
              <a:rPr lang="zh-CN" altLang="en-US" sz="1800" dirty="0"/>
              <a:t>因子中性化主要是为了剔除因子在行业和市值上的特异性，让因子在行业和市值上可比。比如从上面的分析也可以明显看出， 每个行业的因子大小和稳定性是有明显差异的，所以如果直接构建组合，结果会明显集中于部分行业。有时除了这两个之外，也会考虑更多因素，做一些风格中性化，或者说正交化。</a:t>
            </a:r>
          </a:p>
          <a:p>
            <a:r>
              <a:rPr lang="zh-CN" altLang="en-US" sz="1800" dirty="0"/>
              <a:t>中性化的原理为用因子值对市值和行业虚拟变量做回归，取回归的残差，因为回归残差和自变量之间是相互正交的。另外也可以证明，对行业虚拟变量回归去残差和在行业内减均值除以标准差的效果是一样的。</a:t>
            </a:r>
          </a:p>
        </p:txBody>
      </p:sp>
      <p:pic>
        <p:nvPicPr>
          <p:cNvPr id="5" name="图片 4" descr="文本&#10;&#10;描述已自动生成">
            <a:extLst>
              <a:ext uri="{FF2B5EF4-FFF2-40B4-BE49-F238E27FC236}">
                <a16:creationId xmlns:a16="http://schemas.microsoft.com/office/drawing/2014/main" id="{D3BF5671-2D29-4260-849E-6FFBD4DDD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8178" y="1896894"/>
            <a:ext cx="5112984" cy="4608972"/>
          </a:xfrm>
          <a:prstGeom prst="rect">
            <a:avLst/>
          </a:prstGeom>
        </p:spPr>
      </p:pic>
    </p:spTree>
    <p:extLst>
      <p:ext uri="{BB962C8B-B14F-4D97-AF65-F5344CB8AC3E}">
        <p14:creationId xmlns:p14="http://schemas.microsoft.com/office/powerpoint/2010/main" val="2697490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59899-A3FF-4EE7-815C-DD71312A3466}"/>
              </a:ext>
            </a:extLst>
          </p:cNvPr>
          <p:cNvSpPr>
            <a:spLocks noGrp="1"/>
          </p:cNvSpPr>
          <p:nvPr>
            <p:ph type="title"/>
          </p:nvPr>
        </p:nvSpPr>
        <p:spPr/>
        <p:txBody>
          <a:bodyPr/>
          <a:lstStyle/>
          <a:p>
            <a:r>
              <a:rPr lang="zh-CN" altLang="en-US" dirty="0"/>
              <a:t>第六步：分层效应</a:t>
            </a:r>
          </a:p>
        </p:txBody>
      </p:sp>
      <p:pic>
        <p:nvPicPr>
          <p:cNvPr id="5" name="内容占位符 4" descr="文本&#10;&#10;描述已自动生成">
            <a:extLst>
              <a:ext uri="{FF2B5EF4-FFF2-40B4-BE49-F238E27FC236}">
                <a16:creationId xmlns:a16="http://schemas.microsoft.com/office/drawing/2014/main" id="{26549EB5-AB12-47C3-8C09-BF3DF49218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7944"/>
          <a:stretch/>
        </p:blipFill>
        <p:spPr>
          <a:xfrm>
            <a:off x="1024128" y="2268101"/>
            <a:ext cx="7880438" cy="4004683"/>
          </a:xfrm>
        </p:spPr>
      </p:pic>
    </p:spTree>
    <p:extLst>
      <p:ext uri="{BB962C8B-B14F-4D97-AF65-F5344CB8AC3E}">
        <p14:creationId xmlns:p14="http://schemas.microsoft.com/office/powerpoint/2010/main" val="154127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59899-A3FF-4EE7-815C-DD71312A3466}"/>
              </a:ext>
            </a:extLst>
          </p:cNvPr>
          <p:cNvSpPr>
            <a:spLocks noGrp="1"/>
          </p:cNvSpPr>
          <p:nvPr>
            <p:ph type="title"/>
          </p:nvPr>
        </p:nvSpPr>
        <p:spPr/>
        <p:txBody>
          <a:bodyPr/>
          <a:lstStyle/>
          <a:p>
            <a:r>
              <a:rPr lang="zh-CN" altLang="en-US" dirty="0"/>
              <a:t>第六步：分层效应</a:t>
            </a:r>
          </a:p>
        </p:txBody>
      </p:sp>
      <p:pic>
        <p:nvPicPr>
          <p:cNvPr id="7" name="图片 6" descr="文本&#10;&#10;描述已自动生成">
            <a:extLst>
              <a:ext uri="{FF2B5EF4-FFF2-40B4-BE49-F238E27FC236}">
                <a16:creationId xmlns:a16="http://schemas.microsoft.com/office/drawing/2014/main" id="{27A2B182-AB34-4CFE-A30B-62C258012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1999708"/>
            <a:ext cx="8003140" cy="4731832"/>
          </a:xfrm>
          <a:prstGeom prst="rect">
            <a:avLst/>
          </a:prstGeom>
        </p:spPr>
      </p:pic>
    </p:spTree>
    <p:extLst>
      <p:ext uri="{BB962C8B-B14F-4D97-AF65-F5344CB8AC3E}">
        <p14:creationId xmlns:p14="http://schemas.microsoft.com/office/powerpoint/2010/main" val="359173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59899-A3FF-4EE7-815C-DD71312A3466}"/>
              </a:ext>
            </a:extLst>
          </p:cNvPr>
          <p:cNvSpPr>
            <a:spLocks noGrp="1"/>
          </p:cNvSpPr>
          <p:nvPr>
            <p:ph type="title"/>
          </p:nvPr>
        </p:nvSpPr>
        <p:spPr/>
        <p:txBody>
          <a:bodyPr/>
          <a:lstStyle/>
          <a:p>
            <a:r>
              <a:rPr lang="zh-CN" altLang="en-US" dirty="0"/>
              <a:t>第六步：分层效应</a:t>
            </a:r>
            <a:r>
              <a:rPr lang="en-US" altLang="zh-CN" dirty="0"/>
              <a:t>——</a:t>
            </a:r>
            <a:r>
              <a:rPr lang="zh-CN" altLang="en-US" dirty="0"/>
              <a:t>作图</a:t>
            </a:r>
          </a:p>
        </p:txBody>
      </p:sp>
      <p:pic>
        <p:nvPicPr>
          <p:cNvPr id="4" name="图片 3" descr="图形用户界面, 文本, 应用程序&#10;&#10;描述已自动生成">
            <a:extLst>
              <a:ext uri="{FF2B5EF4-FFF2-40B4-BE49-F238E27FC236}">
                <a16:creationId xmlns:a16="http://schemas.microsoft.com/office/drawing/2014/main" id="{BBF4C801-32E7-4B71-859A-A6DCC2162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601" y="2084833"/>
            <a:ext cx="7717628" cy="4394122"/>
          </a:xfrm>
          <a:prstGeom prst="rect">
            <a:avLst/>
          </a:prstGeom>
        </p:spPr>
      </p:pic>
    </p:spTree>
    <p:extLst>
      <p:ext uri="{BB962C8B-B14F-4D97-AF65-F5344CB8AC3E}">
        <p14:creationId xmlns:p14="http://schemas.microsoft.com/office/powerpoint/2010/main" val="29918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148D97-A08F-4357-8C8C-4FDA21B28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112" y="1209046"/>
            <a:ext cx="9042087" cy="4439908"/>
          </a:xfrm>
          <a:prstGeom prst="rect">
            <a:avLst/>
          </a:prstGeom>
        </p:spPr>
      </p:pic>
    </p:spTree>
    <p:extLst>
      <p:ext uri="{BB962C8B-B14F-4D97-AF65-F5344CB8AC3E}">
        <p14:creationId xmlns:p14="http://schemas.microsoft.com/office/powerpoint/2010/main" val="3349025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66719-3F79-46CD-8C5D-5D809DD89921}"/>
              </a:ext>
            </a:extLst>
          </p:cNvPr>
          <p:cNvSpPr>
            <a:spLocks noGrp="1"/>
          </p:cNvSpPr>
          <p:nvPr>
            <p:ph type="title"/>
          </p:nvPr>
        </p:nvSpPr>
        <p:spPr/>
        <p:txBody>
          <a:bodyPr>
            <a:normAutofit/>
          </a:bodyPr>
          <a:lstStyle/>
          <a:p>
            <a:r>
              <a:rPr lang="zh-CN" altLang="en-US" sz="4000" dirty="0">
                <a:solidFill>
                  <a:srgbClr val="4D4D4D"/>
                </a:solidFill>
                <a:latin typeface="-apple-system"/>
              </a:rPr>
              <a:t>第七步：</a:t>
            </a:r>
            <a:r>
              <a:rPr lang="en-US" altLang="zh-CN" sz="4000" dirty="0">
                <a:solidFill>
                  <a:srgbClr val="4D4D4D"/>
                </a:solidFill>
                <a:latin typeface="-apple-system"/>
              </a:rPr>
              <a:t>ICIR</a:t>
            </a:r>
            <a:endParaRPr lang="zh-CN" altLang="en-US" sz="4800" dirty="0"/>
          </a:p>
        </p:txBody>
      </p:sp>
      <p:pic>
        <p:nvPicPr>
          <p:cNvPr id="4" name="图片 3" descr="文本&#10;&#10;描述已自动生成">
            <a:extLst>
              <a:ext uri="{FF2B5EF4-FFF2-40B4-BE49-F238E27FC236}">
                <a16:creationId xmlns:a16="http://schemas.microsoft.com/office/drawing/2014/main" id="{AE5BFC0B-83D9-4693-BCB8-C885799C75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183469"/>
            <a:ext cx="8123624" cy="3444538"/>
          </a:xfrm>
          <a:prstGeom prst="rect">
            <a:avLst/>
          </a:prstGeom>
        </p:spPr>
      </p:pic>
      <p:pic>
        <p:nvPicPr>
          <p:cNvPr id="6" name="图片 5" descr="图形用户界面, 图表&#10;&#10;描述已自动生成">
            <a:extLst>
              <a:ext uri="{FF2B5EF4-FFF2-40B4-BE49-F238E27FC236}">
                <a16:creationId xmlns:a16="http://schemas.microsoft.com/office/drawing/2014/main" id="{016B3430-F777-4899-ABDF-8643A701F21C}"/>
              </a:ext>
            </a:extLst>
          </p:cNvPr>
          <p:cNvPicPr>
            <a:picLocks noChangeAspect="1"/>
          </p:cNvPicPr>
          <p:nvPr/>
        </p:nvPicPr>
        <p:blipFill rotWithShape="1">
          <a:blip r:embed="rId3">
            <a:extLst>
              <a:ext uri="{28A0092B-C50C-407E-A947-70E740481C1C}">
                <a14:useLocalDpi xmlns:a14="http://schemas.microsoft.com/office/drawing/2010/main" val="0"/>
              </a:ext>
            </a:extLst>
          </a:blip>
          <a:srcRect b="70993"/>
          <a:stretch/>
        </p:blipFill>
        <p:spPr>
          <a:xfrm>
            <a:off x="1024128" y="5792261"/>
            <a:ext cx="9455285" cy="961046"/>
          </a:xfrm>
          <a:prstGeom prst="rect">
            <a:avLst/>
          </a:prstGeom>
        </p:spPr>
      </p:pic>
    </p:spTree>
    <p:extLst>
      <p:ext uri="{BB962C8B-B14F-4D97-AF65-F5344CB8AC3E}">
        <p14:creationId xmlns:p14="http://schemas.microsoft.com/office/powerpoint/2010/main" val="2528515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66719-3F79-46CD-8C5D-5D809DD89921}"/>
              </a:ext>
            </a:extLst>
          </p:cNvPr>
          <p:cNvSpPr>
            <a:spLocks noGrp="1"/>
          </p:cNvSpPr>
          <p:nvPr>
            <p:ph type="title"/>
          </p:nvPr>
        </p:nvSpPr>
        <p:spPr/>
        <p:txBody>
          <a:bodyPr>
            <a:normAutofit/>
          </a:bodyPr>
          <a:lstStyle/>
          <a:p>
            <a:r>
              <a:rPr lang="zh-CN" altLang="en-US" sz="4000" dirty="0">
                <a:solidFill>
                  <a:srgbClr val="4D4D4D"/>
                </a:solidFill>
                <a:latin typeface="-apple-system"/>
              </a:rPr>
              <a:t>第七步：</a:t>
            </a:r>
            <a:r>
              <a:rPr lang="en-US" altLang="zh-CN" sz="4000" dirty="0">
                <a:solidFill>
                  <a:srgbClr val="4D4D4D"/>
                </a:solidFill>
                <a:latin typeface="-apple-system"/>
              </a:rPr>
              <a:t>ICIR【</a:t>
            </a:r>
            <a:r>
              <a:rPr lang="zh-CN" altLang="en-US" sz="4000" dirty="0">
                <a:solidFill>
                  <a:srgbClr val="4D4D4D"/>
                </a:solidFill>
                <a:latin typeface="-apple-system"/>
              </a:rPr>
              <a:t>分层</a:t>
            </a:r>
            <a:r>
              <a:rPr lang="en-US" altLang="zh-CN" sz="4000" dirty="0">
                <a:solidFill>
                  <a:srgbClr val="4D4D4D"/>
                </a:solidFill>
                <a:latin typeface="-apple-system"/>
              </a:rPr>
              <a:t>IC】</a:t>
            </a:r>
            <a:endParaRPr lang="zh-CN" altLang="en-US" sz="4800" dirty="0"/>
          </a:p>
        </p:txBody>
      </p:sp>
      <p:pic>
        <p:nvPicPr>
          <p:cNvPr id="5" name="图片 4" descr="文本&#10;&#10;描述已自动生成">
            <a:extLst>
              <a:ext uri="{FF2B5EF4-FFF2-40B4-BE49-F238E27FC236}">
                <a16:creationId xmlns:a16="http://schemas.microsoft.com/office/drawing/2014/main" id="{2F0C84FB-E5F2-4C03-9DD2-C984AA0BE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739" y="2084832"/>
            <a:ext cx="6587416" cy="4043888"/>
          </a:xfrm>
          <a:prstGeom prst="rect">
            <a:avLst/>
          </a:prstGeom>
        </p:spPr>
      </p:pic>
      <p:pic>
        <p:nvPicPr>
          <p:cNvPr id="7" name="图片 6" descr="图表, 瀑布图&#10;&#10;描述已自动生成">
            <a:extLst>
              <a:ext uri="{FF2B5EF4-FFF2-40B4-BE49-F238E27FC236}">
                <a16:creationId xmlns:a16="http://schemas.microsoft.com/office/drawing/2014/main" id="{915E9664-56B5-459D-BD3E-71A7FE5CD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544" y="2084832"/>
            <a:ext cx="4168698" cy="2286236"/>
          </a:xfrm>
          <a:prstGeom prst="rect">
            <a:avLst/>
          </a:prstGeom>
        </p:spPr>
      </p:pic>
      <p:sp>
        <p:nvSpPr>
          <p:cNvPr id="9" name="文本框 8">
            <a:extLst>
              <a:ext uri="{FF2B5EF4-FFF2-40B4-BE49-F238E27FC236}">
                <a16:creationId xmlns:a16="http://schemas.microsoft.com/office/drawing/2014/main" id="{CBC73ED5-85F7-4723-A3E8-4FA67461E7F9}"/>
              </a:ext>
            </a:extLst>
          </p:cNvPr>
          <p:cNvSpPr txBox="1"/>
          <p:nvPr/>
        </p:nvSpPr>
        <p:spPr>
          <a:xfrm>
            <a:off x="7822560" y="4670355"/>
            <a:ext cx="3283102" cy="1200329"/>
          </a:xfrm>
          <a:prstGeom prst="rect">
            <a:avLst/>
          </a:prstGeom>
          <a:noFill/>
        </p:spPr>
        <p:txBody>
          <a:bodyPr wrap="square">
            <a:spAutoFit/>
          </a:bodyPr>
          <a:lstStyle/>
          <a:p>
            <a:r>
              <a:rPr lang="zh-CN" altLang="en-US" b="0" i="0" dirty="0">
                <a:solidFill>
                  <a:srgbClr val="4D4D4D"/>
                </a:solidFill>
                <a:effectLst/>
                <a:latin typeface="-apple-system"/>
              </a:rPr>
              <a:t>从</a:t>
            </a:r>
            <a:r>
              <a:rPr lang="en-US" altLang="zh-CN" b="0" i="0" dirty="0">
                <a:solidFill>
                  <a:srgbClr val="4D4D4D"/>
                </a:solidFill>
                <a:effectLst/>
                <a:latin typeface="-apple-system"/>
              </a:rPr>
              <a:t>0</a:t>
            </a:r>
            <a:r>
              <a:rPr lang="zh-CN" altLang="en-US" b="0" i="0" dirty="0">
                <a:solidFill>
                  <a:srgbClr val="4D4D4D"/>
                </a:solidFill>
                <a:effectLst/>
                <a:latin typeface="-apple-system"/>
              </a:rPr>
              <a:t>到</a:t>
            </a:r>
            <a:r>
              <a:rPr lang="en-US" altLang="zh-CN" b="0" i="0" dirty="0">
                <a:solidFill>
                  <a:srgbClr val="4D4D4D"/>
                </a:solidFill>
                <a:effectLst/>
                <a:latin typeface="-apple-system"/>
              </a:rPr>
              <a:t>1</a:t>
            </a:r>
            <a:r>
              <a:rPr lang="zh-CN" altLang="en-US" b="0" i="0" dirty="0">
                <a:solidFill>
                  <a:srgbClr val="4D4D4D"/>
                </a:solidFill>
                <a:effectLst/>
                <a:latin typeface="-apple-system"/>
              </a:rPr>
              <a:t>，因子值逐渐增大，可以明显看出，因子值越大，因子的</a:t>
            </a:r>
            <a:r>
              <a:rPr lang="en-US" altLang="zh-CN" b="0" i="0" dirty="0">
                <a:solidFill>
                  <a:srgbClr val="4D4D4D"/>
                </a:solidFill>
                <a:effectLst/>
                <a:latin typeface="-apple-system"/>
              </a:rPr>
              <a:t>IC</a:t>
            </a:r>
            <a:r>
              <a:rPr lang="zh-CN" altLang="en-US" b="0" i="0" dirty="0">
                <a:solidFill>
                  <a:srgbClr val="4D4D4D"/>
                </a:solidFill>
                <a:effectLst/>
                <a:latin typeface="-apple-system"/>
              </a:rPr>
              <a:t>绝对值越高，即相关性越高。</a:t>
            </a:r>
            <a:endParaRPr lang="zh-CN" altLang="en-US" dirty="0"/>
          </a:p>
        </p:txBody>
      </p:sp>
    </p:spTree>
    <p:extLst>
      <p:ext uri="{BB962C8B-B14F-4D97-AF65-F5344CB8AC3E}">
        <p14:creationId xmlns:p14="http://schemas.microsoft.com/office/powerpoint/2010/main" val="247891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66719-3F79-46CD-8C5D-5D809DD89921}"/>
              </a:ext>
            </a:extLst>
          </p:cNvPr>
          <p:cNvSpPr>
            <a:spLocks noGrp="1"/>
          </p:cNvSpPr>
          <p:nvPr>
            <p:ph type="title"/>
          </p:nvPr>
        </p:nvSpPr>
        <p:spPr/>
        <p:txBody>
          <a:bodyPr>
            <a:normAutofit/>
          </a:bodyPr>
          <a:lstStyle/>
          <a:p>
            <a:r>
              <a:rPr lang="zh-CN" altLang="en-US" sz="4000" dirty="0">
                <a:solidFill>
                  <a:srgbClr val="4D4D4D"/>
                </a:solidFill>
                <a:latin typeface="-apple-system"/>
              </a:rPr>
              <a:t>第七步：</a:t>
            </a:r>
            <a:r>
              <a:rPr lang="en-US" altLang="zh-CN" sz="4000" dirty="0">
                <a:solidFill>
                  <a:srgbClr val="4D4D4D"/>
                </a:solidFill>
                <a:latin typeface="-apple-system"/>
              </a:rPr>
              <a:t>ICIR【</a:t>
            </a:r>
            <a:r>
              <a:rPr lang="zh-CN" altLang="en-US" sz="4000" dirty="0">
                <a:solidFill>
                  <a:srgbClr val="4D4D4D"/>
                </a:solidFill>
                <a:latin typeface="-apple-system"/>
              </a:rPr>
              <a:t>累计</a:t>
            </a:r>
            <a:r>
              <a:rPr lang="en-US" altLang="zh-CN" sz="4000" dirty="0">
                <a:solidFill>
                  <a:srgbClr val="4D4D4D"/>
                </a:solidFill>
                <a:latin typeface="-apple-system"/>
              </a:rPr>
              <a:t>IC】</a:t>
            </a:r>
            <a:endParaRPr lang="zh-CN" altLang="en-US" sz="4800" dirty="0"/>
          </a:p>
        </p:txBody>
      </p:sp>
      <p:pic>
        <p:nvPicPr>
          <p:cNvPr id="4" name="图片 3" descr="文本&#10;&#10;描述已自动生成">
            <a:extLst>
              <a:ext uri="{FF2B5EF4-FFF2-40B4-BE49-F238E27FC236}">
                <a16:creationId xmlns:a16="http://schemas.microsoft.com/office/drawing/2014/main" id="{821DDB90-1128-4618-BE13-5FD0656DA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026" y="2243016"/>
            <a:ext cx="5204943" cy="4092292"/>
          </a:xfrm>
          <a:prstGeom prst="rect">
            <a:avLst/>
          </a:prstGeom>
        </p:spPr>
      </p:pic>
      <p:pic>
        <p:nvPicPr>
          <p:cNvPr id="7" name="图片 6" descr="图表, 折线图&#10;&#10;描述已自动生成">
            <a:extLst>
              <a:ext uri="{FF2B5EF4-FFF2-40B4-BE49-F238E27FC236}">
                <a16:creationId xmlns:a16="http://schemas.microsoft.com/office/drawing/2014/main" id="{9E674394-33DB-49C5-BC02-5C745197C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033" y="2175966"/>
            <a:ext cx="5597938" cy="2113196"/>
          </a:xfrm>
          <a:prstGeom prst="rect">
            <a:avLst/>
          </a:prstGeom>
        </p:spPr>
      </p:pic>
      <p:pic>
        <p:nvPicPr>
          <p:cNvPr id="9" name="图片 8" descr="图表&#10;&#10;描述已自动生成">
            <a:extLst>
              <a:ext uri="{FF2B5EF4-FFF2-40B4-BE49-F238E27FC236}">
                <a16:creationId xmlns:a16="http://schemas.microsoft.com/office/drawing/2014/main" id="{E2F127FA-52D1-4758-A960-D31DA8F21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5668" y="4380296"/>
            <a:ext cx="3261104" cy="2113196"/>
          </a:xfrm>
          <a:prstGeom prst="rect">
            <a:avLst/>
          </a:prstGeom>
        </p:spPr>
      </p:pic>
    </p:spTree>
    <p:extLst>
      <p:ext uri="{BB962C8B-B14F-4D97-AF65-F5344CB8AC3E}">
        <p14:creationId xmlns:p14="http://schemas.microsoft.com/office/powerpoint/2010/main" val="409716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466719-3F79-46CD-8C5D-5D809DD89921}"/>
              </a:ext>
            </a:extLst>
          </p:cNvPr>
          <p:cNvSpPr>
            <a:spLocks noGrp="1"/>
          </p:cNvSpPr>
          <p:nvPr>
            <p:ph type="title"/>
          </p:nvPr>
        </p:nvSpPr>
        <p:spPr/>
        <p:txBody>
          <a:bodyPr>
            <a:normAutofit/>
          </a:bodyPr>
          <a:lstStyle/>
          <a:p>
            <a:r>
              <a:rPr lang="zh-CN" altLang="en-US" sz="4000" dirty="0">
                <a:solidFill>
                  <a:srgbClr val="4D4D4D"/>
                </a:solidFill>
                <a:latin typeface="-apple-system"/>
              </a:rPr>
              <a:t>第七步：</a:t>
            </a:r>
            <a:r>
              <a:rPr lang="en-US" altLang="zh-CN" sz="4000" dirty="0">
                <a:solidFill>
                  <a:srgbClr val="4D4D4D"/>
                </a:solidFill>
                <a:latin typeface="-apple-system"/>
              </a:rPr>
              <a:t>ICIR【IC</a:t>
            </a:r>
            <a:r>
              <a:rPr lang="zh-CN" altLang="en-US" sz="4000" dirty="0">
                <a:solidFill>
                  <a:srgbClr val="4D4D4D"/>
                </a:solidFill>
                <a:latin typeface="-apple-system"/>
              </a:rPr>
              <a:t>半衰期</a:t>
            </a:r>
            <a:r>
              <a:rPr lang="en-US" altLang="zh-CN" sz="4000" dirty="0">
                <a:solidFill>
                  <a:srgbClr val="4D4D4D"/>
                </a:solidFill>
                <a:latin typeface="-apple-system"/>
              </a:rPr>
              <a:t>】</a:t>
            </a:r>
            <a:endParaRPr lang="zh-CN" altLang="en-US" sz="4800" dirty="0"/>
          </a:p>
        </p:txBody>
      </p:sp>
      <p:sp>
        <p:nvSpPr>
          <p:cNvPr id="5" name="文本框 4">
            <a:extLst>
              <a:ext uri="{FF2B5EF4-FFF2-40B4-BE49-F238E27FC236}">
                <a16:creationId xmlns:a16="http://schemas.microsoft.com/office/drawing/2014/main" id="{B5A2F382-2D5F-415B-ADA9-098F7E6BA0A9}"/>
              </a:ext>
            </a:extLst>
          </p:cNvPr>
          <p:cNvSpPr txBox="1"/>
          <p:nvPr/>
        </p:nvSpPr>
        <p:spPr>
          <a:xfrm>
            <a:off x="762589" y="2084832"/>
            <a:ext cx="3204557" cy="4124206"/>
          </a:xfrm>
          <a:prstGeom prst="rect">
            <a:avLst/>
          </a:prstGeom>
          <a:noFill/>
        </p:spPr>
        <p:txBody>
          <a:bodyPr wrap="square">
            <a:spAutoFit/>
          </a:bodyPr>
          <a:lstStyle/>
          <a:p>
            <a:r>
              <a:rPr lang="zh-CN" altLang="en-US" sz="1600" dirty="0"/>
              <a:t>IC看的是相关性的高低，IC衰减看的是相关性的稳定性，如果衰减很慢，那么说明这个因子很稳定，可以做的比较长期一点，如果衰减很快，比较适合做短线。</a:t>
            </a:r>
          </a:p>
          <a:p>
            <a:endParaRPr lang="zh-CN" altLang="en-US" sz="1600" dirty="0"/>
          </a:p>
          <a:p>
            <a:r>
              <a:rPr lang="zh-CN" altLang="en-US" sz="1600" dirty="0"/>
              <a:t>因子衰减一般看IC的半衰期，首先计算因子值和未来一期、两期、三期等等的IC值(显然是越往后相关性越低的)，这里不累计，半衰期定义为IC值衰减到一半所用的时间。这部分通过函数getHalfValue、plotHalfIC和calhalfic实现。</a:t>
            </a:r>
          </a:p>
          <a:p>
            <a:endParaRPr lang="zh-CN" altLang="en-US" sz="1600" dirty="0"/>
          </a:p>
          <a:p>
            <a:r>
              <a:rPr lang="zh-CN" altLang="en-US" sz="1600" dirty="0"/>
              <a:t>一般量价因子都衰减很快，财务类的比较慢。</a:t>
            </a:r>
          </a:p>
        </p:txBody>
      </p:sp>
      <p:pic>
        <p:nvPicPr>
          <p:cNvPr id="7" name="图片 6" descr="文本&#10;&#10;描述已自动生成">
            <a:extLst>
              <a:ext uri="{FF2B5EF4-FFF2-40B4-BE49-F238E27FC236}">
                <a16:creationId xmlns:a16="http://schemas.microsoft.com/office/drawing/2014/main" id="{3AAD2D07-C429-4BB3-94FB-0C962F9A6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8685" y="1819047"/>
            <a:ext cx="6556936" cy="4531558"/>
          </a:xfrm>
          <a:prstGeom prst="rect">
            <a:avLst/>
          </a:prstGeom>
        </p:spPr>
      </p:pic>
      <p:pic>
        <p:nvPicPr>
          <p:cNvPr id="9" name="图片 8" descr="图表, 折线图&#10;&#10;描述已自动生成">
            <a:extLst>
              <a:ext uri="{FF2B5EF4-FFF2-40B4-BE49-F238E27FC236}">
                <a16:creationId xmlns:a16="http://schemas.microsoft.com/office/drawing/2014/main" id="{B7D3F9DC-CE47-472A-9347-512BAB060E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322" y="105188"/>
            <a:ext cx="3136299" cy="1612953"/>
          </a:xfrm>
          <a:prstGeom prst="rect">
            <a:avLst/>
          </a:prstGeom>
        </p:spPr>
      </p:pic>
    </p:spTree>
    <p:extLst>
      <p:ext uri="{BB962C8B-B14F-4D97-AF65-F5344CB8AC3E}">
        <p14:creationId xmlns:p14="http://schemas.microsoft.com/office/powerpoint/2010/main" val="323763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5371A4-838A-45BD-9078-C925451C09D7}"/>
              </a:ext>
            </a:extLst>
          </p:cNvPr>
          <p:cNvSpPr>
            <a:spLocks noGrp="1"/>
          </p:cNvSpPr>
          <p:nvPr>
            <p:ph type="title"/>
          </p:nvPr>
        </p:nvSpPr>
        <p:spPr/>
        <p:txBody>
          <a:bodyPr/>
          <a:lstStyle/>
          <a:p>
            <a:r>
              <a:rPr lang="en-US" altLang="zh-CN" dirty="0"/>
              <a:t>T</a:t>
            </a:r>
            <a:r>
              <a:rPr lang="zh-CN" altLang="en-US" dirty="0"/>
              <a:t>检验</a:t>
            </a:r>
          </a:p>
        </p:txBody>
      </p:sp>
      <p:pic>
        <p:nvPicPr>
          <p:cNvPr id="6" name="内容占位符 4" descr="文本&#10;&#10;描述已自动生成">
            <a:extLst>
              <a:ext uri="{FF2B5EF4-FFF2-40B4-BE49-F238E27FC236}">
                <a16:creationId xmlns:a16="http://schemas.microsoft.com/office/drawing/2014/main" id="{E6E42038-81C7-4FCE-9179-6C3F942AB19B}"/>
              </a:ext>
            </a:extLst>
          </p:cNvPr>
          <p:cNvPicPr>
            <a:picLocks noChangeAspect="1"/>
          </p:cNvPicPr>
          <p:nvPr/>
        </p:nvPicPr>
        <p:blipFill rotWithShape="1">
          <a:blip r:embed="rId2">
            <a:extLst>
              <a:ext uri="{28A0092B-C50C-407E-A947-70E740481C1C}">
                <a14:useLocalDpi xmlns:a14="http://schemas.microsoft.com/office/drawing/2010/main" val="0"/>
              </a:ext>
            </a:extLst>
          </a:blip>
          <a:srcRect b="52098"/>
          <a:stretch/>
        </p:blipFill>
        <p:spPr>
          <a:xfrm>
            <a:off x="1024128" y="1965765"/>
            <a:ext cx="8057349" cy="4555398"/>
          </a:xfrm>
          <a:prstGeom prst="rect">
            <a:avLst/>
          </a:prstGeom>
        </p:spPr>
      </p:pic>
    </p:spTree>
    <p:extLst>
      <p:ext uri="{BB962C8B-B14F-4D97-AF65-F5344CB8AC3E}">
        <p14:creationId xmlns:p14="http://schemas.microsoft.com/office/powerpoint/2010/main" val="196663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890400-BB8B-4A44-AB63-65C7CA223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5073F6A-616B-47F6-9546-6C40C95451CA}"/>
              </a:ext>
            </a:extLst>
          </p:cNvPr>
          <p:cNvSpPr>
            <a:spLocks noGrp="1"/>
          </p:cNvSpPr>
          <p:nvPr>
            <p:ph type="title"/>
          </p:nvPr>
        </p:nvSpPr>
        <p:spPr>
          <a:xfrm>
            <a:off x="964788" y="804333"/>
            <a:ext cx="3391900" cy="5249334"/>
          </a:xfrm>
        </p:spPr>
        <p:txBody>
          <a:bodyPr>
            <a:normAutofit/>
          </a:bodyPr>
          <a:lstStyle/>
          <a:p>
            <a:pPr algn="r"/>
            <a:r>
              <a:rPr lang="zh-CN" altLang="en-US" dirty="0"/>
              <a:t>单因子检测流程</a:t>
            </a:r>
            <a:endParaRPr lang="zh-CN" altLang="en-US"/>
          </a:p>
        </p:txBody>
      </p:sp>
      <p:cxnSp>
        <p:nvCxnSpPr>
          <p:cNvPr id="10" name="Straight Connector 9">
            <a:extLst>
              <a:ext uri="{FF2B5EF4-FFF2-40B4-BE49-F238E27FC236}">
                <a16:creationId xmlns:a16="http://schemas.microsoft.com/office/drawing/2014/main" id="{4D39B797-CDC6-4529-8A36-9CBFC98163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597"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65E5EAB0-ABAF-4214-8254-2983F8BF46FA}"/>
              </a:ext>
            </a:extLst>
          </p:cNvPr>
          <p:cNvSpPr>
            <a:spLocks noGrp="1"/>
          </p:cNvSpPr>
          <p:nvPr>
            <p:ph idx="1"/>
          </p:nvPr>
        </p:nvSpPr>
        <p:spPr>
          <a:xfrm>
            <a:off x="4999330" y="804333"/>
            <a:ext cx="6257721" cy="5249334"/>
          </a:xfrm>
        </p:spPr>
        <p:txBody>
          <a:bodyPr anchor="ctr">
            <a:normAutofit/>
          </a:bodyPr>
          <a:lstStyle/>
          <a:p>
            <a:r>
              <a:rPr lang="zh-CN" altLang="en-US">
                <a:latin typeface="-apple-system"/>
              </a:rPr>
              <a:t>第一步：因子构建</a:t>
            </a:r>
            <a:endParaRPr lang="en-US" altLang="zh-CN">
              <a:latin typeface="-apple-system"/>
            </a:endParaRPr>
          </a:p>
          <a:p>
            <a:r>
              <a:rPr lang="zh-CN" altLang="en-US" i="0">
                <a:effectLst/>
                <a:latin typeface="-apple-system"/>
              </a:rPr>
              <a:t>第二</a:t>
            </a:r>
            <a:r>
              <a:rPr lang="zh-CN" altLang="en-US">
                <a:latin typeface="-apple-system"/>
              </a:rPr>
              <a:t>步：</a:t>
            </a:r>
            <a:r>
              <a:rPr lang="zh-CN" altLang="en-US" i="0">
                <a:effectLst/>
                <a:latin typeface="-apple-system"/>
              </a:rPr>
              <a:t>剔除上市未满一年公司以及</a:t>
            </a:r>
            <a:r>
              <a:rPr lang="en-US" altLang="zh-CN" i="0">
                <a:effectLst/>
                <a:latin typeface="-apple-system"/>
              </a:rPr>
              <a:t>ST</a:t>
            </a:r>
            <a:r>
              <a:rPr lang="zh-CN" altLang="en-US" i="0">
                <a:effectLst/>
                <a:latin typeface="-apple-system"/>
              </a:rPr>
              <a:t>股</a:t>
            </a:r>
            <a:endParaRPr lang="en-US" altLang="zh-CN" i="0">
              <a:effectLst/>
              <a:latin typeface="-apple-system"/>
            </a:endParaRPr>
          </a:p>
          <a:p>
            <a:r>
              <a:rPr lang="zh-CN" altLang="en-US">
                <a:latin typeface="-apple-system"/>
              </a:rPr>
              <a:t>第三步：因子自相关分析</a:t>
            </a:r>
            <a:endParaRPr lang="en-US" altLang="zh-CN">
              <a:latin typeface="-apple-system"/>
            </a:endParaRPr>
          </a:p>
          <a:p>
            <a:r>
              <a:rPr lang="zh-CN" altLang="en-US" i="0">
                <a:effectLst/>
                <a:latin typeface="-apple-system"/>
              </a:rPr>
              <a:t>第四步：因子行业分析</a:t>
            </a:r>
            <a:endParaRPr lang="en-US" altLang="zh-CN" i="0">
              <a:effectLst/>
              <a:latin typeface="-apple-system"/>
            </a:endParaRPr>
          </a:p>
          <a:p>
            <a:r>
              <a:rPr lang="zh-CN" altLang="en-US" i="0">
                <a:effectLst/>
                <a:latin typeface="-apple-system"/>
              </a:rPr>
              <a:t>第五步：因子中性化</a:t>
            </a:r>
            <a:endParaRPr lang="en-US" altLang="zh-CN" i="0">
              <a:effectLst/>
              <a:latin typeface="-apple-system"/>
            </a:endParaRPr>
          </a:p>
          <a:p>
            <a:r>
              <a:rPr lang="zh-CN" altLang="en-US" i="0">
                <a:effectLst/>
                <a:latin typeface="-apple-system"/>
              </a:rPr>
              <a:t>第六步：分层效应</a:t>
            </a:r>
            <a:r>
              <a:rPr lang="en-US" altLang="zh-CN" i="0">
                <a:effectLst/>
                <a:latin typeface="-apple-system"/>
              </a:rPr>
              <a:t>【</a:t>
            </a:r>
            <a:r>
              <a:rPr lang="zh-CN" altLang="en-US" i="0">
                <a:effectLst/>
                <a:latin typeface="PingFang SC"/>
              </a:rPr>
              <a:t>分层</a:t>
            </a:r>
            <a:r>
              <a:rPr lang="en-US" altLang="zh-CN" i="0">
                <a:effectLst/>
                <a:latin typeface="PingFang SC"/>
              </a:rPr>
              <a:t>+</a:t>
            </a:r>
            <a:r>
              <a:rPr lang="zh-CN" altLang="en-US" i="0">
                <a:effectLst/>
                <a:latin typeface="PingFang SC"/>
              </a:rPr>
              <a:t>多空、</a:t>
            </a:r>
            <a:r>
              <a:rPr lang="en-US" altLang="zh-CN" i="0" err="1">
                <a:effectLst/>
                <a:latin typeface="PingFang SC"/>
              </a:rPr>
              <a:t>TopN</a:t>
            </a:r>
            <a:r>
              <a:rPr lang="zh-CN" altLang="en-US" i="0">
                <a:effectLst/>
                <a:latin typeface="PingFang SC"/>
              </a:rPr>
              <a:t>组合</a:t>
            </a:r>
            <a:r>
              <a:rPr lang="en-US" altLang="zh-CN" i="0">
                <a:effectLst/>
                <a:latin typeface="-apple-system"/>
              </a:rPr>
              <a:t>】</a:t>
            </a:r>
          </a:p>
          <a:p>
            <a:r>
              <a:rPr lang="zh-CN" altLang="en-US">
                <a:latin typeface="-apple-system"/>
              </a:rPr>
              <a:t>第七步：</a:t>
            </a:r>
            <a:r>
              <a:rPr lang="en-US" altLang="zh-CN">
                <a:latin typeface="-apple-system"/>
              </a:rPr>
              <a:t>ICIR【</a:t>
            </a:r>
            <a:r>
              <a:rPr lang="zh-CN" altLang="en-US">
                <a:latin typeface="-apple-system"/>
              </a:rPr>
              <a:t>分层</a:t>
            </a:r>
            <a:r>
              <a:rPr lang="en-US" altLang="zh-CN">
                <a:latin typeface="-apple-system"/>
              </a:rPr>
              <a:t>IC</a:t>
            </a:r>
            <a:r>
              <a:rPr lang="zh-CN" altLang="en-US">
                <a:latin typeface="-apple-system"/>
              </a:rPr>
              <a:t>、累计</a:t>
            </a:r>
            <a:r>
              <a:rPr lang="en-US" altLang="zh-CN">
                <a:latin typeface="-apple-system"/>
              </a:rPr>
              <a:t>IC</a:t>
            </a:r>
            <a:r>
              <a:rPr lang="zh-CN" altLang="en-US">
                <a:latin typeface="-apple-system"/>
              </a:rPr>
              <a:t>、</a:t>
            </a:r>
            <a:r>
              <a:rPr lang="en-US" altLang="zh-CN">
                <a:latin typeface="-apple-system"/>
              </a:rPr>
              <a:t>IC</a:t>
            </a:r>
            <a:r>
              <a:rPr lang="zh-CN" altLang="en-US">
                <a:latin typeface="-apple-system"/>
              </a:rPr>
              <a:t>衰减</a:t>
            </a:r>
            <a:r>
              <a:rPr lang="en-US" altLang="zh-CN">
                <a:latin typeface="-apple-system"/>
              </a:rPr>
              <a:t>】</a:t>
            </a:r>
          </a:p>
          <a:p>
            <a:r>
              <a:rPr lang="zh-CN" altLang="en-US">
                <a:latin typeface="-apple-system"/>
              </a:rPr>
              <a:t>第八步：</a:t>
            </a:r>
            <a:r>
              <a:rPr lang="en-US" altLang="zh-CN">
                <a:latin typeface="-apple-system"/>
              </a:rPr>
              <a:t>T</a:t>
            </a:r>
            <a:r>
              <a:rPr lang="zh-CN" altLang="en-US">
                <a:latin typeface="-apple-system"/>
              </a:rPr>
              <a:t>检验</a:t>
            </a:r>
            <a:endParaRPr lang="en-US" altLang="zh-CN" i="0">
              <a:effectLst/>
              <a:latin typeface="-apple-system"/>
            </a:endParaRPr>
          </a:p>
        </p:txBody>
      </p:sp>
    </p:spTree>
    <p:extLst>
      <p:ext uri="{BB962C8B-B14F-4D97-AF65-F5344CB8AC3E}">
        <p14:creationId xmlns:p14="http://schemas.microsoft.com/office/powerpoint/2010/main" val="372855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E67739-CDDC-4D8F-B5BA-2CDB56B61D80}"/>
              </a:ext>
            </a:extLst>
          </p:cNvPr>
          <p:cNvSpPr>
            <a:spLocks noGrp="1"/>
          </p:cNvSpPr>
          <p:nvPr>
            <p:ph type="title"/>
          </p:nvPr>
        </p:nvSpPr>
        <p:spPr/>
        <p:txBody>
          <a:bodyPr/>
          <a:lstStyle/>
          <a:p>
            <a:r>
              <a:rPr lang="en-US" altLang="zh-CN" dirty="0"/>
              <a:t>T</a:t>
            </a:r>
            <a:r>
              <a:rPr lang="zh-CN" altLang="en-US" dirty="0"/>
              <a:t>检验</a:t>
            </a:r>
          </a:p>
        </p:txBody>
      </p:sp>
      <p:pic>
        <p:nvPicPr>
          <p:cNvPr id="4" name="内容占位符 4" descr="文本&#10;&#10;描述已自动生成">
            <a:extLst>
              <a:ext uri="{FF2B5EF4-FFF2-40B4-BE49-F238E27FC236}">
                <a16:creationId xmlns:a16="http://schemas.microsoft.com/office/drawing/2014/main" id="{BA831A5C-CC9B-4093-AA03-D221C89CE57B}"/>
              </a:ext>
            </a:extLst>
          </p:cNvPr>
          <p:cNvPicPr>
            <a:picLocks noChangeAspect="1"/>
          </p:cNvPicPr>
          <p:nvPr/>
        </p:nvPicPr>
        <p:blipFill rotWithShape="1">
          <a:blip r:embed="rId2">
            <a:extLst>
              <a:ext uri="{28A0092B-C50C-407E-A947-70E740481C1C}">
                <a14:useLocalDpi xmlns:a14="http://schemas.microsoft.com/office/drawing/2010/main" val="0"/>
              </a:ext>
            </a:extLst>
          </a:blip>
          <a:srcRect t="47052"/>
          <a:stretch/>
        </p:blipFill>
        <p:spPr>
          <a:xfrm>
            <a:off x="1289852" y="2015239"/>
            <a:ext cx="7150764" cy="4468769"/>
          </a:xfrm>
          <a:prstGeom prst="rect">
            <a:avLst/>
          </a:prstGeom>
        </p:spPr>
      </p:pic>
    </p:spTree>
    <p:extLst>
      <p:ext uri="{BB962C8B-B14F-4D97-AF65-F5344CB8AC3E}">
        <p14:creationId xmlns:p14="http://schemas.microsoft.com/office/powerpoint/2010/main" val="2047947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表, 瀑布图&#10;&#10;描述已自动生成">
            <a:extLst>
              <a:ext uri="{FF2B5EF4-FFF2-40B4-BE49-F238E27FC236}">
                <a16:creationId xmlns:a16="http://schemas.microsoft.com/office/drawing/2014/main" id="{563B86D1-1D3C-4C5B-81B4-CA2F0093E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32" y="536959"/>
            <a:ext cx="11263336" cy="5784081"/>
          </a:xfrm>
          <a:prstGeom prst="rect">
            <a:avLst/>
          </a:prstGeom>
        </p:spPr>
      </p:pic>
    </p:spTree>
    <p:extLst>
      <p:ext uri="{BB962C8B-B14F-4D97-AF65-F5344CB8AC3E}">
        <p14:creationId xmlns:p14="http://schemas.microsoft.com/office/powerpoint/2010/main" val="4215386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8D12B-C3F7-46D1-9BF1-7DFA1C1DB6DD}"/>
              </a:ext>
            </a:extLst>
          </p:cNvPr>
          <p:cNvSpPr>
            <a:spLocks noGrp="1"/>
          </p:cNvSpPr>
          <p:nvPr>
            <p:ph type="title"/>
          </p:nvPr>
        </p:nvSpPr>
        <p:spPr/>
        <p:txBody>
          <a:bodyPr/>
          <a:lstStyle/>
          <a:p>
            <a:r>
              <a:rPr lang="zh-CN" altLang="en-US"/>
              <a:t>下期预告</a:t>
            </a:r>
            <a:endParaRPr lang="zh-CN" altLang="en-US" dirty="0"/>
          </a:p>
        </p:txBody>
      </p:sp>
      <p:sp>
        <p:nvSpPr>
          <p:cNvPr id="3" name="内容占位符 2">
            <a:extLst>
              <a:ext uri="{FF2B5EF4-FFF2-40B4-BE49-F238E27FC236}">
                <a16:creationId xmlns:a16="http://schemas.microsoft.com/office/drawing/2014/main" id="{7CE0BD88-5467-4282-AB0E-B2C7717F408C}"/>
              </a:ext>
            </a:extLst>
          </p:cNvPr>
          <p:cNvSpPr>
            <a:spLocks noGrp="1"/>
          </p:cNvSpPr>
          <p:nvPr>
            <p:ph idx="1"/>
          </p:nvPr>
        </p:nvSpPr>
        <p:spPr>
          <a:xfrm>
            <a:off x="946307" y="3194913"/>
            <a:ext cx="2302732" cy="2723662"/>
          </a:xfrm>
        </p:spPr>
        <p:txBody>
          <a:bodyPr/>
          <a:lstStyle/>
          <a:p>
            <a:r>
              <a:rPr lang="en-US" altLang="zh-CN" sz="3200" dirty="0"/>
              <a:t>Barra</a:t>
            </a:r>
            <a:r>
              <a:rPr lang="zh-CN" altLang="en-US" sz="3200" dirty="0"/>
              <a:t>模型</a:t>
            </a:r>
            <a:endParaRPr lang="en-US" altLang="zh-CN" sz="3200" dirty="0"/>
          </a:p>
          <a:p>
            <a:r>
              <a:rPr lang="en-US" altLang="zh-CN" dirty="0"/>
              <a:t>Or</a:t>
            </a:r>
          </a:p>
          <a:p>
            <a:r>
              <a:rPr lang="en-US" altLang="zh-CN" sz="3200" dirty="0"/>
              <a:t>Brinson</a:t>
            </a:r>
            <a:r>
              <a:rPr lang="zh-CN" altLang="en-US" sz="3200" dirty="0"/>
              <a:t>归因</a:t>
            </a:r>
          </a:p>
          <a:p>
            <a:pPr marL="0" indent="0">
              <a:buNone/>
            </a:pPr>
            <a:endParaRPr lang="en-US" altLang="zh-CN" sz="3200" dirty="0"/>
          </a:p>
        </p:txBody>
      </p:sp>
      <p:pic>
        <p:nvPicPr>
          <p:cNvPr id="5" name="图片 4" descr="文本&#10;&#10;描述已自动生成">
            <a:extLst>
              <a:ext uri="{FF2B5EF4-FFF2-40B4-BE49-F238E27FC236}">
                <a16:creationId xmlns:a16="http://schemas.microsoft.com/office/drawing/2014/main" id="{8DE51E77-7595-4E70-AF6A-70F96EB1F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054" y="1779831"/>
            <a:ext cx="8130343" cy="4492953"/>
          </a:xfrm>
          <a:prstGeom prst="rect">
            <a:avLst/>
          </a:prstGeom>
        </p:spPr>
      </p:pic>
    </p:spTree>
    <p:extLst>
      <p:ext uri="{BB962C8B-B14F-4D97-AF65-F5344CB8AC3E}">
        <p14:creationId xmlns:p14="http://schemas.microsoft.com/office/powerpoint/2010/main" val="26319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62158-43DE-419F-9440-C5E9DF36A64C}"/>
              </a:ext>
            </a:extLst>
          </p:cNvPr>
          <p:cNvSpPr>
            <a:spLocks noGrp="1"/>
          </p:cNvSpPr>
          <p:nvPr>
            <p:ph type="title"/>
          </p:nvPr>
        </p:nvSpPr>
        <p:spPr/>
        <p:txBody>
          <a:bodyPr/>
          <a:lstStyle/>
          <a:p>
            <a:r>
              <a:rPr lang="en-US" altLang="zh-CN" dirty="0" err="1"/>
              <a:t>Alphalens</a:t>
            </a:r>
            <a:r>
              <a:rPr lang="zh-CN" altLang="en-US" dirty="0"/>
              <a:t>包</a:t>
            </a:r>
          </a:p>
        </p:txBody>
      </p:sp>
      <p:sp>
        <p:nvSpPr>
          <p:cNvPr id="4" name="文本框 3">
            <a:extLst>
              <a:ext uri="{FF2B5EF4-FFF2-40B4-BE49-F238E27FC236}">
                <a16:creationId xmlns:a16="http://schemas.microsoft.com/office/drawing/2014/main" id="{75C37B38-3443-4433-A8C5-856BE0B851F3}"/>
              </a:ext>
            </a:extLst>
          </p:cNvPr>
          <p:cNvSpPr txBox="1"/>
          <p:nvPr/>
        </p:nvSpPr>
        <p:spPr>
          <a:xfrm>
            <a:off x="1024128" y="1900166"/>
            <a:ext cx="9221841" cy="369332"/>
          </a:xfrm>
          <a:prstGeom prst="rect">
            <a:avLst/>
          </a:prstGeom>
          <a:noFill/>
        </p:spPr>
        <p:txBody>
          <a:bodyPr wrap="square" rtlCol="0">
            <a:spAutoFit/>
          </a:bodyPr>
          <a:lstStyle/>
          <a:p>
            <a:r>
              <a:rPr lang="en-US" altLang="zh-CN" dirty="0">
                <a:hlinkClick r:id="rId2"/>
              </a:rPr>
              <a:t>GitHub - </a:t>
            </a:r>
            <a:r>
              <a:rPr lang="en-US" altLang="zh-CN" dirty="0" err="1">
                <a:hlinkClick r:id="rId2"/>
              </a:rPr>
              <a:t>quantopian</a:t>
            </a:r>
            <a:r>
              <a:rPr lang="en-US" altLang="zh-CN" dirty="0">
                <a:hlinkClick r:id="rId2"/>
              </a:rPr>
              <a:t>/</a:t>
            </a:r>
            <a:r>
              <a:rPr lang="en-US" altLang="zh-CN" dirty="0" err="1">
                <a:hlinkClick r:id="rId2"/>
              </a:rPr>
              <a:t>alphalens</a:t>
            </a:r>
            <a:r>
              <a:rPr lang="en-US" altLang="zh-CN" dirty="0">
                <a:hlinkClick r:id="rId2"/>
              </a:rPr>
              <a:t>: Performance analysis of predictive (alpha) stock factors</a:t>
            </a:r>
            <a:endParaRPr lang="zh-CN" altLang="en-US" dirty="0"/>
          </a:p>
        </p:txBody>
      </p:sp>
      <p:pic>
        <p:nvPicPr>
          <p:cNvPr id="6" name="图片 5" descr="表格&#10;&#10;描述已自动生成">
            <a:extLst>
              <a:ext uri="{FF2B5EF4-FFF2-40B4-BE49-F238E27FC236}">
                <a16:creationId xmlns:a16="http://schemas.microsoft.com/office/drawing/2014/main" id="{3D1FA2C7-311D-46CA-9D4B-8B3798BC99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235" y="2680446"/>
            <a:ext cx="2986174" cy="3300508"/>
          </a:xfrm>
          <a:prstGeom prst="rect">
            <a:avLst/>
          </a:prstGeom>
        </p:spPr>
      </p:pic>
      <p:pic>
        <p:nvPicPr>
          <p:cNvPr id="8" name="图片 7" descr="图示&#10;&#10;描述已自动生成">
            <a:extLst>
              <a:ext uri="{FF2B5EF4-FFF2-40B4-BE49-F238E27FC236}">
                <a16:creationId xmlns:a16="http://schemas.microsoft.com/office/drawing/2014/main" id="{9321782A-E0D6-48AB-8DFC-238930C1B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6677" y="2587004"/>
            <a:ext cx="3012257" cy="3685780"/>
          </a:xfrm>
          <a:prstGeom prst="rect">
            <a:avLst/>
          </a:prstGeom>
        </p:spPr>
      </p:pic>
      <p:pic>
        <p:nvPicPr>
          <p:cNvPr id="10" name="图片 9" descr="图表&#10;&#10;描述已自动生成">
            <a:extLst>
              <a:ext uri="{FF2B5EF4-FFF2-40B4-BE49-F238E27FC236}">
                <a16:creationId xmlns:a16="http://schemas.microsoft.com/office/drawing/2014/main" id="{9F0A5E1B-B2C9-44C6-B68C-0C853CDC3E60}"/>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8145686" y="2622523"/>
            <a:ext cx="3012258" cy="3695947"/>
          </a:xfrm>
          <a:prstGeom prst="rect">
            <a:avLst/>
          </a:prstGeom>
        </p:spPr>
      </p:pic>
    </p:spTree>
    <p:extLst>
      <p:ext uri="{BB962C8B-B14F-4D97-AF65-F5344CB8AC3E}">
        <p14:creationId xmlns:p14="http://schemas.microsoft.com/office/powerpoint/2010/main" val="385527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E27EE-8E9B-409E-9FAF-314BC21EA959}"/>
              </a:ext>
            </a:extLst>
          </p:cNvPr>
          <p:cNvSpPr>
            <a:spLocks noGrp="1"/>
          </p:cNvSpPr>
          <p:nvPr>
            <p:ph type="title"/>
          </p:nvPr>
        </p:nvSpPr>
        <p:spPr/>
        <p:txBody>
          <a:bodyPr/>
          <a:lstStyle/>
          <a:p>
            <a:r>
              <a:rPr lang="zh-CN" altLang="en-US" dirty="0">
                <a:solidFill>
                  <a:srgbClr val="4D4D4D"/>
                </a:solidFill>
                <a:latin typeface="-apple-system"/>
              </a:rPr>
              <a:t>第一步：因子构建</a:t>
            </a:r>
            <a:endParaRPr lang="zh-CN" altLang="en-US" dirty="0"/>
          </a:p>
        </p:txBody>
      </p:sp>
      <p:sp>
        <p:nvSpPr>
          <p:cNvPr id="3" name="内容占位符 2">
            <a:extLst>
              <a:ext uri="{FF2B5EF4-FFF2-40B4-BE49-F238E27FC236}">
                <a16:creationId xmlns:a16="http://schemas.microsoft.com/office/drawing/2014/main" id="{F6523DC9-03E0-46D7-BE92-7E84192BBC84}"/>
              </a:ext>
            </a:extLst>
          </p:cNvPr>
          <p:cNvSpPr>
            <a:spLocks noGrp="1"/>
          </p:cNvSpPr>
          <p:nvPr>
            <p:ph idx="1"/>
          </p:nvPr>
        </p:nvSpPr>
        <p:spPr>
          <a:xfrm>
            <a:off x="1024128" y="2562446"/>
            <a:ext cx="4799804" cy="2551814"/>
          </a:xfrm>
        </p:spPr>
        <p:txBody>
          <a:bodyPr>
            <a:normAutofit fontScale="85000" lnSpcReduction="20000"/>
          </a:bodyPr>
          <a:lstStyle/>
          <a:p>
            <a:pPr marL="457200" indent="-457200">
              <a:lnSpc>
                <a:spcPct val="150000"/>
              </a:lnSpc>
              <a:buAutoNum type="arabicPeriod"/>
            </a:pPr>
            <a:r>
              <a:rPr lang="zh-CN" altLang="en-US" dirty="0"/>
              <a:t>选择研究的股票池</a:t>
            </a:r>
            <a:endParaRPr lang="en-US" altLang="zh-CN" dirty="0"/>
          </a:p>
          <a:p>
            <a:pPr marL="457200" indent="-457200">
              <a:lnSpc>
                <a:spcPct val="150000"/>
              </a:lnSpc>
              <a:buAutoNum type="arabicPeriod"/>
            </a:pPr>
            <a:r>
              <a:rPr lang="zh-CN" altLang="en-US" dirty="0"/>
              <a:t>获取对应基本分时数据、财务数据</a:t>
            </a:r>
            <a:endParaRPr lang="en-US" altLang="zh-CN" dirty="0"/>
          </a:p>
          <a:p>
            <a:pPr marL="457200" indent="-457200">
              <a:lnSpc>
                <a:spcPct val="150000"/>
              </a:lnSpc>
              <a:buAutoNum type="arabicPeriod"/>
            </a:pPr>
            <a:r>
              <a:rPr lang="zh-CN" altLang="en-US" dirty="0"/>
              <a:t>可以用</a:t>
            </a:r>
            <a:r>
              <a:rPr lang="en-US" altLang="zh-CN" dirty="0" err="1"/>
              <a:t>TaLib</a:t>
            </a:r>
            <a:r>
              <a:rPr lang="zh-CN" altLang="en-US" dirty="0"/>
              <a:t>用分时数据来合成你所需要的技术面因子</a:t>
            </a:r>
            <a:endParaRPr lang="en-US" altLang="zh-CN" dirty="0"/>
          </a:p>
          <a:p>
            <a:pPr marL="457200" indent="-457200">
              <a:lnSpc>
                <a:spcPct val="150000"/>
              </a:lnSpc>
              <a:buAutoNum type="arabicPeriod"/>
            </a:pPr>
            <a:r>
              <a:rPr lang="zh-CN" altLang="en-US" dirty="0"/>
              <a:t>注意研究的频率</a:t>
            </a:r>
            <a:endParaRPr lang="en-US" altLang="zh-CN" dirty="0"/>
          </a:p>
          <a:p>
            <a:endParaRPr lang="en-US" altLang="zh-CN" dirty="0"/>
          </a:p>
        </p:txBody>
      </p:sp>
      <p:pic>
        <p:nvPicPr>
          <p:cNvPr id="5" name="图片 4" descr="图形用户界面, 文本&#10;&#10;中度可信度描述已自动生成">
            <a:extLst>
              <a:ext uri="{FF2B5EF4-FFF2-40B4-BE49-F238E27FC236}">
                <a16:creationId xmlns:a16="http://schemas.microsoft.com/office/drawing/2014/main" id="{40F32286-1F74-43E3-8985-9DD723F43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369889"/>
            <a:ext cx="5536019" cy="3092975"/>
          </a:xfrm>
          <a:prstGeom prst="rect">
            <a:avLst/>
          </a:prstGeom>
        </p:spPr>
      </p:pic>
    </p:spTree>
    <p:extLst>
      <p:ext uri="{BB962C8B-B14F-4D97-AF65-F5344CB8AC3E}">
        <p14:creationId xmlns:p14="http://schemas.microsoft.com/office/powerpoint/2010/main" val="140973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85967-66A7-44AB-9FAC-EF4C4D375648}"/>
              </a:ext>
            </a:extLst>
          </p:cNvPr>
          <p:cNvSpPr>
            <a:spLocks noGrp="1"/>
          </p:cNvSpPr>
          <p:nvPr>
            <p:ph type="title"/>
          </p:nvPr>
        </p:nvSpPr>
        <p:spPr/>
        <p:txBody>
          <a:bodyPr>
            <a:normAutofit/>
          </a:bodyPr>
          <a:lstStyle/>
          <a:p>
            <a:r>
              <a:rPr lang="zh-CN" altLang="en-US" sz="4000" i="0" dirty="0">
                <a:solidFill>
                  <a:srgbClr val="4D4D4D"/>
                </a:solidFill>
                <a:effectLst/>
                <a:latin typeface="-apple-system"/>
              </a:rPr>
              <a:t>第二</a:t>
            </a:r>
            <a:r>
              <a:rPr lang="zh-CN" altLang="en-US" sz="4000" dirty="0">
                <a:solidFill>
                  <a:srgbClr val="4D4D4D"/>
                </a:solidFill>
                <a:latin typeface="-apple-system"/>
              </a:rPr>
              <a:t>步：</a:t>
            </a:r>
            <a:r>
              <a:rPr lang="zh-CN" altLang="en-US" sz="4000" i="0" dirty="0">
                <a:solidFill>
                  <a:srgbClr val="4D4D4D"/>
                </a:solidFill>
                <a:effectLst/>
                <a:latin typeface="-apple-system"/>
              </a:rPr>
              <a:t>剔除上市未满一年公司以及</a:t>
            </a:r>
            <a:r>
              <a:rPr lang="en-US" altLang="zh-CN" sz="4000" i="0" dirty="0">
                <a:solidFill>
                  <a:srgbClr val="4D4D4D"/>
                </a:solidFill>
                <a:effectLst/>
                <a:latin typeface="-apple-system"/>
              </a:rPr>
              <a:t>ST</a:t>
            </a:r>
            <a:r>
              <a:rPr lang="zh-CN" altLang="en-US" sz="4000" i="0" dirty="0">
                <a:solidFill>
                  <a:srgbClr val="4D4D4D"/>
                </a:solidFill>
                <a:effectLst/>
                <a:latin typeface="-apple-system"/>
              </a:rPr>
              <a:t>股</a:t>
            </a:r>
            <a:endParaRPr lang="zh-CN" altLang="en-US" sz="4000" dirty="0"/>
          </a:p>
        </p:txBody>
      </p:sp>
      <p:sp>
        <p:nvSpPr>
          <p:cNvPr id="3" name="内容占位符 2">
            <a:extLst>
              <a:ext uri="{FF2B5EF4-FFF2-40B4-BE49-F238E27FC236}">
                <a16:creationId xmlns:a16="http://schemas.microsoft.com/office/drawing/2014/main" id="{2A10ABEE-8159-4967-BA0C-A99AADBAC15F}"/>
              </a:ext>
            </a:extLst>
          </p:cNvPr>
          <p:cNvSpPr>
            <a:spLocks noGrp="1"/>
          </p:cNvSpPr>
          <p:nvPr>
            <p:ph idx="1"/>
          </p:nvPr>
        </p:nvSpPr>
        <p:spPr>
          <a:xfrm>
            <a:off x="1024128" y="2680282"/>
            <a:ext cx="3916988" cy="2369890"/>
          </a:xfrm>
        </p:spPr>
        <p:txBody>
          <a:bodyPr/>
          <a:lstStyle/>
          <a:p>
            <a:pPr marL="457200" indent="-457200">
              <a:lnSpc>
                <a:spcPct val="130000"/>
              </a:lnSpc>
              <a:buFont typeface="Tw Cen MT" panose="020B0602020104020603" pitchFamily="34" charset="0"/>
              <a:buAutoNum type="arabicPeriod"/>
            </a:pPr>
            <a:r>
              <a:rPr lang="zh-CN" altLang="en-US" sz="1900" dirty="0"/>
              <a:t>获取公司上市日信息</a:t>
            </a:r>
            <a:endParaRPr lang="en-US" altLang="zh-CN" sz="1900" dirty="0"/>
          </a:p>
          <a:p>
            <a:pPr marL="457200" indent="-457200">
              <a:lnSpc>
                <a:spcPct val="130000"/>
              </a:lnSpc>
              <a:buFont typeface="Tw Cen MT" panose="020B0602020104020603" pitchFamily="34" charset="0"/>
              <a:buAutoNum type="arabicPeriod"/>
            </a:pPr>
            <a:r>
              <a:rPr lang="zh-CN" altLang="en-US" sz="1900" dirty="0"/>
              <a:t>基于上市日信息加上</a:t>
            </a:r>
            <a:r>
              <a:rPr lang="en-US" altLang="zh-CN" sz="1900" dirty="0"/>
              <a:t>365</a:t>
            </a:r>
            <a:r>
              <a:rPr lang="zh-CN" altLang="en-US" sz="1900" dirty="0"/>
              <a:t>天</a:t>
            </a:r>
            <a:endParaRPr lang="en-US" altLang="zh-CN" sz="1900" dirty="0"/>
          </a:p>
          <a:p>
            <a:pPr marL="457200" indent="-457200">
              <a:lnSpc>
                <a:spcPct val="130000"/>
              </a:lnSpc>
              <a:buFont typeface="Tw Cen MT" panose="020B0602020104020603" pitchFamily="34" charset="0"/>
              <a:buAutoNum type="arabicPeriod"/>
            </a:pPr>
            <a:r>
              <a:rPr lang="zh-CN" altLang="en-US" sz="1900" dirty="0"/>
              <a:t>对比交易日日期和上市日期</a:t>
            </a:r>
            <a:endParaRPr lang="en-US" altLang="zh-CN" sz="1900" dirty="0"/>
          </a:p>
          <a:p>
            <a:pPr marL="457200" indent="-457200">
              <a:lnSpc>
                <a:spcPct val="130000"/>
              </a:lnSpc>
              <a:buFont typeface="Tw Cen MT" panose="020B0602020104020603" pitchFamily="34" charset="0"/>
              <a:buAutoNum type="arabicPeriod"/>
            </a:pPr>
            <a:r>
              <a:rPr lang="zh-CN" altLang="en-US" sz="1900" dirty="0"/>
              <a:t>剔除上市未满一年的公司</a:t>
            </a:r>
          </a:p>
        </p:txBody>
      </p:sp>
      <p:pic>
        <p:nvPicPr>
          <p:cNvPr id="5" name="图片 4" descr="图形用户界面, 文本, 应用程序&#10;&#10;描述已自动生成">
            <a:extLst>
              <a:ext uri="{FF2B5EF4-FFF2-40B4-BE49-F238E27FC236}">
                <a16:creationId xmlns:a16="http://schemas.microsoft.com/office/drawing/2014/main" id="{A226657C-A185-43FB-A7F7-B59348AAB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679" y="1793356"/>
            <a:ext cx="4194316" cy="2845135"/>
          </a:xfrm>
          <a:prstGeom prst="rect">
            <a:avLst/>
          </a:prstGeom>
        </p:spPr>
      </p:pic>
      <p:pic>
        <p:nvPicPr>
          <p:cNvPr id="7" name="图片 6" descr="文本&#10;&#10;描述已自动生成">
            <a:extLst>
              <a:ext uri="{FF2B5EF4-FFF2-40B4-BE49-F238E27FC236}">
                <a16:creationId xmlns:a16="http://schemas.microsoft.com/office/drawing/2014/main" id="{4EEBB474-9D16-4C2D-A236-31CBCCCF0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679" y="4638491"/>
            <a:ext cx="4470521" cy="1861745"/>
          </a:xfrm>
          <a:prstGeom prst="rect">
            <a:avLst/>
          </a:prstGeom>
        </p:spPr>
      </p:pic>
    </p:spTree>
    <p:extLst>
      <p:ext uri="{BB962C8B-B14F-4D97-AF65-F5344CB8AC3E}">
        <p14:creationId xmlns:p14="http://schemas.microsoft.com/office/powerpoint/2010/main" val="2834964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090D8-CAA2-4799-93DE-7E5597E6DC00}"/>
              </a:ext>
            </a:extLst>
          </p:cNvPr>
          <p:cNvSpPr>
            <a:spLocks noGrp="1"/>
          </p:cNvSpPr>
          <p:nvPr>
            <p:ph type="title"/>
          </p:nvPr>
        </p:nvSpPr>
        <p:spPr/>
        <p:txBody>
          <a:bodyPr/>
          <a:lstStyle/>
          <a:p>
            <a:r>
              <a:rPr lang="zh-CN" altLang="en-US" dirty="0">
                <a:solidFill>
                  <a:srgbClr val="4D4D4D"/>
                </a:solidFill>
                <a:latin typeface="-apple-system"/>
              </a:rPr>
              <a:t>第三步：因子自相关分析</a:t>
            </a:r>
            <a:endParaRPr lang="zh-CN" altLang="en-US" dirty="0"/>
          </a:p>
        </p:txBody>
      </p:sp>
      <p:sp>
        <p:nvSpPr>
          <p:cNvPr id="3" name="内容占位符 2">
            <a:extLst>
              <a:ext uri="{FF2B5EF4-FFF2-40B4-BE49-F238E27FC236}">
                <a16:creationId xmlns:a16="http://schemas.microsoft.com/office/drawing/2014/main" id="{4120BC72-B0AD-47F9-A18A-7FD482343A01}"/>
              </a:ext>
            </a:extLst>
          </p:cNvPr>
          <p:cNvSpPr>
            <a:spLocks noGrp="1"/>
          </p:cNvSpPr>
          <p:nvPr>
            <p:ph idx="1"/>
          </p:nvPr>
        </p:nvSpPr>
        <p:spPr>
          <a:xfrm>
            <a:off x="797482" y="2205442"/>
            <a:ext cx="2766334" cy="4023360"/>
          </a:xfrm>
        </p:spPr>
        <p:txBody>
          <a:bodyPr>
            <a:normAutofit/>
          </a:bodyPr>
          <a:lstStyle/>
          <a:p>
            <a:pPr>
              <a:lnSpc>
                <a:spcPct val="150000"/>
              </a:lnSpc>
            </a:pPr>
            <a:r>
              <a:rPr lang="zh-CN" altLang="en-US" sz="1800" i="0" dirty="0">
                <a:solidFill>
                  <a:srgbClr val="4D4D4D"/>
                </a:solidFill>
                <a:effectLst/>
                <a:latin typeface="-apple-system"/>
              </a:rPr>
              <a:t>因子的自相关性主要是反映因子整体的稳定性，或者说因子的动量特征，如果因子的正自相关性很高，说明这个因子的持续性会很好，强者恒强，可以合理预期组合的换手会很低，负相关性很高则反之。</a:t>
            </a:r>
            <a:endParaRPr lang="zh-CN" altLang="en-US" sz="1800" dirty="0"/>
          </a:p>
        </p:txBody>
      </p:sp>
      <p:pic>
        <p:nvPicPr>
          <p:cNvPr id="5" name="图片 4" descr="图表, 折线图&#10;&#10;描述已自动生成">
            <a:extLst>
              <a:ext uri="{FF2B5EF4-FFF2-40B4-BE49-F238E27FC236}">
                <a16:creationId xmlns:a16="http://schemas.microsoft.com/office/drawing/2014/main" id="{6DAF6587-83B2-4BA3-B8DB-03F5A7010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5908" y="2205442"/>
            <a:ext cx="6864030" cy="4067342"/>
          </a:xfrm>
          <a:prstGeom prst="rect">
            <a:avLst/>
          </a:prstGeom>
        </p:spPr>
      </p:pic>
    </p:spTree>
    <p:extLst>
      <p:ext uri="{BB962C8B-B14F-4D97-AF65-F5344CB8AC3E}">
        <p14:creationId xmlns:p14="http://schemas.microsoft.com/office/powerpoint/2010/main" val="295501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DB1615-F162-4EC0-B4DD-8C39FBF50A61}"/>
              </a:ext>
            </a:extLst>
          </p:cNvPr>
          <p:cNvSpPr>
            <a:spLocks noGrp="1"/>
          </p:cNvSpPr>
          <p:nvPr>
            <p:ph type="title"/>
          </p:nvPr>
        </p:nvSpPr>
        <p:spPr/>
        <p:txBody>
          <a:bodyPr/>
          <a:lstStyle/>
          <a:p>
            <a:r>
              <a:rPr lang="zh-CN" altLang="en-US" dirty="0"/>
              <a:t>第三步：</a:t>
            </a:r>
            <a:r>
              <a:rPr lang="en-US" altLang="zh-CN" dirty="0"/>
              <a:t>ADF</a:t>
            </a:r>
            <a:r>
              <a:rPr lang="zh-CN" altLang="en-US" dirty="0"/>
              <a:t>检验</a:t>
            </a:r>
          </a:p>
        </p:txBody>
      </p:sp>
      <p:pic>
        <p:nvPicPr>
          <p:cNvPr id="5" name="图片 4" descr="文本&#10;&#10;描述已自动生成">
            <a:extLst>
              <a:ext uri="{FF2B5EF4-FFF2-40B4-BE49-F238E27FC236}">
                <a16:creationId xmlns:a16="http://schemas.microsoft.com/office/drawing/2014/main" id="{EF4FBE6C-8BC0-4AC7-B426-C9EE6F4BE7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8" y="2139823"/>
            <a:ext cx="7987010" cy="4132961"/>
          </a:xfrm>
          <a:prstGeom prst="rect">
            <a:avLst/>
          </a:prstGeom>
        </p:spPr>
      </p:pic>
    </p:spTree>
    <p:extLst>
      <p:ext uri="{BB962C8B-B14F-4D97-AF65-F5344CB8AC3E}">
        <p14:creationId xmlns:p14="http://schemas.microsoft.com/office/powerpoint/2010/main" val="3955080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A45CA-AD59-416E-BB4A-B4A74BBFA223}"/>
              </a:ext>
            </a:extLst>
          </p:cNvPr>
          <p:cNvSpPr>
            <a:spLocks noGrp="1"/>
          </p:cNvSpPr>
          <p:nvPr>
            <p:ph type="title"/>
          </p:nvPr>
        </p:nvSpPr>
        <p:spPr/>
        <p:txBody>
          <a:bodyPr/>
          <a:lstStyle/>
          <a:p>
            <a:r>
              <a:rPr lang="zh-CN" altLang="en-US" dirty="0"/>
              <a:t>缩尾处理</a:t>
            </a:r>
          </a:p>
        </p:txBody>
      </p:sp>
      <p:pic>
        <p:nvPicPr>
          <p:cNvPr id="2050" name="Picture 2">
            <a:extLst>
              <a:ext uri="{FF2B5EF4-FFF2-40B4-BE49-F238E27FC236}">
                <a16:creationId xmlns:a16="http://schemas.microsoft.com/office/drawing/2014/main" id="{4C39CBA2-C839-4A73-917D-03E03C24C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5393" y="3429000"/>
            <a:ext cx="3638550"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C7012600-2D9D-4600-BB27-B3838DE80108}"/>
              </a:ext>
            </a:extLst>
          </p:cNvPr>
          <p:cNvSpPr txBox="1"/>
          <p:nvPr/>
        </p:nvSpPr>
        <p:spPr>
          <a:xfrm>
            <a:off x="1255393" y="2257470"/>
            <a:ext cx="3777715" cy="646331"/>
          </a:xfrm>
          <a:prstGeom prst="rect">
            <a:avLst/>
          </a:prstGeom>
          <a:noFill/>
        </p:spPr>
        <p:txBody>
          <a:bodyPr wrap="square">
            <a:spAutoFit/>
          </a:bodyPr>
          <a:lstStyle/>
          <a:p>
            <a:r>
              <a:rPr lang="zh-CN" altLang="en-US" dirty="0"/>
              <a:t># 未处理</a:t>
            </a:r>
          </a:p>
          <a:p>
            <a:r>
              <a:rPr lang="zh-CN" altLang="en-US" dirty="0"/>
              <a:t>sns.kdeplot(f.day_mom)</a:t>
            </a:r>
          </a:p>
        </p:txBody>
      </p:sp>
      <p:sp>
        <p:nvSpPr>
          <p:cNvPr id="11" name="文本框 10">
            <a:extLst>
              <a:ext uri="{FF2B5EF4-FFF2-40B4-BE49-F238E27FC236}">
                <a16:creationId xmlns:a16="http://schemas.microsoft.com/office/drawing/2014/main" id="{05660AD1-A913-4000-B641-56667749D94F}"/>
              </a:ext>
            </a:extLst>
          </p:cNvPr>
          <p:cNvSpPr txBox="1"/>
          <p:nvPr/>
        </p:nvSpPr>
        <p:spPr>
          <a:xfrm>
            <a:off x="5494216" y="2239105"/>
            <a:ext cx="6096000" cy="646331"/>
          </a:xfrm>
          <a:prstGeom prst="rect">
            <a:avLst/>
          </a:prstGeom>
          <a:noFill/>
        </p:spPr>
        <p:txBody>
          <a:bodyPr wrap="square">
            <a:spAutoFit/>
          </a:bodyPr>
          <a:lstStyle/>
          <a:p>
            <a:r>
              <a:rPr lang="zh-CN" altLang="en-US" dirty="0"/>
              <a:t># 缩尾处理</a:t>
            </a:r>
          </a:p>
          <a:p>
            <a:r>
              <a:rPr lang="zh-CN" altLang="en-US" dirty="0"/>
              <a:t>sns.kdeplot(winsorize(f.day_mom,limits=[0.025, 0.025]))</a:t>
            </a:r>
          </a:p>
        </p:txBody>
      </p:sp>
      <p:pic>
        <p:nvPicPr>
          <p:cNvPr id="2052" name="Picture 4">
            <a:extLst>
              <a:ext uri="{FF2B5EF4-FFF2-40B4-BE49-F238E27FC236}">
                <a16:creationId xmlns:a16="http://schemas.microsoft.com/office/drawing/2014/main" id="{B798DEC3-405C-4AB1-BE93-277FFC4DA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216" y="3429000"/>
            <a:ext cx="363855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493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5D79B-AB07-4182-8127-330D9167058E}"/>
              </a:ext>
            </a:extLst>
          </p:cNvPr>
          <p:cNvSpPr>
            <a:spLocks noGrp="1"/>
          </p:cNvSpPr>
          <p:nvPr>
            <p:ph type="title"/>
          </p:nvPr>
        </p:nvSpPr>
        <p:spPr/>
        <p:txBody>
          <a:bodyPr/>
          <a:lstStyle/>
          <a:p>
            <a:r>
              <a:rPr lang="zh-CN" altLang="en-US" dirty="0"/>
              <a:t>第四步：行业分析</a:t>
            </a:r>
          </a:p>
        </p:txBody>
      </p:sp>
      <p:pic>
        <p:nvPicPr>
          <p:cNvPr id="5" name="内容占位符 4" descr="图形用户界面, 文本, 应用程序&#10;&#10;描述已自动生成">
            <a:extLst>
              <a:ext uri="{FF2B5EF4-FFF2-40B4-BE49-F238E27FC236}">
                <a16:creationId xmlns:a16="http://schemas.microsoft.com/office/drawing/2014/main" id="{7C236149-D11B-4357-BE96-B2A12F8ED7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9573" y="2217905"/>
            <a:ext cx="5838186" cy="2029835"/>
          </a:xfrm>
        </p:spPr>
      </p:pic>
      <p:pic>
        <p:nvPicPr>
          <p:cNvPr id="1026" name="Picture 2">
            <a:extLst>
              <a:ext uri="{FF2B5EF4-FFF2-40B4-BE49-F238E27FC236}">
                <a16:creationId xmlns:a16="http://schemas.microsoft.com/office/drawing/2014/main" id="{A247EC77-F359-4421-AC28-40A79C43C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759" y="585216"/>
            <a:ext cx="5107912" cy="605216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EA71D7C9-98CA-4127-AE38-3F829982CCBA}"/>
              </a:ext>
            </a:extLst>
          </p:cNvPr>
          <p:cNvSpPr txBox="1"/>
          <p:nvPr/>
        </p:nvSpPr>
        <p:spPr>
          <a:xfrm>
            <a:off x="748755" y="4518458"/>
            <a:ext cx="6094378" cy="1902765"/>
          </a:xfrm>
          <a:prstGeom prst="rect">
            <a:avLst/>
          </a:prstGeom>
          <a:noFill/>
        </p:spPr>
        <p:txBody>
          <a:bodyPr wrap="square">
            <a:spAutoFit/>
          </a:bodyPr>
          <a:lstStyle/>
          <a:p>
            <a:pPr>
              <a:lnSpc>
                <a:spcPct val="150000"/>
              </a:lnSpc>
            </a:pPr>
            <a:r>
              <a:rPr lang="zh-CN" altLang="en-US" sz="1600" i="0" dirty="0">
                <a:solidFill>
                  <a:srgbClr val="4D4D4D"/>
                </a:solidFill>
                <a:effectLst/>
                <a:latin typeface="-apple-system"/>
              </a:rPr>
              <a:t>因子的行业分析也非常重要，可以直观的看到哪些行业的因子暴露比较高，集中度比较高，更进一步可以预期构建的组合会倾向于哪些行业，从行业层面分析因子有效的逻辑。</a:t>
            </a:r>
            <a:r>
              <a:rPr lang="zh-CN" altLang="en-US" sz="1600" b="0" i="0" dirty="0">
                <a:solidFill>
                  <a:srgbClr val="4D4D4D"/>
                </a:solidFill>
                <a:effectLst/>
                <a:latin typeface="-apple-system"/>
              </a:rPr>
              <a:t>这部分直接算每个行业的因子暴露均值和因子暴露标准化均值，即均值除以标准差，这样可以反映整个行业因子暴露的一致性，即集中度。</a:t>
            </a:r>
            <a:endParaRPr lang="zh-CN" altLang="en-US" sz="1600" dirty="0"/>
          </a:p>
        </p:txBody>
      </p:sp>
    </p:spTree>
    <p:extLst>
      <p:ext uri="{BB962C8B-B14F-4D97-AF65-F5344CB8AC3E}">
        <p14:creationId xmlns:p14="http://schemas.microsoft.com/office/powerpoint/2010/main" val="36712475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310</TotalTime>
  <Words>726</Words>
  <Application>Microsoft Office PowerPoint</Application>
  <PresentationFormat>宽屏</PresentationFormat>
  <Paragraphs>56</Paragraphs>
  <Slides>22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-apple-system</vt:lpstr>
      <vt:lpstr>PingFang SC</vt:lpstr>
      <vt:lpstr>Arial</vt:lpstr>
      <vt:lpstr>Tw Cen MT</vt:lpstr>
      <vt:lpstr>Tw Cen MT Condensed</vt:lpstr>
      <vt:lpstr>Wingdings 3</vt:lpstr>
      <vt:lpstr>积分</vt:lpstr>
      <vt:lpstr>单因子检测</vt:lpstr>
      <vt:lpstr>单因子检测流程</vt:lpstr>
      <vt:lpstr>Alphalens包</vt:lpstr>
      <vt:lpstr>第一步：因子构建</vt:lpstr>
      <vt:lpstr>第二步：剔除上市未满一年公司以及ST股</vt:lpstr>
      <vt:lpstr>第三步：因子自相关分析</vt:lpstr>
      <vt:lpstr>第三步：ADF检验</vt:lpstr>
      <vt:lpstr>缩尾处理</vt:lpstr>
      <vt:lpstr>第四步：行业分析</vt:lpstr>
      <vt:lpstr>第五步：因子中性化</vt:lpstr>
      <vt:lpstr>第六步：分层效应</vt:lpstr>
      <vt:lpstr>第六步：分层效应</vt:lpstr>
      <vt:lpstr>第六步：分层效应——作图</vt:lpstr>
      <vt:lpstr>PowerPoint 演示文稿</vt:lpstr>
      <vt:lpstr>第七步：ICIR</vt:lpstr>
      <vt:lpstr>第七步：ICIR【分层IC】</vt:lpstr>
      <vt:lpstr>第七步：ICIR【累计IC】</vt:lpstr>
      <vt:lpstr>第七步：ICIR【IC半衰期】</vt:lpstr>
      <vt:lpstr>T检验</vt:lpstr>
      <vt:lpstr>T检验</vt:lpstr>
      <vt:lpstr>PowerPoint 演示文稿</vt:lpstr>
      <vt:lpstr>下期预告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单因子检测</dc:title>
  <dc:creator>2109853zbs20004@student.must.edu.mo</dc:creator>
  <cp:lastModifiedBy>2109853zbs20004@student.must.edu.mo</cp:lastModifiedBy>
  <cp:revision>4</cp:revision>
  <dcterms:created xsi:type="dcterms:W3CDTF">2022-06-24T03:01:26Z</dcterms:created>
  <dcterms:modified xsi:type="dcterms:W3CDTF">2022-06-24T08:12:20Z</dcterms:modified>
</cp:coreProperties>
</file>