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3" r:id="rId3"/>
    <p:sldId id="257" r:id="rId4"/>
    <p:sldId id="258"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025F9508-729E-488B-8D8E-3B9F26E011E0}" type="datetimeFigureOut">
              <a:rPr lang="zh-CN" altLang="en-US" smtClean="0"/>
              <a:t>2022/11/26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314A16-86DB-4199-A2B0-23CE5857F0D0}" type="slidenum">
              <a:rPr lang="zh-CN" altLang="en-US" smtClean="0"/>
              <a:t>‹#›</a:t>
            </a:fld>
            <a:endParaRPr lang="zh-CN" alt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39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25F9508-729E-488B-8D8E-3B9F26E011E0}" type="datetimeFigureOut">
              <a:rPr lang="zh-CN" altLang="en-US" smtClean="0"/>
              <a:t>2022/11/26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314A16-86DB-4199-A2B0-23CE5857F0D0}" type="slidenum">
              <a:rPr lang="zh-CN" altLang="en-US" smtClean="0"/>
              <a:t>‹#›</a:t>
            </a:fld>
            <a:endParaRPr lang="zh-CN" altLang="en-US"/>
          </a:p>
        </p:txBody>
      </p:sp>
    </p:spTree>
    <p:extLst>
      <p:ext uri="{BB962C8B-B14F-4D97-AF65-F5344CB8AC3E}">
        <p14:creationId xmlns:p14="http://schemas.microsoft.com/office/powerpoint/2010/main" val="1936735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25F9508-729E-488B-8D8E-3B9F26E011E0}" type="datetimeFigureOut">
              <a:rPr lang="zh-CN" altLang="en-US" smtClean="0"/>
              <a:t>2022/11/26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314A16-86DB-4199-A2B0-23CE5857F0D0}"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303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25F9508-729E-488B-8D8E-3B9F26E011E0}" type="datetimeFigureOut">
              <a:rPr lang="zh-CN" altLang="en-US" smtClean="0"/>
              <a:t>2022/11/26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314A16-86DB-4199-A2B0-23CE5857F0D0}" type="slidenum">
              <a:rPr lang="zh-CN" altLang="en-US" smtClean="0"/>
              <a:t>‹#›</a:t>
            </a:fld>
            <a:endParaRPr lang="zh-CN" altLang="en-US"/>
          </a:p>
        </p:txBody>
      </p:sp>
    </p:spTree>
    <p:extLst>
      <p:ext uri="{BB962C8B-B14F-4D97-AF65-F5344CB8AC3E}">
        <p14:creationId xmlns:p14="http://schemas.microsoft.com/office/powerpoint/2010/main" val="3971423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25F9508-729E-488B-8D8E-3B9F26E011E0}" type="datetimeFigureOut">
              <a:rPr lang="zh-CN" altLang="en-US" smtClean="0"/>
              <a:t>2022/11/26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314A16-86DB-4199-A2B0-23CE5857F0D0}" type="slidenum">
              <a:rPr lang="zh-CN" altLang="en-US" smtClean="0"/>
              <a:t>‹#›</a:t>
            </a:fld>
            <a:endParaRPr lang="zh-CN" altLang="en-US"/>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7638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25F9508-729E-488B-8D8E-3B9F26E011E0}" type="datetimeFigureOut">
              <a:rPr lang="zh-CN" altLang="en-US" smtClean="0"/>
              <a:t>2022/11/26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314A16-86DB-4199-A2B0-23CE5857F0D0}" type="slidenum">
              <a:rPr lang="zh-CN" altLang="en-US" smtClean="0"/>
              <a:t>‹#›</a:t>
            </a:fld>
            <a:endParaRPr lang="zh-CN" altLang="en-US"/>
          </a:p>
        </p:txBody>
      </p:sp>
    </p:spTree>
    <p:extLst>
      <p:ext uri="{BB962C8B-B14F-4D97-AF65-F5344CB8AC3E}">
        <p14:creationId xmlns:p14="http://schemas.microsoft.com/office/powerpoint/2010/main" val="1469990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89320"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25F9508-729E-488B-8D8E-3B9F26E011E0}" type="datetimeFigureOut">
              <a:rPr lang="zh-CN" altLang="en-US" smtClean="0"/>
              <a:t>2022/11/26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314A16-86DB-4199-A2B0-23CE5857F0D0}" type="slidenum">
              <a:rPr lang="zh-CN" altLang="en-US" smtClean="0"/>
              <a:t>‹#›</a:t>
            </a:fld>
            <a:endParaRPr lang="zh-CN" altLang="en-US"/>
          </a:p>
        </p:txBody>
      </p:sp>
    </p:spTree>
    <p:extLst>
      <p:ext uri="{BB962C8B-B14F-4D97-AF65-F5344CB8AC3E}">
        <p14:creationId xmlns:p14="http://schemas.microsoft.com/office/powerpoint/2010/main" val="1877706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25F9508-729E-488B-8D8E-3B9F26E011E0}" type="datetimeFigureOut">
              <a:rPr lang="zh-CN" altLang="en-US" smtClean="0"/>
              <a:t>2022/11/26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314A16-86DB-4199-A2B0-23CE5857F0D0}" type="slidenum">
              <a:rPr lang="zh-CN" altLang="en-US" smtClean="0"/>
              <a:t>‹#›</a:t>
            </a:fld>
            <a:endParaRPr lang="zh-CN" altLang="en-US"/>
          </a:p>
        </p:txBody>
      </p:sp>
    </p:spTree>
    <p:extLst>
      <p:ext uri="{BB962C8B-B14F-4D97-AF65-F5344CB8AC3E}">
        <p14:creationId xmlns:p14="http://schemas.microsoft.com/office/powerpoint/2010/main" val="1351745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5F9508-729E-488B-8D8E-3B9F26E011E0}" type="datetimeFigureOut">
              <a:rPr lang="zh-CN" altLang="en-US" smtClean="0"/>
              <a:t>2022/11/26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C314A16-86DB-4199-A2B0-23CE5857F0D0}" type="slidenum">
              <a:rPr lang="zh-CN" altLang="en-US" smtClean="0"/>
              <a:t>‹#›</a:t>
            </a:fld>
            <a:endParaRPr lang="zh-CN" altLang="en-US"/>
          </a:p>
        </p:txBody>
      </p:sp>
    </p:spTree>
    <p:extLst>
      <p:ext uri="{BB962C8B-B14F-4D97-AF65-F5344CB8AC3E}">
        <p14:creationId xmlns:p14="http://schemas.microsoft.com/office/powerpoint/2010/main" val="59726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25F9508-729E-488B-8D8E-3B9F26E011E0}" type="datetimeFigureOut">
              <a:rPr lang="zh-CN" altLang="en-US" smtClean="0"/>
              <a:t>2022/11/26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314A16-86DB-4199-A2B0-23CE5857F0D0}" type="slidenum">
              <a:rPr lang="zh-CN" altLang="en-US" smtClean="0"/>
              <a:t>‹#›</a:t>
            </a:fld>
            <a:endParaRPr lang="zh-CN" altLang="en-US"/>
          </a:p>
        </p:txBody>
      </p:sp>
    </p:spTree>
    <p:extLst>
      <p:ext uri="{BB962C8B-B14F-4D97-AF65-F5344CB8AC3E}">
        <p14:creationId xmlns:p14="http://schemas.microsoft.com/office/powerpoint/2010/main" val="1504509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25F9508-729E-488B-8D8E-3B9F26E011E0}" type="datetimeFigureOut">
              <a:rPr lang="zh-CN" altLang="en-US" smtClean="0"/>
              <a:t>2022/11/26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314A16-86DB-4199-A2B0-23CE5857F0D0}" type="slidenum">
              <a:rPr lang="zh-CN" altLang="en-US" smtClean="0"/>
              <a:t>‹#›</a:t>
            </a:fld>
            <a:endParaRPr lang="zh-CN" altLang="en-US"/>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0140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25F9508-729E-488B-8D8E-3B9F26E011E0}" type="datetimeFigureOut">
              <a:rPr lang="zh-CN" altLang="en-US" smtClean="0"/>
              <a:t>2022/11/26</a:t>
            </a:fld>
            <a:endParaRPr lang="zh-CN" alt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C314A16-86DB-4199-A2B0-23CE5857F0D0}"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37435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tm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A28970-3E8F-46CD-A302-42EE83668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049BFC86-5123-4BF1-91DE-4474EB259B82}"/>
              </a:ext>
            </a:extLst>
          </p:cNvPr>
          <p:cNvSpPr>
            <a:spLocks noGrp="1"/>
          </p:cNvSpPr>
          <p:nvPr>
            <p:ph type="ctrTitle"/>
          </p:nvPr>
        </p:nvSpPr>
        <p:spPr>
          <a:xfrm>
            <a:off x="0" y="643467"/>
            <a:ext cx="7808141" cy="5571066"/>
          </a:xfrm>
        </p:spPr>
        <p:txBody>
          <a:bodyPr>
            <a:normAutofit/>
          </a:bodyPr>
          <a:lstStyle/>
          <a:p>
            <a:pPr>
              <a:lnSpc>
                <a:spcPct val="150000"/>
              </a:lnSpc>
            </a:pPr>
            <a:r>
              <a:rPr lang="zh-CN" altLang="en-US" sz="4000" dirty="0">
                <a:solidFill>
                  <a:schemeClr val="tx1">
                    <a:alpha val="80000"/>
                  </a:schemeClr>
                </a:solidFill>
              </a:rPr>
              <a:t>多因子模型原理系列（一）</a:t>
            </a:r>
            <a:br>
              <a:rPr lang="en-US" altLang="zh-CN" sz="4800" dirty="0">
                <a:solidFill>
                  <a:schemeClr val="tx1">
                    <a:alpha val="80000"/>
                  </a:schemeClr>
                </a:solidFill>
              </a:rPr>
            </a:br>
            <a:r>
              <a:rPr lang="zh-CN" altLang="en-US" sz="4800" dirty="0">
                <a:solidFill>
                  <a:schemeClr val="tx1">
                    <a:alpha val="80000"/>
                  </a:schemeClr>
                </a:solidFill>
              </a:rPr>
              <a:t>从</a:t>
            </a:r>
            <a:r>
              <a:rPr lang="en-US" altLang="zh-CN" sz="4800" dirty="0">
                <a:solidFill>
                  <a:schemeClr val="tx1">
                    <a:alpha val="80000"/>
                  </a:schemeClr>
                </a:solidFill>
              </a:rPr>
              <a:t>CAPM</a:t>
            </a:r>
            <a:r>
              <a:rPr lang="zh-CN" altLang="en-US" sz="4800" dirty="0">
                <a:solidFill>
                  <a:schemeClr val="tx1">
                    <a:alpha val="80000"/>
                  </a:schemeClr>
                </a:solidFill>
              </a:rPr>
              <a:t>模型到</a:t>
            </a:r>
            <a:r>
              <a:rPr lang="en-US" altLang="zh-CN" sz="4800" dirty="0">
                <a:solidFill>
                  <a:schemeClr val="tx1">
                    <a:alpha val="80000"/>
                  </a:schemeClr>
                </a:solidFill>
              </a:rPr>
              <a:t>FAMA</a:t>
            </a:r>
            <a:r>
              <a:rPr lang="zh-CN" altLang="en-US" sz="4800" dirty="0">
                <a:solidFill>
                  <a:schemeClr val="tx1">
                    <a:alpha val="80000"/>
                  </a:schemeClr>
                </a:solidFill>
              </a:rPr>
              <a:t>三因子</a:t>
            </a:r>
          </a:p>
        </p:txBody>
      </p:sp>
      <p:sp>
        <p:nvSpPr>
          <p:cNvPr id="3" name="副标题 2">
            <a:extLst>
              <a:ext uri="{FF2B5EF4-FFF2-40B4-BE49-F238E27FC236}">
                <a16:creationId xmlns:a16="http://schemas.microsoft.com/office/drawing/2014/main" id="{459708FE-4843-4DAA-A186-E5B8287BF334}"/>
              </a:ext>
            </a:extLst>
          </p:cNvPr>
          <p:cNvSpPr>
            <a:spLocks noGrp="1"/>
          </p:cNvSpPr>
          <p:nvPr>
            <p:ph type="subTitle" idx="1"/>
          </p:nvPr>
        </p:nvSpPr>
        <p:spPr>
          <a:xfrm>
            <a:off x="8451608" y="643467"/>
            <a:ext cx="3096926" cy="5571066"/>
          </a:xfrm>
        </p:spPr>
        <p:txBody>
          <a:bodyPr>
            <a:normAutofit/>
          </a:bodyPr>
          <a:lstStyle/>
          <a:p>
            <a:r>
              <a:rPr lang="zh-CN" altLang="en-US" sz="2000" dirty="0"/>
              <a:t>科大财经</a:t>
            </a:r>
            <a:endParaRPr lang="en-US" altLang="zh-CN" sz="2000" dirty="0"/>
          </a:p>
          <a:p>
            <a:endParaRPr lang="en-US" altLang="zh-CN" sz="2000" dirty="0"/>
          </a:p>
          <a:p>
            <a:r>
              <a:rPr lang="en-US" altLang="zh-CN" sz="2000" dirty="0"/>
              <a:t>2022</a:t>
            </a:r>
            <a:r>
              <a:rPr lang="zh-CN" altLang="en-US" sz="2000" dirty="0"/>
              <a:t>年</a:t>
            </a:r>
            <a:r>
              <a:rPr lang="en-US" altLang="zh-CN" sz="2000" dirty="0"/>
              <a:t>11</a:t>
            </a:r>
            <a:r>
              <a:rPr lang="zh-CN" altLang="en-US" sz="2000" dirty="0"/>
              <a:t>月</a:t>
            </a:r>
            <a:r>
              <a:rPr lang="en-US" altLang="zh-CN" sz="2000" dirty="0"/>
              <a:t>25</a:t>
            </a:r>
            <a:r>
              <a:rPr lang="zh-CN" altLang="en-US" sz="2000" dirty="0"/>
              <a:t>日</a:t>
            </a:r>
          </a:p>
        </p:txBody>
      </p:sp>
      <p:cxnSp>
        <p:nvCxnSpPr>
          <p:cNvPr id="10" name="Straight Connector 9">
            <a:extLst>
              <a:ext uri="{FF2B5EF4-FFF2-40B4-BE49-F238E27FC236}">
                <a16:creationId xmlns:a16="http://schemas.microsoft.com/office/drawing/2014/main" id="{47AE7893-212D-45CB-A5B0-AE377389AB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600200"/>
            <a:ext cx="0" cy="36576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3806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A3323B-60EF-4EB9-B202-AC3E5FF5D6CD}"/>
              </a:ext>
            </a:extLst>
          </p:cNvPr>
          <p:cNvSpPr>
            <a:spLocks noGrp="1"/>
          </p:cNvSpPr>
          <p:nvPr>
            <p:ph type="title"/>
          </p:nvPr>
        </p:nvSpPr>
        <p:spPr/>
        <p:txBody>
          <a:bodyPr>
            <a:normAutofit/>
          </a:bodyPr>
          <a:lstStyle/>
          <a:p>
            <a:r>
              <a:rPr lang="zh-CN" altLang="en-US" sz="4400" dirty="0"/>
              <a:t>下期预告：多因子投资法（排序</a:t>
            </a:r>
            <a:r>
              <a:rPr lang="en-US" altLang="zh-CN" sz="4400" dirty="0"/>
              <a:t>/</a:t>
            </a:r>
            <a:r>
              <a:rPr lang="zh-CN" altLang="en-US" sz="4400" dirty="0"/>
              <a:t>回归）</a:t>
            </a:r>
          </a:p>
        </p:txBody>
      </p:sp>
      <p:pic>
        <p:nvPicPr>
          <p:cNvPr id="5" name="图片 4" descr="手机屏幕截图&#10;&#10;描述已自动生成">
            <a:extLst>
              <a:ext uri="{FF2B5EF4-FFF2-40B4-BE49-F238E27FC236}">
                <a16:creationId xmlns:a16="http://schemas.microsoft.com/office/drawing/2014/main" id="{8065F0F4-E2C2-4540-9757-B9CE8B8B2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687313"/>
            <a:ext cx="8729133" cy="4925153"/>
          </a:xfrm>
          <a:prstGeom prst="rect">
            <a:avLst/>
          </a:prstGeom>
        </p:spPr>
      </p:pic>
    </p:spTree>
    <p:extLst>
      <p:ext uri="{BB962C8B-B14F-4D97-AF65-F5344CB8AC3E}">
        <p14:creationId xmlns:p14="http://schemas.microsoft.com/office/powerpoint/2010/main" val="1033204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98629C-B5EA-42A1-9527-E8AC786AB9B2}"/>
              </a:ext>
            </a:extLst>
          </p:cNvPr>
          <p:cNvSpPr>
            <a:spLocks noGrp="1"/>
          </p:cNvSpPr>
          <p:nvPr>
            <p:ph type="title"/>
          </p:nvPr>
        </p:nvSpPr>
        <p:spPr/>
        <p:txBody>
          <a:bodyPr/>
          <a:lstStyle/>
          <a:p>
            <a:r>
              <a:rPr lang="en-US" altLang="zh-CN" dirty="0"/>
              <a:t>CAPM </a:t>
            </a:r>
            <a:r>
              <a:rPr lang="zh-CN" altLang="en-US" dirty="0"/>
              <a:t>资本资产定价模型</a:t>
            </a:r>
          </a:p>
        </p:txBody>
      </p:sp>
      <p:sp>
        <p:nvSpPr>
          <p:cNvPr id="3" name="内容占位符 2">
            <a:extLst>
              <a:ext uri="{FF2B5EF4-FFF2-40B4-BE49-F238E27FC236}">
                <a16:creationId xmlns:a16="http://schemas.microsoft.com/office/drawing/2014/main" id="{C52F801F-07C7-4E94-B391-598BD2EB7525}"/>
              </a:ext>
            </a:extLst>
          </p:cNvPr>
          <p:cNvSpPr>
            <a:spLocks noGrp="1"/>
          </p:cNvSpPr>
          <p:nvPr>
            <p:ph idx="1"/>
          </p:nvPr>
        </p:nvSpPr>
        <p:spPr>
          <a:xfrm>
            <a:off x="1024129" y="2015067"/>
            <a:ext cx="5452871" cy="4605866"/>
          </a:xfrm>
        </p:spPr>
        <p:txBody>
          <a:bodyPr>
            <a:normAutofit/>
          </a:bodyPr>
          <a:lstStyle/>
          <a:p>
            <a:pPr>
              <a:lnSpc>
                <a:spcPct val="110000"/>
              </a:lnSpc>
            </a:pPr>
            <a:r>
              <a:rPr lang="zh-CN" altLang="en-US" sz="2000" dirty="0"/>
              <a:t>描绘了风险和收益率之间的关系</a:t>
            </a:r>
            <a:r>
              <a:rPr lang="en-US" altLang="zh-CN" sz="2000" dirty="0"/>
              <a:t>:</a:t>
            </a:r>
          </a:p>
          <a:p>
            <a:pPr>
              <a:lnSpc>
                <a:spcPct val="110000"/>
              </a:lnSpc>
            </a:pPr>
            <a:endParaRPr lang="en-US" altLang="zh-CN" sz="2000" dirty="0"/>
          </a:p>
          <a:p>
            <a:pPr>
              <a:lnSpc>
                <a:spcPct val="110000"/>
              </a:lnSpc>
            </a:pPr>
            <a:endParaRPr lang="en-US" altLang="zh-CN" sz="2000" dirty="0"/>
          </a:p>
        </p:txBody>
      </p:sp>
      <p:pic>
        <p:nvPicPr>
          <p:cNvPr id="10" name="图片 9">
            <a:extLst>
              <a:ext uri="{FF2B5EF4-FFF2-40B4-BE49-F238E27FC236}">
                <a16:creationId xmlns:a16="http://schemas.microsoft.com/office/drawing/2014/main" id="{03ECBB88-B286-4964-945E-FFBD65472F6D}"/>
              </a:ext>
            </a:extLst>
          </p:cNvPr>
          <p:cNvPicPr>
            <a:picLocks noChangeAspect="1"/>
          </p:cNvPicPr>
          <p:nvPr/>
        </p:nvPicPr>
        <p:blipFill>
          <a:blip r:embed="rId2"/>
          <a:stretch>
            <a:fillRect/>
          </a:stretch>
        </p:blipFill>
        <p:spPr>
          <a:xfrm>
            <a:off x="854509" y="2765439"/>
            <a:ext cx="4640982" cy="510584"/>
          </a:xfrm>
          <a:prstGeom prst="rect">
            <a:avLst/>
          </a:prstGeom>
        </p:spPr>
      </p:pic>
      <p:sp>
        <p:nvSpPr>
          <p:cNvPr id="12" name="文本框 11">
            <a:extLst>
              <a:ext uri="{FF2B5EF4-FFF2-40B4-BE49-F238E27FC236}">
                <a16:creationId xmlns:a16="http://schemas.microsoft.com/office/drawing/2014/main" id="{50E06306-F64D-4B52-8A3B-CE9AA1FC53F9}"/>
              </a:ext>
            </a:extLst>
          </p:cNvPr>
          <p:cNvSpPr txBox="1"/>
          <p:nvPr/>
        </p:nvSpPr>
        <p:spPr>
          <a:xfrm>
            <a:off x="1092369" y="3752766"/>
            <a:ext cx="4165262" cy="2391424"/>
          </a:xfrm>
          <a:prstGeom prst="rect">
            <a:avLst/>
          </a:prstGeom>
          <a:noFill/>
        </p:spPr>
        <p:txBody>
          <a:bodyPr wrap="square">
            <a:spAutoFit/>
          </a:bodyPr>
          <a:lstStyle/>
          <a:p>
            <a:pPr marL="285750" indent="-285750">
              <a:buFont typeface="Arial" panose="020B0604020202020204" pitchFamily="34" charset="0"/>
              <a:buChar char="•"/>
            </a:pPr>
            <a:r>
              <a:rPr lang="en-US" altLang="zh-CN" dirty="0"/>
              <a:t>E[.]</a:t>
            </a:r>
            <a:r>
              <a:rPr lang="zh-CN" altLang="en-US" dirty="0"/>
              <a:t>是期望符号</a:t>
            </a:r>
          </a:p>
          <a:p>
            <a:pPr marL="285750" indent="-285750">
              <a:buFont typeface="Arial" panose="020B0604020202020204" pitchFamily="34" charset="0"/>
              <a:buChar char="•"/>
            </a:pPr>
            <a:r>
              <a:rPr lang="en-US" altLang="zh-CN" dirty="0"/>
              <a:t>Ri</a:t>
            </a:r>
            <a:r>
              <a:rPr lang="zh-CN" altLang="en-US" dirty="0"/>
              <a:t>为某资产</a:t>
            </a:r>
            <a:r>
              <a:rPr lang="en-US" altLang="zh-CN" dirty="0" err="1"/>
              <a:t>i</a:t>
            </a:r>
            <a:r>
              <a:rPr lang="zh-CN" altLang="en-US" dirty="0"/>
              <a:t>的收益率</a:t>
            </a:r>
          </a:p>
          <a:p>
            <a:pPr marL="285750" indent="-285750">
              <a:buFont typeface="Arial" panose="020B0604020202020204" pitchFamily="34" charset="0"/>
              <a:buChar char="•"/>
            </a:pPr>
            <a:r>
              <a:rPr lang="en-US" altLang="zh-CN" dirty="0"/>
              <a:t>Rf</a:t>
            </a:r>
            <a:r>
              <a:rPr lang="zh-CN" altLang="en-US" dirty="0"/>
              <a:t>为无风险收益率</a:t>
            </a:r>
          </a:p>
          <a:p>
            <a:pPr marL="285750" indent="-285750">
              <a:buFont typeface="Arial" panose="020B0604020202020204" pitchFamily="34" charset="0"/>
              <a:buChar char="•"/>
            </a:pPr>
            <a:r>
              <a:rPr lang="en-US" altLang="zh-CN" dirty="0"/>
              <a:t>RM</a:t>
            </a:r>
            <a:r>
              <a:rPr lang="zh-CN" altLang="en-US" dirty="0"/>
              <a:t>为市场组合的预期收益率</a:t>
            </a:r>
            <a:endParaRPr lang="en-US" altLang="zh-CN" dirty="0"/>
          </a:p>
          <a:p>
            <a:pPr marL="285750" indent="-285750">
              <a:buFont typeface="Arial" panose="020B0604020202020204" pitchFamily="34" charset="0"/>
              <a:buChar char="•"/>
            </a:pPr>
            <a:r>
              <a:rPr lang="en-US" altLang="zh-CN" sz="1800" dirty="0"/>
              <a:t>β</a:t>
            </a:r>
            <a:r>
              <a:rPr lang="en-US" altLang="zh-CN" sz="1800" dirty="0" err="1"/>
              <a:t>i</a:t>
            </a:r>
            <a:r>
              <a:rPr lang="en-US" altLang="zh-CN" sz="1800" dirty="0"/>
              <a:t>=</a:t>
            </a:r>
            <a:r>
              <a:rPr lang="en-US" altLang="zh-CN" sz="1800" dirty="0" err="1"/>
              <a:t>cov</a:t>
            </a:r>
            <a:r>
              <a:rPr lang="en-US" altLang="zh-CN" sz="1800" dirty="0"/>
              <a:t>(Ri, RM)/var(RM)</a:t>
            </a:r>
            <a:r>
              <a:rPr lang="zh-CN" altLang="en-US" sz="1800" dirty="0"/>
              <a:t>刻画了该资产收益对市场收益的敏感程度，即资产</a:t>
            </a:r>
            <a:r>
              <a:rPr lang="en-US" altLang="zh-CN" sz="1800" dirty="0" err="1"/>
              <a:t>i</a:t>
            </a:r>
            <a:r>
              <a:rPr lang="zh-CN" altLang="en-US" sz="1800" dirty="0"/>
              <a:t>对市场风险的暴露程度。</a:t>
            </a:r>
            <a:endParaRPr lang="en-US" altLang="zh-CN" sz="1800" dirty="0"/>
          </a:p>
          <a:p>
            <a:endParaRPr lang="zh-CN" altLang="en-US" dirty="0"/>
          </a:p>
        </p:txBody>
      </p:sp>
      <p:sp>
        <p:nvSpPr>
          <p:cNvPr id="22" name="文本框 21">
            <a:extLst>
              <a:ext uri="{FF2B5EF4-FFF2-40B4-BE49-F238E27FC236}">
                <a16:creationId xmlns:a16="http://schemas.microsoft.com/office/drawing/2014/main" id="{0C8FCC73-E9A2-4382-BFE1-1E6A63237E10}"/>
              </a:ext>
            </a:extLst>
          </p:cNvPr>
          <p:cNvSpPr txBox="1"/>
          <p:nvPr/>
        </p:nvSpPr>
        <p:spPr>
          <a:xfrm>
            <a:off x="6464300" y="2015067"/>
            <a:ext cx="4873191" cy="3832716"/>
          </a:xfrm>
          <a:prstGeom prst="rect">
            <a:avLst/>
          </a:prstGeom>
          <a:noFill/>
        </p:spPr>
        <p:txBody>
          <a:bodyPr wrap="square">
            <a:spAutoFit/>
          </a:bodyPr>
          <a:lstStyle/>
          <a:p>
            <a:pPr>
              <a:lnSpc>
                <a:spcPct val="150000"/>
              </a:lnSpc>
            </a:pPr>
            <a:r>
              <a:rPr lang="en-US" altLang="zh-CN" sz="2000" dirty="0"/>
              <a:t>CAPM</a:t>
            </a:r>
            <a:r>
              <a:rPr lang="zh-CN" altLang="en-US" sz="2000" dirty="0"/>
              <a:t>是最简单的线性因子模型，它指出资产的预期超额收益率是由</a:t>
            </a:r>
            <a:r>
              <a:rPr lang="zh-CN" altLang="en-US" sz="2000" u="sng" dirty="0"/>
              <a:t>市场组合的预期超额收益率</a:t>
            </a:r>
            <a:r>
              <a:rPr lang="zh-CN" altLang="en-US" sz="2000" dirty="0"/>
              <a:t>和</a:t>
            </a:r>
            <a:r>
              <a:rPr lang="zh-CN" altLang="en-US" sz="2000" u="sng" dirty="0"/>
              <a:t>资产对市场风险的暴露大小</a:t>
            </a:r>
            <a:r>
              <a:rPr lang="zh-CN" altLang="en-US" sz="2000" dirty="0"/>
              <a:t>决定，而市场组合也被称为市场因子。</a:t>
            </a:r>
            <a:endParaRPr lang="en-US" altLang="zh-CN" sz="2000" dirty="0"/>
          </a:p>
          <a:p>
            <a:pPr>
              <a:lnSpc>
                <a:spcPct val="150000"/>
              </a:lnSpc>
            </a:pPr>
            <a:endParaRPr lang="en-US" altLang="zh-CN" sz="2000" dirty="0"/>
          </a:p>
          <a:p>
            <a:pPr>
              <a:lnSpc>
                <a:spcPct val="150000"/>
              </a:lnSpc>
            </a:pPr>
            <a:r>
              <a:rPr lang="zh-CN" altLang="en-US" sz="2400" b="1" u="sng" dirty="0"/>
              <a:t>问题：</a:t>
            </a:r>
          </a:p>
          <a:p>
            <a:pPr>
              <a:lnSpc>
                <a:spcPct val="150000"/>
              </a:lnSpc>
            </a:pPr>
            <a:r>
              <a:rPr lang="zh-CN" altLang="en-US" sz="2000" dirty="0"/>
              <a:t>资产的收益率并非由单一的市场因子决定，而是同时受到其他因子的影响。 </a:t>
            </a:r>
          </a:p>
        </p:txBody>
      </p:sp>
    </p:spTree>
    <p:extLst>
      <p:ext uri="{BB962C8B-B14F-4D97-AF65-F5344CB8AC3E}">
        <p14:creationId xmlns:p14="http://schemas.microsoft.com/office/powerpoint/2010/main" val="599625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F794D-D046-4A1F-B636-5004D1985B08}"/>
              </a:ext>
            </a:extLst>
          </p:cNvPr>
          <p:cNvSpPr>
            <a:spLocks noGrp="1"/>
          </p:cNvSpPr>
          <p:nvPr>
            <p:ph type="title"/>
          </p:nvPr>
        </p:nvSpPr>
        <p:spPr/>
        <p:txBody>
          <a:bodyPr/>
          <a:lstStyle/>
          <a:p>
            <a:r>
              <a:rPr lang="en-US" altLang="zh-CN" dirty="0"/>
              <a:t>APT</a:t>
            </a:r>
            <a:r>
              <a:rPr lang="zh-CN" altLang="en-US" dirty="0"/>
              <a:t>模型</a:t>
            </a:r>
          </a:p>
        </p:txBody>
      </p:sp>
      <p:sp>
        <p:nvSpPr>
          <p:cNvPr id="4" name="文本框 3">
            <a:extLst>
              <a:ext uri="{FF2B5EF4-FFF2-40B4-BE49-F238E27FC236}">
                <a16:creationId xmlns:a16="http://schemas.microsoft.com/office/drawing/2014/main" id="{75AF021D-934B-496B-9C9A-5831C333FA76}"/>
              </a:ext>
            </a:extLst>
          </p:cNvPr>
          <p:cNvSpPr txBox="1"/>
          <p:nvPr/>
        </p:nvSpPr>
        <p:spPr>
          <a:xfrm>
            <a:off x="1024128" y="2084832"/>
            <a:ext cx="9957140" cy="1015663"/>
          </a:xfrm>
          <a:prstGeom prst="rect">
            <a:avLst/>
          </a:prstGeom>
          <a:noFill/>
        </p:spPr>
        <p:txBody>
          <a:bodyPr wrap="square">
            <a:spAutoFit/>
          </a:bodyPr>
          <a:lstStyle/>
          <a:p>
            <a:r>
              <a:rPr lang="en-US" altLang="zh-CN" sz="2000" dirty="0"/>
              <a:t>Ross</a:t>
            </a:r>
            <a:r>
              <a:rPr lang="zh-CN" altLang="en-US" sz="2000" dirty="0"/>
              <a:t>（</a:t>
            </a:r>
            <a:r>
              <a:rPr lang="en-US" altLang="zh-CN" sz="2000" dirty="0"/>
              <a:t>1976</a:t>
            </a:r>
            <a:r>
              <a:rPr lang="zh-CN" altLang="en-US" sz="2000" dirty="0"/>
              <a:t>）提出了著名的套利定价理论（</a:t>
            </a:r>
            <a:r>
              <a:rPr lang="en-US" altLang="zh-CN" sz="2000" dirty="0"/>
              <a:t>Arbitrage Pricing Theory</a:t>
            </a:r>
            <a:r>
              <a:rPr lang="zh-CN" altLang="en-US" sz="2000" dirty="0"/>
              <a:t>，</a:t>
            </a:r>
            <a:r>
              <a:rPr lang="en-US" altLang="zh-CN" sz="2000" dirty="0"/>
              <a:t>APT</a:t>
            </a:r>
            <a:r>
              <a:rPr lang="zh-CN" altLang="en-US" sz="2000" dirty="0"/>
              <a:t>），在</a:t>
            </a:r>
            <a:r>
              <a:rPr lang="en-US" altLang="zh-CN" sz="2000" dirty="0"/>
              <a:t>CAPM</a:t>
            </a:r>
            <a:r>
              <a:rPr lang="zh-CN" altLang="en-US" sz="2000" dirty="0"/>
              <a:t>的基础上做了进一步延伸，构建了线性多因子定价模型（简称多因子模型）。多因子模型假设资产</a:t>
            </a:r>
            <a:r>
              <a:rPr lang="en-US" altLang="zh-CN" sz="2000" dirty="0" err="1"/>
              <a:t>i</a:t>
            </a:r>
            <a:r>
              <a:rPr lang="zh-CN" altLang="en-US" sz="2000" dirty="0"/>
              <a:t>的预期超额收益由以下多元线性模型决定： </a:t>
            </a:r>
          </a:p>
        </p:txBody>
      </p:sp>
      <p:sp>
        <p:nvSpPr>
          <p:cNvPr id="6" name="文本框 5">
            <a:extLst>
              <a:ext uri="{FF2B5EF4-FFF2-40B4-BE49-F238E27FC236}">
                <a16:creationId xmlns:a16="http://schemas.microsoft.com/office/drawing/2014/main" id="{18CCE92F-79F4-48EA-B19F-87FEA00200C0}"/>
              </a:ext>
            </a:extLst>
          </p:cNvPr>
          <p:cNvSpPr txBox="1"/>
          <p:nvPr/>
        </p:nvSpPr>
        <p:spPr>
          <a:xfrm>
            <a:off x="1053930" y="3738337"/>
            <a:ext cx="10084139" cy="2960106"/>
          </a:xfrm>
          <a:prstGeom prst="rect">
            <a:avLst/>
          </a:prstGeom>
          <a:noFill/>
        </p:spPr>
        <p:txBody>
          <a:bodyPr wrap="square">
            <a:spAutoFit/>
          </a:bodyPr>
          <a:lstStyle/>
          <a:p>
            <a:pPr>
              <a:lnSpc>
                <a:spcPct val="150000"/>
              </a:lnSpc>
            </a:pPr>
            <a:r>
              <a:rPr lang="zh-CN" altLang="en-US" dirty="0"/>
              <a:t>        预期超额收益是</a:t>
            </a:r>
            <a:r>
              <a:rPr lang="en-US" altLang="zh-CN" dirty="0"/>
              <a:t>E[Ri]</a:t>
            </a:r>
            <a:r>
              <a:rPr lang="zh-CN" altLang="en-US" dirty="0"/>
              <a:t>和无风险收益率</a:t>
            </a:r>
            <a:r>
              <a:rPr lang="en-US" altLang="zh-CN" dirty="0"/>
              <a:t>Rf</a:t>
            </a:r>
            <a:r>
              <a:rPr lang="zh-CN" altLang="en-US" dirty="0"/>
              <a:t>之差。即</a:t>
            </a:r>
            <a:r>
              <a:rPr lang="en-US" altLang="zh-CN" dirty="0"/>
              <a:t>E[Ri]-Rf</a:t>
            </a:r>
            <a:r>
              <a:rPr lang="zh-CN" altLang="en-US" dirty="0"/>
              <a:t>。</a:t>
            </a:r>
          </a:p>
          <a:p>
            <a:pPr>
              <a:lnSpc>
                <a:spcPct val="150000"/>
              </a:lnSpc>
            </a:pPr>
            <a:r>
              <a:rPr lang="el-GR" altLang="zh-CN" dirty="0"/>
              <a:t>β</a:t>
            </a:r>
            <a:r>
              <a:rPr lang="en-US" altLang="zh-CN" dirty="0" err="1"/>
              <a:t>i</a:t>
            </a:r>
            <a:r>
              <a:rPr lang="zh-CN" altLang="en-US" dirty="0"/>
              <a:t>是资产</a:t>
            </a:r>
            <a:r>
              <a:rPr lang="en-US" altLang="zh-CN" dirty="0" err="1"/>
              <a:t>i</a:t>
            </a:r>
            <a:r>
              <a:rPr lang="zh-CN" altLang="en-US" dirty="0"/>
              <a:t>的因子暴露（</a:t>
            </a:r>
            <a:r>
              <a:rPr lang="en-US" altLang="zh-CN" dirty="0"/>
              <a:t>factor exposure</a:t>
            </a:r>
            <a:r>
              <a:rPr lang="zh-CN" altLang="en-US" dirty="0"/>
              <a:t>）或称因子载荷（</a:t>
            </a:r>
            <a:r>
              <a:rPr lang="en-US" altLang="zh-CN" dirty="0"/>
              <a:t>factor loading</a:t>
            </a:r>
            <a:r>
              <a:rPr lang="zh-CN" altLang="en-US" dirty="0"/>
              <a:t>）</a:t>
            </a:r>
            <a:endParaRPr lang="en-US" altLang="zh-CN" dirty="0"/>
          </a:p>
          <a:p>
            <a:pPr>
              <a:lnSpc>
                <a:spcPct val="150000"/>
              </a:lnSpc>
            </a:pPr>
            <a:r>
              <a:rPr lang="el-GR" altLang="zh-CN" dirty="0"/>
              <a:t>λ</a:t>
            </a:r>
            <a:r>
              <a:rPr lang="zh-CN" altLang="en-US" dirty="0"/>
              <a:t>是因子预期收益（</a:t>
            </a:r>
            <a:r>
              <a:rPr lang="en-US" altLang="zh-CN" dirty="0"/>
              <a:t>factor expected return</a:t>
            </a:r>
            <a:r>
              <a:rPr lang="zh-CN" altLang="en-US" dirty="0"/>
              <a:t>），也常被称为因子溢价（</a:t>
            </a:r>
            <a:r>
              <a:rPr lang="en-US" altLang="zh-CN" dirty="0"/>
              <a:t>factor risk premium</a:t>
            </a:r>
            <a:r>
              <a:rPr lang="zh-CN" altLang="en-US" dirty="0"/>
              <a:t>）</a:t>
            </a:r>
            <a:endParaRPr lang="en-US" altLang="zh-CN" dirty="0"/>
          </a:p>
          <a:p>
            <a:pPr>
              <a:lnSpc>
                <a:spcPct val="150000"/>
              </a:lnSpc>
            </a:pPr>
            <a:r>
              <a:rPr lang="en-US" altLang="zh-CN" sz="1600" i="1" dirty="0">
                <a:solidFill>
                  <a:srgbClr val="000000"/>
                </a:solidFill>
                <a:effectLst/>
                <a:latin typeface="TimesNewRomanPS-ItalicMT"/>
              </a:rPr>
              <a:t>α</a:t>
            </a:r>
            <a:r>
              <a:rPr lang="en-US" altLang="zh-CN" sz="1600" i="1" dirty="0" err="1">
                <a:solidFill>
                  <a:srgbClr val="000000"/>
                </a:solidFill>
                <a:effectLst/>
                <a:latin typeface="TimesNewRomanPS-ItalicMT"/>
              </a:rPr>
              <a:t>i</a:t>
            </a:r>
            <a:r>
              <a:rPr lang="zh-CN" altLang="en-US" dirty="0"/>
              <a:t>就是资产</a:t>
            </a:r>
            <a:r>
              <a:rPr lang="en-US" altLang="zh-CN" dirty="0" err="1"/>
              <a:t>i</a:t>
            </a:r>
            <a:r>
              <a:rPr lang="zh-CN" altLang="en-US" dirty="0"/>
              <a:t>的实际预期收益率和多因子模型隐含的预期收益率之间的定价误差</a:t>
            </a:r>
            <a:endParaRPr lang="en-US" altLang="zh-CN" dirty="0"/>
          </a:p>
          <a:p>
            <a:pPr marL="285750" indent="-285750">
              <a:lnSpc>
                <a:spcPct val="150000"/>
              </a:lnSpc>
              <a:buFont typeface="Arial" panose="020B0604020202020204" pitchFamily="34" charset="0"/>
              <a:buChar char="•"/>
            </a:pPr>
            <a:r>
              <a:rPr lang="zh-CN" altLang="en-US" dirty="0"/>
              <a:t>如果</a:t>
            </a:r>
            <a:r>
              <a:rPr lang="en-US" altLang="zh-CN" dirty="0"/>
              <a:t>α</a:t>
            </a:r>
            <a:r>
              <a:rPr lang="en-US" altLang="zh-CN" dirty="0" err="1"/>
              <a:t>i</a:t>
            </a:r>
            <a:r>
              <a:rPr lang="zh-CN" altLang="en-US" dirty="0"/>
              <a:t>并非显著的偏离零，那么可以认为它的出现仅仅是因为运气的原因；</a:t>
            </a:r>
          </a:p>
          <a:p>
            <a:pPr marL="285750" indent="-285750">
              <a:lnSpc>
                <a:spcPct val="150000"/>
              </a:lnSpc>
              <a:buFont typeface="Arial" panose="020B0604020202020204" pitchFamily="34" charset="0"/>
              <a:buChar char="•"/>
            </a:pPr>
            <a:r>
              <a:rPr lang="zh-CN" altLang="en-US" dirty="0"/>
              <a:t>如果</a:t>
            </a:r>
            <a:r>
              <a:rPr lang="en-US" altLang="zh-CN" dirty="0"/>
              <a:t>α</a:t>
            </a:r>
            <a:r>
              <a:rPr lang="en-US" altLang="zh-CN" dirty="0" err="1"/>
              <a:t>i</a:t>
            </a:r>
            <a:r>
              <a:rPr lang="zh-CN" altLang="en-US" dirty="0"/>
              <a:t>显著偏离零，它则代表了某个可以通过套利而获得超额收益的机会；它也同时说明由于某些原因，市场对该资产出现错误定价</a:t>
            </a:r>
          </a:p>
        </p:txBody>
      </p:sp>
      <p:pic>
        <p:nvPicPr>
          <p:cNvPr id="11" name="图片 10">
            <a:extLst>
              <a:ext uri="{FF2B5EF4-FFF2-40B4-BE49-F238E27FC236}">
                <a16:creationId xmlns:a16="http://schemas.microsoft.com/office/drawing/2014/main" id="{972CB423-771F-418B-8209-B60E6F877217}"/>
              </a:ext>
            </a:extLst>
          </p:cNvPr>
          <p:cNvPicPr>
            <a:picLocks noChangeAspect="1"/>
          </p:cNvPicPr>
          <p:nvPr/>
        </p:nvPicPr>
        <p:blipFill>
          <a:blip r:embed="rId2"/>
          <a:stretch>
            <a:fillRect/>
          </a:stretch>
        </p:blipFill>
        <p:spPr>
          <a:xfrm>
            <a:off x="4521572" y="3081761"/>
            <a:ext cx="2962252" cy="610965"/>
          </a:xfrm>
          <a:prstGeom prst="rect">
            <a:avLst/>
          </a:prstGeom>
        </p:spPr>
      </p:pic>
      <p:pic>
        <p:nvPicPr>
          <p:cNvPr id="12" name="图片 11">
            <a:extLst>
              <a:ext uri="{FF2B5EF4-FFF2-40B4-BE49-F238E27FC236}">
                <a16:creationId xmlns:a16="http://schemas.microsoft.com/office/drawing/2014/main" id="{50E75090-45C5-422E-8B93-F2190A1BAD46}"/>
              </a:ext>
            </a:extLst>
          </p:cNvPr>
          <p:cNvPicPr>
            <a:picLocks noChangeAspect="1"/>
          </p:cNvPicPr>
          <p:nvPr/>
        </p:nvPicPr>
        <p:blipFill rotWithShape="1">
          <a:blip r:embed="rId2"/>
          <a:srcRect t="1" r="66657" b="5239"/>
          <a:stretch/>
        </p:blipFill>
        <p:spPr>
          <a:xfrm>
            <a:off x="909188" y="3738337"/>
            <a:ext cx="763969" cy="447811"/>
          </a:xfrm>
          <a:prstGeom prst="rect">
            <a:avLst/>
          </a:prstGeom>
        </p:spPr>
      </p:pic>
      <p:sp>
        <p:nvSpPr>
          <p:cNvPr id="13" name="椭圆 12">
            <a:extLst>
              <a:ext uri="{FF2B5EF4-FFF2-40B4-BE49-F238E27FC236}">
                <a16:creationId xmlns:a16="http://schemas.microsoft.com/office/drawing/2014/main" id="{5FFCF23A-8C70-404B-9DFC-248BD264ACC8}"/>
              </a:ext>
            </a:extLst>
          </p:cNvPr>
          <p:cNvSpPr/>
          <p:nvPr/>
        </p:nvSpPr>
        <p:spPr>
          <a:xfrm>
            <a:off x="5836793" y="3268494"/>
            <a:ext cx="331810" cy="4242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48CD2D60-D8D0-47E0-9E4E-A1137A09DB70}"/>
              </a:ext>
            </a:extLst>
          </p:cNvPr>
          <p:cNvSpPr txBox="1"/>
          <p:nvPr/>
        </p:nvSpPr>
        <p:spPr>
          <a:xfrm>
            <a:off x="4521572" y="986203"/>
            <a:ext cx="6959228" cy="400110"/>
          </a:xfrm>
          <a:prstGeom prst="rect">
            <a:avLst/>
          </a:prstGeom>
          <a:noFill/>
        </p:spPr>
        <p:txBody>
          <a:bodyPr wrap="square" rtlCol="0">
            <a:spAutoFit/>
          </a:bodyPr>
          <a:lstStyle/>
          <a:p>
            <a:r>
              <a:rPr lang="zh-CN" altLang="en-US" sz="2000" dirty="0">
                <a:solidFill>
                  <a:srgbClr val="C00000"/>
                </a:solidFill>
              </a:rPr>
              <a:t>多因子模型核心：检验一系列因子解释异象的能力。</a:t>
            </a:r>
          </a:p>
        </p:txBody>
      </p:sp>
    </p:spTree>
    <p:extLst>
      <p:ext uri="{BB962C8B-B14F-4D97-AF65-F5344CB8AC3E}">
        <p14:creationId xmlns:p14="http://schemas.microsoft.com/office/powerpoint/2010/main" val="529515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DB450C-95EB-4D19-8B8C-6B3C9AE47FF1}"/>
              </a:ext>
            </a:extLst>
          </p:cNvPr>
          <p:cNvSpPr>
            <a:spLocks noGrp="1"/>
          </p:cNvSpPr>
          <p:nvPr>
            <p:ph type="title"/>
          </p:nvPr>
        </p:nvSpPr>
        <p:spPr/>
        <p:txBody>
          <a:bodyPr/>
          <a:lstStyle/>
          <a:p>
            <a:r>
              <a:rPr lang="en-US" altLang="zh-CN" dirty="0"/>
              <a:t>APT</a:t>
            </a:r>
            <a:r>
              <a:rPr lang="zh-CN" altLang="en-US" dirty="0"/>
              <a:t>模型各项计算逻辑</a:t>
            </a:r>
          </a:p>
        </p:txBody>
      </p:sp>
      <p:sp>
        <p:nvSpPr>
          <p:cNvPr id="6" name="内容占位符 5">
            <a:extLst>
              <a:ext uri="{FF2B5EF4-FFF2-40B4-BE49-F238E27FC236}">
                <a16:creationId xmlns:a16="http://schemas.microsoft.com/office/drawing/2014/main" id="{30C842B9-B589-4E17-8EBE-462491A6A11F}"/>
              </a:ext>
            </a:extLst>
          </p:cNvPr>
          <p:cNvSpPr txBox="1">
            <a:spLocks noGrp="1"/>
          </p:cNvSpPr>
          <p:nvPr>
            <p:ph idx="1"/>
          </p:nvPr>
        </p:nvSpPr>
        <p:spPr>
          <a:xfrm>
            <a:off x="1023938" y="2286000"/>
            <a:ext cx="10177462" cy="4700774"/>
          </a:xfrm>
          <a:prstGeom prst="rect">
            <a:avLst/>
          </a:prstGeom>
          <a:noFill/>
        </p:spPr>
        <p:txBody>
          <a:bodyPr wrap="square">
            <a:spAutoFit/>
          </a:bodyPr>
          <a:lstStyle/>
          <a:p>
            <a:r>
              <a:rPr lang="el-GR" altLang="zh-CN" sz="2000" b="1" u="sng" dirty="0"/>
              <a:t>λ </a:t>
            </a:r>
            <a:r>
              <a:rPr lang="zh-CN" altLang="en-US" sz="2000" b="1" u="sng" dirty="0"/>
              <a:t>（因子预期收益）计算方法</a:t>
            </a:r>
            <a:r>
              <a:rPr lang="zh-CN" altLang="en-US" sz="2000" dirty="0"/>
              <a:t>：</a:t>
            </a:r>
            <a:endParaRPr lang="en-US" altLang="zh-CN" sz="2000" dirty="0"/>
          </a:p>
          <a:p>
            <a:r>
              <a:rPr lang="zh-CN" altLang="en-US" sz="2000" dirty="0"/>
              <a:t>因子暴露最高</a:t>
            </a:r>
            <a:r>
              <a:rPr lang="en-US" altLang="zh-CN" sz="2000" dirty="0"/>
              <a:t>top10%</a:t>
            </a:r>
            <a:r>
              <a:rPr lang="zh-CN" altLang="en-US" sz="2000" dirty="0"/>
              <a:t>的股票平均下期收益率减去在因子暴露最低</a:t>
            </a:r>
            <a:r>
              <a:rPr lang="en-US" altLang="zh-CN" sz="2000" dirty="0"/>
              <a:t>bottom10%</a:t>
            </a:r>
            <a:r>
              <a:rPr lang="zh-CN" altLang="en-US" sz="2000" dirty="0"/>
              <a:t>的股票平均下期收益率。</a:t>
            </a:r>
            <a:endParaRPr lang="en-US" altLang="zh-CN" sz="2000" dirty="0"/>
          </a:p>
          <a:p>
            <a:pPr marL="0" indent="0">
              <a:buNone/>
            </a:pPr>
            <a:r>
              <a:rPr lang="en-US" altLang="zh-CN" sz="2000" b="1" u="sng" dirty="0"/>
              <a:t> β </a:t>
            </a:r>
            <a:r>
              <a:rPr lang="zh-CN" altLang="en-US" sz="2000" b="1" u="sng" dirty="0"/>
              <a:t>（因子暴露）计算方法：</a:t>
            </a:r>
            <a:endParaRPr lang="en-US" altLang="zh-CN" sz="2000" b="1" u="sng" dirty="0"/>
          </a:p>
          <a:p>
            <a:r>
              <a:rPr lang="zh-CN" altLang="en-US" sz="2000" dirty="0"/>
              <a:t>因子应该为标准化之后的值（回归时可以不考虑截距）。假设 </a:t>
            </a:r>
            <a:r>
              <a:rPr lang="en-US" altLang="zh-CN" sz="2000" dirty="0"/>
              <a:t>y=(y1,y2...</a:t>
            </a:r>
            <a:r>
              <a:rPr lang="en-US" altLang="zh-CN" sz="2000" dirty="0" err="1"/>
              <a:t>yn</a:t>
            </a:r>
            <a:r>
              <a:rPr lang="en-US" altLang="zh-CN" sz="2000" dirty="0"/>
              <a:t>)t </a:t>
            </a:r>
            <a:r>
              <a:rPr lang="zh-CN" altLang="en-US" sz="2000" dirty="0"/>
              <a:t>是股票下期收益率， </a:t>
            </a:r>
            <a:r>
              <a:rPr lang="en-US" altLang="zh-CN" sz="2000" dirty="0"/>
              <a:t>x=(x1,x2...</a:t>
            </a:r>
            <a:r>
              <a:rPr lang="en-US" altLang="zh-CN" sz="2000" dirty="0" err="1"/>
              <a:t>xn</a:t>
            </a:r>
            <a:r>
              <a:rPr lang="en-US" altLang="zh-CN" sz="2000" dirty="0"/>
              <a:t>)t </a:t>
            </a:r>
            <a:r>
              <a:rPr lang="zh-CN" altLang="en-US" sz="2000" dirty="0"/>
              <a:t>是当期某因子的暴露值，从回归的角度来讲，应该等于：</a:t>
            </a:r>
            <a:endParaRPr lang="en-US" altLang="zh-CN" sz="2000" dirty="0"/>
          </a:p>
          <a:p>
            <a:endParaRPr lang="en-US" altLang="zh-CN" sz="2000" dirty="0"/>
          </a:p>
          <a:p>
            <a:endParaRPr lang="en-US" altLang="zh-CN" sz="2000" dirty="0"/>
          </a:p>
          <a:p>
            <a:r>
              <a:rPr lang="zh-CN" altLang="en-US" sz="2000" b="1" u="sng" dirty="0"/>
              <a:t>多因子情况下</a:t>
            </a:r>
            <a:r>
              <a:rPr lang="zh-CN" altLang="en-US" sz="2000" dirty="0"/>
              <a:t>：因子收益率的小大受一起计算的其他因子的影响，因为这里计算的因子收益率为</a:t>
            </a:r>
            <a:r>
              <a:rPr lang="zh-CN" altLang="en-US" sz="2000" b="1" dirty="0"/>
              <a:t>纯因子收益率</a:t>
            </a:r>
            <a:r>
              <a:rPr lang="zh-CN" altLang="en-US" sz="2000" dirty="0"/>
              <a:t>，是一个其他因子暴露为</a:t>
            </a:r>
            <a:r>
              <a:rPr lang="en-US" altLang="zh-CN" sz="2000" dirty="0"/>
              <a:t>0</a:t>
            </a:r>
            <a:r>
              <a:rPr lang="zh-CN" altLang="en-US" sz="2000" dirty="0"/>
              <a:t>，当前因子暴露为</a:t>
            </a:r>
            <a:r>
              <a:rPr lang="en-US" altLang="zh-CN" sz="2000" dirty="0"/>
              <a:t>1</a:t>
            </a:r>
            <a:r>
              <a:rPr lang="zh-CN" altLang="en-US" sz="2000" dirty="0"/>
              <a:t>的多空组合的下期收益率。</a:t>
            </a:r>
            <a:endParaRPr lang="en-US" altLang="zh-CN" sz="2000" dirty="0"/>
          </a:p>
          <a:p>
            <a:endParaRPr lang="zh-CN" altLang="en-US" dirty="0"/>
          </a:p>
        </p:txBody>
      </p:sp>
      <p:pic>
        <p:nvPicPr>
          <p:cNvPr id="10" name="图片 9" descr="图片包含 文本&#10;&#10;描述已自动生成">
            <a:extLst>
              <a:ext uri="{FF2B5EF4-FFF2-40B4-BE49-F238E27FC236}">
                <a16:creationId xmlns:a16="http://schemas.microsoft.com/office/drawing/2014/main" id="{5F4F4F0D-8922-41C8-AB0E-D97C066729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1197" y="4534787"/>
            <a:ext cx="1478408" cy="838273"/>
          </a:xfrm>
          <a:prstGeom prst="rect">
            <a:avLst/>
          </a:prstGeom>
        </p:spPr>
      </p:pic>
    </p:spTree>
    <p:extLst>
      <p:ext uri="{BB962C8B-B14F-4D97-AF65-F5344CB8AC3E}">
        <p14:creationId xmlns:p14="http://schemas.microsoft.com/office/powerpoint/2010/main" val="3609521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F4098-9676-4DE8-9CFD-E3E91F77549B}"/>
              </a:ext>
            </a:extLst>
          </p:cNvPr>
          <p:cNvSpPr>
            <a:spLocks noGrp="1"/>
          </p:cNvSpPr>
          <p:nvPr>
            <p:ph type="title"/>
          </p:nvPr>
        </p:nvSpPr>
        <p:spPr/>
        <p:txBody>
          <a:bodyPr/>
          <a:lstStyle/>
          <a:p>
            <a:r>
              <a:rPr lang="en-US" altLang="zh-CN" dirty="0"/>
              <a:t>FAMA</a:t>
            </a:r>
            <a:r>
              <a:rPr lang="zh-CN" altLang="en-US" dirty="0"/>
              <a:t>三因子模型</a:t>
            </a:r>
          </a:p>
        </p:txBody>
      </p:sp>
      <p:sp>
        <p:nvSpPr>
          <p:cNvPr id="5" name="文本框 4">
            <a:extLst>
              <a:ext uri="{FF2B5EF4-FFF2-40B4-BE49-F238E27FC236}">
                <a16:creationId xmlns:a16="http://schemas.microsoft.com/office/drawing/2014/main" id="{852CD437-BAE0-4D49-BA0F-905C934204C7}"/>
              </a:ext>
            </a:extLst>
          </p:cNvPr>
          <p:cNvSpPr txBox="1"/>
          <p:nvPr/>
        </p:nvSpPr>
        <p:spPr>
          <a:xfrm>
            <a:off x="795528" y="2240971"/>
            <a:ext cx="10482072" cy="1323439"/>
          </a:xfrm>
          <a:prstGeom prst="rect">
            <a:avLst/>
          </a:prstGeom>
          <a:noFill/>
        </p:spPr>
        <p:txBody>
          <a:bodyPr wrap="square">
            <a:spAutoFit/>
          </a:bodyPr>
          <a:lstStyle/>
          <a:p>
            <a:r>
              <a:rPr lang="zh-CN" altLang="en-US" sz="2000" dirty="0"/>
              <a:t>自</a:t>
            </a:r>
            <a:r>
              <a:rPr lang="en-US" altLang="zh-CN" sz="2000" dirty="0"/>
              <a:t>20</a:t>
            </a:r>
            <a:r>
              <a:rPr lang="zh-CN" altLang="en-US" sz="2000" dirty="0"/>
              <a:t>纪</a:t>
            </a:r>
            <a:r>
              <a:rPr lang="en-US" altLang="zh-CN" sz="2000" dirty="0"/>
              <a:t>70 </a:t>
            </a:r>
            <a:r>
              <a:rPr lang="zh-CN" altLang="en-US" sz="2000" dirty="0"/>
              <a:t>年代以来，学者们逐渐发现按照某种风格的股票能够战胜市场。</a:t>
            </a:r>
            <a:endParaRPr lang="en-US" altLang="zh-CN" sz="2000" dirty="0"/>
          </a:p>
          <a:p>
            <a:r>
              <a:rPr lang="en-US" altLang="zh-CN" sz="2000" dirty="0" err="1"/>
              <a:t>Basu</a:t>
            </a:r>
            <a:r>
              <a:rPr lang="zh-CN" altLang="en-US" sz="2000" dirty="0"/>
              <a:t>（</a:t>
            </a:r>
            <a:r>
              <a:rPr lang="en-US" altLang="zh-CN" sz="2000" dirty="0"/>
              <a:t>1977</a:t>
            </a:r>
            <a:r>
              <a:rPr lang="zh-CN" altLang="en-US" sz="2000" dirty="0"/>
              <a:t>）发现的盈利市值比（</a:t>
            </a:r>
            <a:r>
              <a:rPr lang="en-US" altLang="zh-CN" sz="2000" dirty="0"/>
              <a:t>EP</a:t>
            </a:r>
            <a:r>
              <a:rPr lang="zh-CN" altLang="en-US" sz="2000" dirty="0"/>
              <a:t>）效应；</a:t>
            </a:r>
            <a:r>
              <a:rPr lang="en-US" altLang="zh-CN" sz="2000" dirty="0" err="1"/>
              <a:t>Banz</a:t>
            </a:r>
            <a:r>
              <a:rPr lang="zh-CN" altLang="en-US" sz="2000" dirty="0"/>
              <a:t>（</a:t>
            </a:r>
            <a:r>
              <a:rPr lang="en-US" altLang="zh-CN" sz="2000" dirty="0"/>
              <a:t>1981</a:t>
            </a:r>
            <a:r>
              <a:rPr lang="zh-CN" altLang="en-US" sz="2000" dirty="0"/>
              <a:t>）发现的小市值效应。</a:t>
            </a:r>
            <a:endParaRPr lang="en-US" altLang="zh-CN" sz="2000" dirty="0"/>
          </a:p>
          <a:p>
            <a:r>
              <a:rPr lang="zh-CN" altLang="en-US" sz="2000" dirty="0"/>
              <a:t>账面市值比（</a:t>
            </a:r>
            <a:r>
              <a:rPr lang="en-US" altLang="zh-CN" sz="2000" dirty="0"/>
              <a:t>BM</a:t>
            </a:r>
            <a:r>
              <a:rPr lang="zh-CN" altLang="en-US" sz="2000" dirty="0"/>
              <a:t>）和债务市值（</a:t>
            </a:r>
            <a:r>
              <a:rPr lang="en-US" altLang="zh-CN" sz="2000" dirty="0"/>
              <a:t>debt to market value of equity</a:t>
            </a:r>
            <a:r>
              <a:rPr lang="zh-CN" altLang="en-US" sz="2000" dirty="0"/>
              <a:t>，</a:t>
            </a:r>
            <a:r>
              <a:rPr lang="en-US" altLang="zh-CN" sz="2000" dirty="0"/>
              <a:t>DM</a:t>
            </a:r>
            <a:r>
              <a:rPr lang="zh-CN" altLang="en-US" sz="2000" dirty="0"/>
              <a:t>）效应也被发现。</a:t>
            </a:r>
            <a:r>
              <a:rPr lang="en-US" altLang="zh-CN" sz="2000" dirty="0" err="1"/>
              <a:t>Fama</a:t>
            </a:r>
            <a:r>
              <a:rPr lang="en-US" altLang="zh-CN" sz="2000" dirty="0"/>
              <a:t> and French</a:t>
            </a:r>
            <a:r>
              <a:rPr lang="zh-CN" altLang="en-US" sz="2000" dirty="0"/>
              <a:t>（</a:t>
            </a:r>
            <a:r>
              <a:rPr lang="en-US" altLang="zh-CN" sz="2000" dirty="0"/>
              <a:t>1992</a:t>
            </a:r>
            <a:r>
              <a:rPr lang="zh-CN" altLang="en-US" sz="2000" dirty="0"/>
              <a:t>）三因子模型面市：</a:t>
            </a:r>
          </a:p>
        </p:txBody>
      </p:sp>
      <p:pic>
        <p:nvPicPr>
          <p:cNvPr id="7" name="图片 6">
            <a:extLst>
              <a:ext uri="{FF2B5EF4-FFF2-40B4-BE49-F238E27FC236}">
                <a16:creationId xmlns:a16="http://schemas.microsoft.com/office/drawing/2014/main" id="{38A4A999-8DC2-4357-92C7-F88969FA09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0577" y="3720549"/>
            <a:ext cx="7071973" cy="640135"/>
          </a:xfrm>
          <a:prstGeom prst="rect">
            <a:avLst/>
          </a:prstGeom>
        </p:spPr>
      </p:pic>
      <p:sp>
        <p:nvSpPr>
          <p:cNvPr id="9" name="文本框 8">
            <a:extLst>
              <a:ext uri="{FF2B5EF4-FFF2-40B4-BE49-F238E27FC236}">
                <a16:creationId xmlns:a16="http://schemas.microsoft.com/office/drawing/2014/main" id="{955C9EB4-08EF-4241-BB29-481EFD66833B}"/>
              </a:ext>
            </a:extLst>
          </p:cNvPr>
          <p:cNvSpPr txBox="1"/>
          <p:nvPr/>
        </p:nvSpPr>
        <p:spPr>
          <a:xfrm>
            <a:off x="956395" y="4845811"/>
            <a:ext cx="3759540" cy="129811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dirty="0"/>
              <a:t>E[Ri]</a:t>
            </a:r>
            <a:r>
              <a:rPr lang="zh-CN" altLang="en-US" dirty="0"/>
              <a:t>表示股票</a:t>
            </a:r>
            <a:r>
              <a:rPr lang="en-US" altLang="zh-CN" dirty="0" err="1"/>
              <a:t>i</a:t>
            </a:r>
            <a:r>
              <a:rPr lang="zh-CN" altLang="en-US" dirty="0"/>
              <a:t>的预期收益率</a:t>
            </a:r>
            <a:endParaRPr lang="en-US" altLang="zh-CN" dirty="0"/>
          </a:p>
          <a:p>
            <a:pPr marL="285750" indent="-285750">
              <a:lnSpc>
                <a:spcPct val="150000"/>
              </a:lnSpc>
              <a:buFont typeface="Arial" panose="020B0604020202020204" pitchFamily="34" charset="0"/>
              <a:buChar char="•"/>
            </a:pPr>
            <a:r>
              <a:rPr lang="en-US" altLang="zh-CN" dirty="0"/>
              <a:t>Rf</a:t>
            </a:r>
            <a:r>
              <a:rPr lang="zh-CN" altLang="en-US" dirty="0"/>
              <a:t>为无风险收益率</a:t>
            </a:r>
            <a:endParaRPr lang="en-US" altLang="zh-CN" dirty="0"/>
          </a:p>
          <a:p>
            <a:pPr marL="285750" indent="-285750">
              <a:lnSpc>
                <a:spcPct val="150000"/>
              </a:lnSpc>
              <a:buFont typeface="Arial" panose="020B0604020202020204" pitchFamily="34" charset="0"/>
              <a:buChar char="•"/>
            </a:pPr>
            <a:r>
              <a:rPr lang="en-US" altLang="zh-CN" dirty="0"/>
              <a:t>E[RM]</a:t>
            </a:r>
            <a:r>
              <a:rPr lang="zh-CN" altLang="en-US" dirty="0"/>
              <a:t>为市场组合预期收益率</a:t>
            </a:r>
            <a:endParaRPr lang="en-US" altLang="zh-CN" dirty="0"/>
          </a:p>
        </p:txBody>
      </p:sp>
      <p:sp>
        <p:nvSpPr>
          <p:cNvPr id="13" name="文本框 12">
            <a:extLst>
              <a:ext uri="{FF2B5EF4-FFF2-40B4-BE49-F238E27FC236}">
                <a16:creationId xmlns:a16="http://schemas.microsoft.com/office/drawing/2014/main" id="{994DE5E7-788C-4175-AC0A-4C0B8B6CCFE5}"/>
              </a:ext>
            </a:extLst>
          </p:cNvPr>
          <p:cNvSpPr txBox="1"/>
          <p:nvPr/>
        </p:nvSpPr>
        <p:spPr>
          <a:xfrm>
            <a:off x="5706533" y="4845811"/>
            <a:ext cx="6096000" cy="129811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1800" dirty="0"/>
              <a:t>E[RSMB]</a:t>
            </a:r>
            <a:r>
              <a:rPr lang="zh-CN" altLang="en-US" sz="1800" dirty="0"/>
              <a:t> 为规模因子（</a:t>
            </a:r>
            <a:r>
              <a:rPr lang="en-US" altLang="zh-CN" sz="1800" dirty="0"/>
              <a:t>SMB</a:t>
            </a:r>
            <a:r>
              <a:rPr lang="zh-CN" altLang="en-US" sz="1800" dirty="0"/>
              <a:t>）</a:t>
            </a:r>
            <a:endParaRPr lang="en-US" altLang="zh-CN" sz="1800" dirty="0"/>
          </a:p>
          <a:p>
            <a:pPr marL="285750" indent="-285750">
              <a:lnSpc>
                <a:spcPct val="150000"/>
              </a:lnSpc>
              <a:buFont typeface="Arial" panose="020B0604020202020204" pitchFamily="34" charset="0"/>
              <a:buChar char="•"/>
            </a:pPr>
            <a:r>
              <a:rPr lang="en-US" altLang="zh-CN" sz="1800" dirty="0"/>
              <a:t>E[RHML]</a:t>
            </a:r>
            <a:r>
              <a:rPr lang="zh-CN" altLang="en-US" sz="1800" dirty="0"/>
              <a:t>分别价值因子（</a:t>
            </a:r>
            <a:r>
              <a:rPr lang="en-US" altLang="zh-CN" sz="1800" dirty="0"/>
              <a:t>HML</a:t>
            </a:r>
            <a:r>
              <a:rPr lang="zh-CN" altLang="en-US" sz="1800" dirty="0"/>
              <a:t>）的预期收益率</a:t>
            </a:r>
            <a:endParaRPr lang="en-US" altLang="zh-CN" sz="1800" dirty="0"/>
          </a:p>
          <a:p>
            <a:pPr marL="285750" indent="-285750">
              <a:lnSpc>
                <a:spcPct val="150000"/>
              </a:lnSpc>
              <a:buFont typeface="Arial" panose="020B0604020202020204" pitchFamily="34" charset="0"/>
              <a:buChar char="•"/>
            </a:pPr>
            <a:r>
              <a:rPr lang="en-US" altLang="zh-CN" sz="1800" dirty="0"/>
              <a:t>β</a:t>
            </a:r>
            <a:r>
              <a:rPr lang="en-US" altLang="zh-CN" sz="1800" dirty="0" err="1"/>
              <a:t>i</a:t>
            </a:r>
            <a:r>
              <a:rPr lang="en-US" altLang="zh-CN" sz="1800" dirty="0"/>
              <a:t>, MKT</a:t>
            </a:r>
            <a:r>
              <a:rPr lang="zh-CN" altLang="en-US" sz="1800" dirty="0"/>
              <a:t>、</a:t>
            </a:r>
            <a:r>
              <a:rPr lang="en-US" altLang="zh-CN" sz="1800" dirty="0"/>
              <a:t>β</a:t>
            </a:r>
            <a:r>
              <a:rPr lang="en-US" altLang="zh-CN" sz="1800" dirty="0" err="1"/>
              <a:t>i</a:t>
            </a:r>
            <a:r>
              <a:rPr lang="en-US" altLang="zh-CN" sz="1800" dirty="0"/>
              <a:t>, SMB</a:t>
            </a:r>
            <a:r>
              <a:rPr lang="zh-CN" altLang="en-US" sz="1800" dirty="0"/>
              <a:t>和</a:t>
            </a:r>
            <a:r>
              <a:rPr lang="en-US" altLang="zh-CN" sz="1800" dirty="0"/>
              <a:t>β</a:t>
            </a:r>
            <a:r>
              <a:rPr lang="en-US" altLang="zh-CN" sz="1800" dirty="0" err="1"/>
              <a:t>i</a:t>
            </a:r>
            <a:r>
              <a:rPr lang="en-US" altLang="zh-CN" sz="1800" dirty="0"/>
              <a:t>, HML</a:t>
            </a:r>
            <a:r>
              <a:rPr lang="zh-CN" altLang="en-US" sz="1800" dirty="0"/>
              <a:t>为个股</a:t>
            </a:r>
            <a:r>
              <a:rPr lang="en-US" altLang="zh-CN" sz="1800" dirty="0" err="1"/>
              <a:t>i</a:t>
            </a:r>
            <a:r>
              <a:rPr lang="zh-CN" altLang="en-US" sz="1800" dirty="0"/>
              <a:t>在相应因子上的暴露</a:t>
            </a:r>
          </a:p>
        </p:txBody>
      </p:sp>
    </p:spTree>
    <p:extLst>
      <p:ext uri="{BB962C8B-B14F-4D97-AF65-F5344CB8AC3E}">
        <p14:creationId xmlns:p14="http://schemas.microsoft.com/office/powerpoint/2010/main" val="3983856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8AC19E-EE63-4305-9EA2-6635FC1C2E32}"/>
              </a:ext>
            </a:extLst>
          </p:cNvPr>
          <p:cNvSpPr>
            <a:spLocks noGrp="1"/>
          </p:cNvSpPr>
          <p:nvPr>
            <p:ph type="title"/>
          </p:nvPr>
        </p:nvSpPr>
        <p:spPr/>
        <p:txBody>
          <a:bodyPr/>
          <a:lstStyle/>
          <a:p>
            <a:r>
              <a:rPr lang="en-US" altLang="zh-CN" dirty="0"/>
              <a:t>FAMA</a:t>
            </a:r>
            <a:r>
              <a:rPr lang="zh-CN" altLang="en-US" dirty="0"/>
              <a:t>三因子模型详解</a:t>
            </a:r>
          </a:p>
        </p:txBody>
      </p:sp>
      <p:pic>
        <p:nvPicPr>
          <p:cNvPr id="5" name="图片 4">
            <a:extLst>
              <a:ext uri="{FF2B5EF4-FFF2-40B4-BE49-F238E27FC236}">
                <a16:creationId xmlns:a16="http://schemas.microsoft.com/office/drawing/2014/main" id="{3EA754FC-0F9F-45D3-AB20-1B094D3E6E8A}"/>
              </a:ext>
            </a:extLst>
          </p:cNvPr>
          <p:cNvPicPr>
            <a:picLocks noChangeAspect="1"/>
          </p:cNvPicPr>
          <p:nvPr/>
        </p:nvPicPr>
        <p:blipFill rotWithShape="1">
          <a:blip r:embed="rId2"/>
          <a:srcRect t="19878"/>
          <a:stretch/>
        </p:blipFill>
        <p:spPr>
          <a:xfrm>
            <a:off x="1161192" y="5800277"/>
            <a:ext cx="5362764" cy="945013"/>
          </a:xfrm>
          <a:prstGeom prst="rect">
            <a:avLst/>
          </a:prstGeom>
        </p:spPr>
      </p:pic>
      <p:pic>
        <p:nvPicPr>
          <p:cNvPr id="6" name="图片 5">
            <a:extLst>
              <a:ext uri="{FF2B5EF4-FFF2-40B4-BE49-F238E27FC236}">
                <a16:creationId xmlns:a16="http://schemas.microsoft.com/office/drawing/2014/main" id="{A92137E1-9E36-44AA-B440-DA0451B00EE3}"/>
              </a:ext>
            </a:extLst>
          </p:cNvPr>
          <p:cNvPicPr>
            <a:picLocks noChangeAspect="1"/>
          </p:cNvPicPr>
          <p:nvPr/>
        </p:nvPicPr>
        <p:blipFill>
          <a:blip r:embed="rId3"/>
          <a:stretch>
            <a:fillRect/>
          </a:stretch>
        </p:blipFill>
        <p:spPr>
          <a:xfrm>
            <a:off x="1419383" y="4355037"/>
            <a:ext cx="4401408" cy="1328656"/>
          </a:xfrm>
          <a:prstGeom prst="rect">
            <a:avLst/>
          </a:prstGeom>
        </p:spPr>
      </p:pic>
      <p:sp>
        <p:nvSpPr>
          <p:cNvPr id="8" name="文本框 7">
            <a:extLst>
              <a:ext uri="{FF2B5EF4-FFF2-40B4-BE49-F238E27FC236}">
                <a16:creationId xmlns:a16="http://schemas.microsoft.com/office/drawing/2014/main" id="{4DFD0EEB-45F1-47B3-AC14-470138718B85}"/>
              </a:ext>
            </a:extLst>
          </p:cNvPr>
          <p:cNvSpPr txBox="1"/>
          <p:nvPr/>
        </p:nvSpPr>
        <p:spPr>
          <a:xfrm>
            <a:off x="1024128" y="1930129"/>
            <a:ext cx="5191918" cy="2308324"/>
          </a:xfrm>
          <a:prstGeom prst="rect">
            <a:avLst/>
          </a:prstGeom>
          <a:noFill/>
        </p:spPr>
        <p:txBody>
          <a:bodyPr wrap="square">
            <a:spAutoFit/>
          </a:bodyPr>
          <a:lstStyle/>
          <a:p>
            <a:pPr algn="just"/>
            <a:r>
              <a:rPr lang="zh-CN" altLang="en-US" dirty="0"/>
              <a:t>在每年的六月末，使用上一财年最新的财务数据对股票重新排序并对这两个因子进行再平衡。</a:t>
            </a:r>
            <a:endParaRPr lang="en-US" altLang="zh-CN" dirty="0"/>
          </a:p>
          <a:p>
            <a:pPr algn="just"/>
            <a:endParaRPr lang="en-US" altLang="zh-CN" dirty="0"/>
          </a:p>
          <a:p>
            <a:pPr algn="just"/>
            <a:r>
              <a:rPr lang="en-US" altLang="zh-CN" dirty="0"/>
              <a:t>BM</a:t>
            </a:r>
            <a:r>
              <a:rPr lang="zh-CN" altLang="en-US" dirty="0"/>
              <a:t>高于</a:t>
            </a:r>
            <a:r>
              <a:rPr lang="en-US" altLang="zh-CN" dirty="0"/>
              <a:t>70%</a:t>
            </a:r>
            <a:r>
              <a:rPr lang="zh-CN" altLang="en-US" dirty="0"/>
              <a:t>分位数的为</a:t>
            </a:r>
            <a:r>
              <a:rPr lang="en-US" altLang="zh-CN" dirty="0"/>
              <a:t>High</a:t>
            </a:r>
            <a:r>
              <a:rPr lang="zh-CN" altLang="en-US" dirty="0"/>
              <a:t>组、</a:t>
            </a:r>
            <a:r>
              <a:rPr lang="en-US" altLang="zh-CN" dirty="0"/>
              <a:t>BM</a:t>
            </a:r>
            <a:r>
              <a:rPr lang="zh-CN" altLang="en-US" dirty="0"/>
              <a:t>低于</a:t>
            </a:r>
            <a:r>
              <a:rPr lang="en-US" altLang="zh-CN" dirty="0"/>
              <a:t>30%</a:t>
            </a:r>
            <a:r>
              <a:rPr lang="zh-CN" altLang="en-US" dirty="0"/>
              <a:t>分位数的为 </a:t>
            </a:r>
            <a:r>
              <a:rPr lang="en-US" altLang="zh-CN" dirty="0"/>
              <a:t>Low</a:t>
            </a:r>
            <a:r>
              <a:rPr lang="zh-CN" altLang="en-US" dirty="0"/>
              <a:t>组、位于中间的为</a:t>
            </a:r>
            <a:r>
              <a:rPr lang="en-US" altLang="zh-CN" dirty="0"/>
              <a:t>Middle</a:t>
            </a:r>
            <a:r>
              <a:rPr lang="zh-CN" altLang="en-US" dirty="0"/>
              <a:t>组。通过以上划分后，按照市值和</a:t>
            </a:r>
            <a:r>
              <a:rPr lang="en-US" altLang="zh-CN" dirty="0"/>
              <a:t>BM</a:t>
            </a:r>
            <a:r>
              <a:rPr lang="zh-CN" altLang="en-US" dirty="0"/>
              <a:t>各自所属的组别，所有股票被分到一共</a:t>
            </a:r>
            <a:r>
              <a:rPr lang="en-US" altLang="zh-CN" dirty="0"/>
              <a:t>6</a:t>
            </a:r>
            <a:r>
              <a:rPr lang="zh-CN" altLang="en-US" dirty="0"/>
              <a:t>（</a:t>
            </a:r>
            <a:r>
              <a:rPr lang="en-US" altLang="zh-CN" dirty="0"/>
              <a:t>2×3=6</a:t>
            </a:r>
            <a:r>
              <a:rPr lang="zh-CN" altLang="en-US" dirty="0"/>
              <a:t>）个组（独立双重排序）中，记为</a:t>
            </a:r>
            <a:r>
              <a:rPr lang="en-US" altLang="zh-CN" dirty="0"/>
              <a:t>S/H</a:t>
            </a:r>
            <a:r>
              <a:rPr lang="zh-CN" altLang="en-US" dirty="0"/>
              <a:t>、</a:t>
            </a:r>
            <a:r>
              <a:rPr lang="en-US" altLang="zh-CN" dirty="0"/>
              <a:t>S/M</a:t>
            </a:r>
            <a:r>
              <a:rPr lang="zh-CN" altLang="en-US" dirty="0"/>
              <a:t>、</a:t>
            </a:r>
            <a:r>
              <a:rPr lang="en-US" altLang="zh-CN" dirty="0"/>
              <a:t>S/L</a:t>
            </a:r>
            <a:r>
              <a:rPr lang="zh-CN" altLang="en-US" dirty="0"/>
              <a:t>、</a:t>
            </a:r>
            <a:r>
              <a:rPr lang="en-US" altLang="zh-CN" dirty="0"/>
              <a:t>B/H</a:t>
            </a:r>
            <a:r>
              <a:rPr lang="zh-CN" altLang="en-US" dirty="0"/>
              <a:t>、</a:t>
            </a:r>
            <a:r>
              <a:rPr lang="en-US" altLang="zh-CN" dirty="0"/>
              <a:t>B/M</a:t>
            </a:r>
            <a:r>
              <a:rPr lang="zh-CN" altLang="en-US" dirty="0"/>
              <a:t>及</a:t>
            </a:r>
            <a:r>
              <a:rPr lang="en-US" altLang="zh-CN" dirty="0"/>
              <a:t>B/L</a:t>
            </a:r>
            <a:r>
              <a:rPr lang="zh-CN" altLang="en-US" dirty="0"/>
              <a:t>。</a:t>
            </a:r>
          </a:p>
        </p:txBody>
      </p:sp>
      <p:pic>
        <p:nvPicPr>
          <p:cNvPr id="10" name="图片 9" descr="文本&#10;&#10;描述已自动生成">
            <a:extLst>
              <a:ext uri="{FF2B5EF4-FFF2-40B4-BE49-F238E27FC236}">
                <a16:creationId xmlns:a16="http://schemas.microsoft.com/office/drawing/2014/main" id="{90A66313-F1C7-4F09-99E1-EE7C9EB2FB76}"/>
              </a:ext>
            </a:extLst>
          </p:cNvPr>
          <p:cNvPicPr>
            <a:picLocks noChangeAspect="1"/>
          </p:cNvPicPr>
          <p:nvPr/>
        </p:nvPicPr>
        <p:blipFill rotWithShape="1">
          <a:blip r:embed="rId4">
            <a:extLst>
              <a:ext uri="{28A0092B-C50C-407E-A947-70E740481C1C}">
                <a14:useLocalDpi xmlns:a14="http://schemas.microsoft.com/office/drawing/2010/main" val="0"/>
              </a:ext>
            </a:extLst>
          </a:blip>
          <a:srcRect r="47108"/>
          <a:stretch/>
        </p:blipFill>
        <p:spPr>
          <a:xfrm>
            <a:off x="7056962" y="1104497"/>
            <a:ext cx="4881037" cy="5496860"/>
          </a:xfrm>
          <a:prstGeom prst="rect">
            <a:avLst/>
          </a:prstGeom>
        </p:spPr>
      </p:pic>
    </p:spTree>
    <p:extLst>
      <p:ext uri="{BB962C8B-B14F-4D97-AF65-F5344CB8AC3E}">
        <p14:creationId xmlns:p14="http://schemas.microsoft.com/office/powerpoint/2010/main" val="1198634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docProps/app.xml><?xml version="1.0" encoding="utf-8"?>
<Properties xmlns="http://schemas.openxmlformats.org/officeDocument/2006/extended-properties" xmlns:vt="http://schemas.openxmlformats.org/officeDocument/2006/docPropsVTypes">
  <Template>Integral</Template>
  <TotalTime>1165</TotalTime>
  <Words>804</Words>
  <Application>Microsoft Office PowerPoint</Application>
  <PresentationFormat>宽屏</PresentationFormat>
  <Paragraphs>47</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TimesNewRomanPS-ItalicMT</vt:lpstr>
      <vt:lpstr>Arial</vt:lpstr>
      <vt:lpstr>Calibri</vt:lpstr>
      <vt:lpstr>Tw Cen MT</vt:lpstr>
      <vt:lpstr>Tw Cen MT Condensed</vt:lpstr>
      <vt:lpstr>Wingdings 3</vt:lpstr>
      <vt:lpstr>积分</vt:lpstr>
      <vt:lpstr>多因子模型原理系列（一） 从CAPM模型到FAMA三因子</vt:lpstr>
      <vt:lpstr>下期预告：多因子投资法（排序/回归）</vt:lpstr>
      <vt:lpstr>CAPM 资本资产定价模型</vt:lpstr>
      <vt:lpstr>APT模型</vt:lpstr>
      <vt:lpstr>APT模型各项计算逻辑</vt:lpstr>
      <vt:lpstr>FAMA三因子模型</vt:lpstr>
      <vt:lpstr>FAMA三因子模型详解</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从CAPM开始</dc:title>
  <dc:creator>2109853zbs20004@student.must.edu.mo</dc:creator>
  <cp:lastModifiedBy>2109853zbs20004@student.must.edu.mo</cp:lastModifiedBy>
  <cp:revision>5</cp:revision>
  <dcterms:created xsi:type="dcterms:W3CDTF">2022-11-25T04:05:28Z</dcterms:created>
  <dcterms:modified xsi:type="dcterms:W3CDTF">2022-11-26T02:31:53Z</dcterms:modified>
</cp:coreProperties>
</file>