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4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1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2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6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3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4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53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07ED7F-6776-4AEE-8FBA-2B612EB17448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DF5623-2C1B-4657-8D39-AB61C124F76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0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CT4y1g7Gf?spm_id_from=333.337.search-card.all.clic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AAD7E-6E84-4CEB-9BC0-26A22F28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31" y="4949689"/>
            <a:ext cx="7561386" cy="146304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/>
              <a:t>基于</a:t>
            </a:r>
            <a:r>
              <a:rPr lang="en-US" altLang="zh-CN" sz="3200" b="1" dirty="0"/>
              <a:t>HMM </a:t>
            </a:r>
            <a:r>
              <a:rPr lang="zh-CN" altLang="en-US" sz="3200" b="1" dirty="0"/>
              <a:t>隐马尔科夫模型金融量化择时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0C634-5D74-4866-A26D-81F74C4B4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科大财经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929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5BF3AF40-1BC8-4E0B-BFE6-2FDB8B6C7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5" y="289158"/>
            <a:ext cx="11363570" cy="627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8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B7409-FD8A-4100-B581-07C135D1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zh-CN" altLang="en-US" b="1" i="0">
                <a:effectLst/>
                <a:latin typeface="Helvetica Neue"/>
              </a:rPr>
              <a:t>隐马尔可夫模型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CCFBB-6BCD-4906-A007-5890C820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i="0" dirty="0">
                <a:effectLst/>
                <a:latin typeface="Helvetica Neue"/>
              </a:rPr>
              <a:t>定义：</a:t>
            </a:r>
            <a:r>
              <a:rPr lang="zh-CN" altLang="en-US" sz="1400" i="0" dirty="0">
                <a:effectLst/>
                <a:latin typeface="Helvetica Neue"/>
              </a:rPr>
              <a:t>隐马尔可夫模型（</a:t>
            </a:r>
            <a:r>
              <a:rPr lang="en-US" altLang="zh-CN" sz="1400" i="0" dirty="0">
                <a:effectLst/>
                <a:latin typeface="Helvetica Neue"/>
              </a:rPr>
              <a:t>Hidden Markov Model</a:t>
            </a:r>
            <a:r>
              <a:rPr lang="zh-CN" altLang="en-US" sz="1400" i="0" dirty="0">
                <a:effectLst/>
                <a:latin typeface="Helvetica Neue"/>
              </a:rPr>
              <a:t>，</a:t>
            </a:r>
            <a:r>
              <a:rPr lang="en-US" altLang="zh-CN" sz="1400" i="0" dirty="0">
                <a:effectLst/>
                <a:latin typeface="Helvetica Neue"/>
              </a:rPr>
              <a:t>HMM</a:t>
            </a:r>
            <a:r>
              <a:rPr lang="zh-CN" altLang="en-US" sz="1400" i="0" dirty="0">
                <a:effectLst/>
                <a:latin typeface="Helvetica Neue"/>
              </a:rPr>
              <a:t>）</a:t>
            </a:r>
            <a:r>
              <a:rPr lang="zh-CN" altLang="en-US" sz="1400" b="0" i="0" dirty="0">
                <a:effectLst/>
                <a:latin typeface="Helvetica Neue"/>
              </a:rPr>
              <a:t>从</a:t>
            </a:r>
            <a:r>
              <a:rPr lang="zh-CN" altLang="en-US" sz="1400" b="1" i="0" dirty="0">
                <a:effectLst/>
                <a:latin typeface="Helvetica Neue"/>
              </a:rPr>
              <a:t>可观察的参数</a:t>
            </a:r>
            <a:r>
              <a:rPr lang="zh-CN" altLang="en-US" sz="1400" b="0" i="0" dirty="0">
                <a:effectLst/>
                <a:latin typeface="Helvetica Neue"/>
              </a:rPr>
              <a:t>中确定该过程的</a:t>
            </a:r>
            <a:r>
              <a:rPr lang="zh-CN" altLang="en-US" sz="1400" b="1" i="0" dirty="0">
                <a:effectLst/>
                <a:latin typeface="Helvetica Neue"/>
              </a:rPr>
              <a:t>隐含参数状态</a:t>
            </a:r>
            <a:r>
              <a:rPr lang="zh-CN" altLang="en-US" sz="1400" b="0" i="0" dirty="0">
                <a:effectLst/>
                <a:latin typeface="Helvetica Neue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effectLst/>
                <a:latin typeface="Helvetica Neue"/>
              </a:rPr>
              <a:t>下面用一个简单的例子来阐述：</a:t>
            </a:r>
          </a:p>
          <a:p>
            <a:pPr>
              <a:lnSpc>
                <a:spcPct val="150000"/>
              </a:lnSpc>
            </a:pPr>
            <a:r>
              <a:rPr lang="zh-CN" altLang="en-US" sz="1400" b="0" i="0" dirty="0">
                <a:effectLst/>
                <a:latin typeface="Helvetica Neue"/>
              </a:rPr>
              <a:t>假设我手里有三个不同的骰子。第一个骰子是我们平常见的骰子（称这个骰子为</a:t>
            </a:r>
            <a:r>
              <a:rPr lang="en-US" altLang="zh-CN" sz="1400" b="0" i="0" dirty="0">
                <a:effectLst/>
                <a:latin typeface="Helvetica Neue"/>
              </a:rPr>
              <a:t>D6</a:t>
            </a:r>
            <a:r>
              <a:rPr lang="zh-CN" altLang="en-US" sz="1400" b="0" i="0" dirty="0">
                <a:effectLst/>
                <a:latin typeface="Helvetica Neue"/>
              </a:rPr>
              <a:t>），</a:t>
            </a:r>
            <a:r>
              <a:rPr lang="en-US" altLang="zh-CN" sz="1400" b="0" i="0" dirty="0">
                <a:effectLst/>
                <a:latin typeface="Helvetica Neue"/>
              </a:rPr>
              <a:t>6</a:t>
            </a:r>
            <a:r>
              <a:rPr lang="zh-CN" altLang="en-US" sz="1400" b="0" i="0" dirty="0">
                <a:effectLst/>
                <a:latin typeface="Helvetica Neue"/>
              </a:rPr>
              <a:t>个面，每个面（</a:t>
            </a:r>
            <a:r>
              <a:rPr lang="en-US" altLang="zh-CN" sz="1400" b="0" i="0" dirty="0">
                <a:effectLst/>
                <a:latin typeface="Helvetica Neue"/>
              </a:rPr>
              <a:t>1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2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3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4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5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6</a:t>
            </a:r>
            <a:r>
              <a:rPr lang="zh-CN" altLang="en-US" sz="1400" b="0" i="0" dirty="0">
                <a:effectLst/>
                <a:latin typeface="Helvetica Neue"/>
              </a:rPr>
              <a:t>）出现的概率是</a:t>
            </a:r>
            <a:r>
              <a:rPr lang="en-US" altLang="zh-CN" sz="1400" b="0" i="0" dirty="0">
                <a:effectLst/>
                <a:latin typeface="Helvetica Neue"/>
              </a:rPr>
              <a:t>1/6</a:t>
            </a:r>
            <a:r>
              <a:rPr lang="zh-CN" altLang="en-US" sz="1400" b="0" i="0" dirty="0">
                <a:effectLst/>
                <a:latin typeface="Helvetica Neue"/>
              </a:rPr>
              <a:t>。第二个骰子是个四面体（称这个骰子为</a:t>
            </a:r>
            <a:r>
              <a:rPr lang="en-US" altLang="zh-CN" sz="1400" b="0" i="0" dirty="0">
                <a:effectLst/>
                <a:latin typeface="Helvetica Neue"/>
              </a:rPr>
              <a:t>D4</a:t>
            </a:r>
            <a:r>
              <a:rPr lang="zh-CN" altLang="en-US" sz="1400" b="0" i="0" dirty="0">
                <a:effectLst/>
                <a:latin typeface="Helvetica Neue"/>
              </a:rPr>
              <a:t>），每个面（</a:t>
            </a:r>
            <a:r>
              <a:rPr lang="en-US" altLang="zh-CN" sz="1400" b="0" i="0" dirty="0">
                <a:effectLst/>
                <a:latin typeface="Helvetica Neue"/>
              </a:rPr>
              <a:t>1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2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3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4</a:t>
            </a:r>
            <a:r>
              <a:rPr lang="zh-CN" altLang="en-US" sz="1400" b="0" i="0" dirty="0">
                <a:effectLst/>
                <a:latin typeface="Helvetica Neue"/>
              </a:rPr>
              <a:t>）出现的概率是</a:t>
            </a:r>
            <a:r>
              <a:rPr lang="en-US" altLang="zh-CN" sz="1400" b="0" i="0" dirty="0">
                <a:effectLst/>
                <a:latin typeface="Helvetica Neue"/>
              </a:rPr>
              <a:t>1/4</a:t>
            </a:r>
            <a:r>
              <a:rPr lang="zh-CN" altLang="en-US" sz="1400" b="0" i="0" dirty="0">
                <a:effectLst/>
                <a:latin typeface="Helvetica Neue"/>
              </a:rPr>
              <a:t>。第三个骰子有八个面（称这个骰子为</a:t>
            </a:r>
            <a:r>
              <a:rPr lang="en-US" altLang="zh-CN" sz="1400" b="0" i="0" dirty="0">
                <a:effectLst/>
                <a:latin typeface="Helvetica Neue"/>
              </a:rPr>
              <a:t>D8</a:t>
            </a:r>
            <a:r>
              <a:rPr lang="zh-CN" altLang="en-US" sz="1400" b="0" i="0" dirty="0">
                <a:effectLst/>
                <a:latin typeface="Helvetica Neue"/>
              </a:rPr>
              <a:t>），每个面（</a:t>
            </a:r>
            <a:r>
              <a:rPr lang="en-US" altLang="zh-CN" sz="1400" b="0" i="0" dirty="0">
                <a:effectLst/>
                <a:latin typeface="Helvetica Neue"/>
              </a:rPr>
              <a:t>1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2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3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4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5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6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7</a:t>
            </a:r>
            <a:r>
              <a:rPr lang="zh-CN" altLang="en-US" sz="1400" b="0" i="0" dirty="0">
                <a:effectLst/>
                <a:latin typeface="Helvetica Neue"/>
              </a:rPr>
              <a:t>，</a:t>
            </a:r>
            <a:r>
              <a:rPr lang="en-US" altLang="zh-CN" sz="1400" b="0" i="0" dirty="0">
                <a:effectLst/>
                <a:latin typeface="Helvetica Neue"/>
              </a:rPr>
              <a:t>8</a:t>
            </a:r>
            <a:r>
              <a:rPr lang="zh-CN" altLang="en-US" sz="1400" b="0" i="0" dirty="0">
                <a:effectLst/>
                <a:latin typeface="Helvetica Neue"/>
              </a:rPr>
              <a:t>）出现的概率是</a:t>
            </a:r>
            <a:r>
              <a:rPr lang="en-US" altLang="zh-CN" sz="1400" b="0" i="0" dirty="0">
                <a:effectLst/>
                <a:latin typeface="Helvetica Neue"/>
              </a:rPr>
              <a:t>1/8</a:t>
            </a:r>
            <a:r>
              <a:rPr lang="zh-CN" altLang="en-US" sz="1400" b="0" i="0" dirty="0">
                <a:effectLst/>
                <a:latin typeface="Helvetica Neue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EDF4CE72-5A80-4914-84E7-437D59F2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1798" y="3312059"/>
            <a:ext cx="4949950" cy="268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83D73A-07A3-4B6F-AE94-6D8BB33DF440}"/>
              </a:ext>
            </a:extLst>
          </p:cNvPr>
          <p:cNvSpPr txBox="1"/>
          <p:nvPr/>
        </p:nvSpPr>
        <p:spPr>
          <a:xfrm>
            <a:off x="1024128" y="5877124"/>
            <a:ext cx="10230026" cy="568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0" i="0" dirty="0">
                <a:effectLst/>
                <a:latin typeface="Helvetica Neue"/>
              </a:rPr>
              <a:t>【</a:t>
            </a:r>
            <a:r>
              <a:rPr lang="zh-CN" altLang="en-US" sz="1100" b="0" i="0" dirty="0">
                <a:effectLst/>
                <a:latin typeface="Helvetica Neue"/>
              </a:rPr>
              <a:t>白话隐马尔科夫模型</a:t>
            </a:r>
            <a:r>
              <a:rPr lang="en-US" altLang="zh-CN" sz="1100" b="0" i="0" dirty="0">
                <a:effectLst/>
                <a:latin typeface="Helvetica Neue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en-US" altLang="zh-CN" sz="1100" b="0" i="0" dirty="0">
                <a:effectLst/>
                <a:latin typeface="Helvetica Neue"/>
              </a:rPr>
              <a:t> </a:t>
            </a:r>
            <a:r>
              <a:rPr lang="en-US" altLang="zh-CN" sz="1100" b="0" i="0" u="sng" dirty="0">
                <a:effectLst/>
                <a:latin typeface="Helvetica Neue"/>
                <a:hlinkClick r:id="rId3"/>
              </a:rPr>
              <a:t>https://www.bilibili.com/video/BV1CT4y1g7Gf?spm_id_from=333.337.search-card.all.click</a:t>
            </a:r>
            <a:endParaRPr lang="en-US" altLang="zh-CN" sz="1100" b="0" i="0" dirty="0">
              <a:effectLst/>
              <a:latin typeface="Helvetica Neue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72242E-0B1A-4CC4-A977-ED6062FA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123" y="585216"/>
            <a:ext cx="2569308" cy="238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70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F3C6-F49C-4AAF-94BC-07995325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金融领域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F1A8D-7559-41C3-952B-439F3AAD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700" b="0" i="0" dirty="0">
                <a:solidFill>
                  <a:srgbClr val="000000"/>
                </a:solidFill>
                <a:effectLst/>
                <a:latin typeface="Helvetica Neue"/>
              </a:rPr>
              <a:t>因为市场状态不是显性可观测的，属于隐藏状态，我们通过对可观测变量的处理来进行推测。</a:t>
            </a:r>
            <a:endParaRPr lang="en-US" altLang="zh-CN" sz="17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可观测：序列股价，成交量，资金净额等等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  <a:sym typeface="Wingdings" panose="05000000000000000000" pitchFamily="2" charset="2"/>
              </a:rPr>
              <a:t>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市场状态序列（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Z1,...,Zn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）</a:t>
            </a:r>
          </a:p>
          <a:p>
            <a:pPr algn="l">
              <a:lnSpc>
                <a:spcPct val="15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通过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Helvetica Neue"/>
              </a:rPr>
              <a:t>HMM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模型，可以用可观测变量的输入，来得出对目前市场状态的判断，从而帮助我们进行择时选择。</a:t>
            </a:r>
            <a:endParaRPr lang="en-US" altLang="zh-CN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</a:pPr>
            <a:r>
              <a:rPr lang="zh-CN" altLang="en-US" sz="1600" b="1" i="0" dirty="0">
                <a:solidFill>
                  <a:srgbClr val="000000"/>
                </a:solidFill>
                <a:effectLst/>
                <a:latin typeface="Helvetica Neue"/>
              </a:rPr>
              <a:t>基于隐马尔科夫金融量化模型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设定如下：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隐藏状态数目：</a:t>
            </a:r>
            <a:r>
              <a:rPr lang="en-US" altLang="zh-CN" sz="1600" dirty="0">
                <a:solidFill>
                  <a:srgbClr val="000000"/>
                </a:solidFill>
                <a:latin typeface="Helvetica Neue"/>
              </a:rPr>
              <a:t>5</a:t>
            </a:r>
            <a:endParaRPr lang="en-US" altLang="zh-CN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输入变量：当日对数收益率，五日对数收益率，当日对数高低价差（其他备选因素成交量、成交额等大家可以自行尝试）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 混合高斯分布成分数目：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 Neue"/>
              </a:rPr>
              <a:t>（为了简便，假定对数收益率服从单一高斯分布）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600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C35D5-702E-4B08-98CF-D1979114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生成隐含状态序列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6EE804F-9C17-4ECF-A4DF-27EC07760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2"/>
          <a:stretch/>
        </p:blipFill>
        <p:spPr>
          <a:xfrm>
            <a:off x="940334" y="2139540"/>
            <a:ext cx="10227538" cy="400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C419-F486-4F8E-B7BA-02FD98DA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HMM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模型隐含状态</a:t>
            </a:r>
            <a:endParaRPr lang="zh-CN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823CF0-121E-44F2-A5D8-CE3502535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3" y="2084832"/>
            <a:ext cx="8382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4A5BEC1-C50C-4812-A460-9F5847AE4B84}"/>
              </a:ext>
            </a:extLst>
          </p:cNvPr>
          <p:cNvSpPr txBox="1"/>
          <p:nvPr/>
        </p:nvSpPr>
        <p:spPr>
          <a:xfrm>
            <a:off x="9534769" y="2084832"/>
            <a:ext cx="2039816" cy="4206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我们看到了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个状态的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HMM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模型输出的市场状态序列。需要注意的是：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HMM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模型只是能分离出不同的状态，具体对每个状态赋予现实的市场意义，是需要人为来辨别和观察的。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64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667D-1CFD-4047-9E2A-E738698C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Timing</a:t>
            </a:r>
            <a:endParaRPr lang="zh-CN" alt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07E8C7-20F5-4979-871C-36C07A734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1" y="2350972"/>
            <a:ext cx="7555873" cy="401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DB76D1-2F2F-47C8-8596-8745BC32224F}"/>
              </a:ext>
            </a:extLst>
          </p:cNvPr>
          <p:cNvSpPr txBox="1"/>
          <p:nvPr/>
        </p:nvSpPr>
        <p:spPr>
          <a:xfrm>
            <a:off x="8643816" y="3122136"/>
            <a:ext cx="325120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0——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蓝色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下跌**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1——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黄色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下跌**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2——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绿色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下跌*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3——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红色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下跌***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4——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紫色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——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上涨***</a:t>
            </a:r>
          </a:p>
        </p:txBody>
      </p:sp>
    </p:spTree>
    <p:extLst>
      <p:ext uri="{BB962C8B-B14F-4D97-AF65-F5344CB8AC3E}">
        <p14:creationId xmlns:p14="http://schemas.microsoft.com/office/powerpoint/2010/main" val="123191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6C54-3C73-461A-A78D-5B966C7B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择时策略</a:t>
            </a:r>
          </a:p>
        </p:txBody>
      </p:sp>
      <p:pic>
        <p:nvPicPr>
          <p:cNvPr id="5" name="图片 4" descr="图形用户界面, 图表, 折线图&#10;&#10;描述已自动生成">
            <a:extLst>
              <a:ext uri="{FF2B5EF4-FFF2-40B4-BE49-F238E27FC236}">
                <a16:creationId xmlns:a16="http://schemas.microsoft.com/office/drawing/2014/main" id="{41E3C4D2-6B0A-4951-BBE5-067029E10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88" y="1871332"/>
            <a:ext cx="7775995" cy="48386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D9C56F-668A-4297-9BAC-BE762CC700AB}"/>
              </a:ext>
            </a:extLst>
          </p:cNvPr>
          <p:cNvSpPr txBox="1"/>
          <p:nvPr/>
        </p:nvSpPr>
        <p:spPr>
          <a:xfrm>
            <a:off x="5884164" y="708466"/>
            <a:ext cx="534654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当天处在状态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时，买入指数基金；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当天处在状态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时，卖空股指期货；</a:t>
            </a:r>
          </a:p>
        </p:txBody>
      </p:sp>
    </p:spTree>
    <p:extLst>
      <p:ext uri="{BB962C8B-B14F-4D97-AF65-F5344CB8AC3E}">
        <p14:creationId xmlns:p14="http://schemas.microsoft.com/office/powerpoint/2010/main" val="436997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</TotalTime>
  <Words>467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Helvetica Neue</vt:lpstr>
      <vt:lpstr>Arial</vt:lpstr>
      <vt:lpstr>Tw Cen MT</vt:lpstr>
      <vt:lpstr>Tw Cen MT Condensed</vt:lpstr>
      <vt:lpstr>Wingdings</vt:lpstr>
      <vt:lpstr>Wingdings 3</vt:lpstr>
      <vt:lpstr>积分</vt:lpstr>
      <vt:lpstr>基于HMM 隐马尔科夫模型金融量化择时</vt:lpstr>
      <vt:lpstr>PowerPoint 演示文稿</vt:lpstr>
      <vt:lpstr>隐马尔可夫模型</vt:lpstr>
      <vt:lpstr>金融领域</vt:lpstr>
      <vt:lpstr>生成隐含状态序列</vt:lpstr>
      <vt:lpstr>HMM模型隐含状态</vt:lpstr>
      <vt:lpstr>Timing</vt:lpstr>
      <vt:lpstr>择时策略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隐马尔科夫模型（HMM）</dc:title>
  <dc:creator>2109853zbs20004@student.must.edu.mo</dc:creator>
  <cp:lastModifiedBy>2109853zbs20004@student.must.edu.mo</cp:lastModifiedBy>
  <cp:revision>3</cp:revision>
  <dcterms:created xsi:type="dcterms:W3CDTF">2022-06-16T08:50:57Z</dcterms:created>
  <dcterms:modified xsi:type="dcterms:W3CDTF">2022-06-16T11:32:44Z</dcterms:modified>
</cp:coreProperties>
</file>