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7" r:id="rId3"/>
    <p:sldId id="257" r:id="rId4"/>
    <p:sldId id="258" r:id="rId5"/>
    <p:sldId id="259" r:id="rId6"/>
    <p:sldId id="260"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44" autoAdjust="0"/>
    <p:restoredTop sz="94660"/>
  </p:normalViewPr>
  <p:slideViewPr>
    <p:cSldViewPr snapToGrid="0">
      <p:cViewPr varScale="1">
        <p:scale>
          <a:sx n="90" d="100"/>
          <a:sy n="90" d="100"/>
        </p:scale>
        <p:origin x="77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76123893-38B3-4782-B5AA-BB361047884E}" type="datetimeFigureOut">
              <a:rPr lang="zh-CN" altLang="en-US" smtClean="0"/>
              <a:t>2022/12/30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9C9DE4-1FB6-4AAA-9AB6-98924FC198FA}" type="slidenum">
              <a:rPr lang="zh-CN" altLang="en-US" smtClean="0"/>
              <a:t>‹#›</a:t>
            </a:fld>
            <a:endParaRPr lang="zh-CN" alt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381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123893-38B3-4782-B5AA-BB361047884E}" type="datetimeFigureOut">
              <a:rPr lang="zh-CN" altLang="en-US" smtClean="0"/>
              <a:t>2022/12/30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9C9DE4-1FB6-4AAA-9AB6-98924FC198FA}" type="slidenum">
              <a:rPr lang="zh-CN" altLang="en-US" smtClean="0"/>
              <a:t>‹#›</a:t>
            </a:fld>
            <a:endParaRPr lang="zh-CN" altLang="en-US"/>
          </a:p>
        </p:txBody>
      </p:sp>
    </p:spTree>
    <p:extLst>
      <p:ext uri="{BB962C8B-B14F-4D97-AF65-F5344CB8AC3E}">
        <p14:creationId xmlns:p14="http://schemas.microsoft.com/office/powerpoint/2010/main" val="730908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123893-38B3-4782-B5AA-BB361047884E}" type="datetimeFigureOut">
              <a:rPr lang="zh-CN" altLang="en-US" smtClean="0"/>
              <a:t>2022/12/30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9C9DE4-1FB6-4AAA-9AB6-98924FC198FA}"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588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6123893-38B3-4782-B5AA-BB361047884E}" type="datetimeFigureOut">
              <a:rPr lang="zh-CN" altLang="en-US" smtClean="0"/>
              <a:t>2022/12/30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9C9DE4-1FB6-4AAA-9AB6-98924FC198FA}" type="slidenum">
              <a:rPr lang="zh-CN" altLang="en-US" smtClean="0"/>
              <a:t>‹#›</a:t>
            </a:fld>
            <a:endParaRPr lang="zh-CN" altLang="en-US"/>
          </a:p>
        </p:txBody>
      </p:sp>
    </p:spTree>
    <p:extLst>
      <p:ext uri="{BB962C8B-B14F-4D97-AF65-F5344CB8AC3E}">
        <p14:creationId xmlns:p14="http://schemas.microsoft.com/office/powerpoint/2010/main" val="94907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6123893-38B3-4782-B5AA-BB361047884E}" type="datetimeFigureOut">
              <a:rPr lang="zh-CN" altLang="en-US" smtClean="0"/>
              <a:t>2022/12/30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9C9DE4-1FB6-4AAA-9AB6-98924FC198FA}" type="slidenum">
              <a:rPr lang="zh-CN" altLang="en-US" smtClean="0"/>
              <a:t>‹#›</a:t>
            </a:fld>
            <a:endParaRPr lang="zh-CN" alt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259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6123893-38B3-4782-B5AA-BB361047884E}" type="datetimeFigureOut">
              <a:rPr lang="zh-CN" altLang="en-US" smtClean="0"/>
              <a:t>2022/12/30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9C9DE4-1FB6-4AAA-9AB6-98924FC198FA}" type="slidenum">
              <a:rPr lang="zh-CN" altLang="en-US" smtClean="0"/>
              <a:t>‹#›</a:t>
            </a:fld>
            <a:endParaRPr lang="zh-CN" altLang="en-US"/>
          </a:p>
        </p:txBody>
      </p:sp>
    </p:spTree>
    <p:extLst>
      <p:ext uri="{BB962C8B-B14F-4D97-AF65-F5344CB8AC3E}">
        <p14:creationId xmlns:p14="http://schemas.microsoft.com/office/powerpoint/2010/main" val="3923656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89320"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6123893-38B3-4782-B5AA-BB361047884E}" type="datetimeFigureOut">
              <a:rPr lang="zh-CN" altLang="en-US" smtClean="0"/>
              <a:t>2022/12/30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D9C9DE4-1FB6-4AAA-9AB6-98924FC198FA}" type="slidenum">
              <a:rPr lang="zh-CN" altLang="en-US" smtClean="0"/>
              <a:t>‹#›</a:t>
            </a:fld>
            <a:endParaRPr lang="zh-CN" altLang="en-US"/>
          </a:p>
        </p:txBody>
      </p:sp>
    </p:spTree>
    <p:extLst>
      <p:ext uri="{BB962C8B-B14F-4D97-AF65-F5344CB8AC3E}">
        <p14:creationId xmlns:p14="http://schemas.microsoft.com/office/powerpoint/2010/main" val="3537668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6123893-38B3-4782-B5AA-BB361047884E}" type="datetimeFigureOut">
              <a:rPr lang="zh-CN" altLang="en-US" smtClean="0"/>
              <a:t>2022/12/30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D9C9DE4-1FB6-4AAA-9AB6-98924FC198FA}" type="slidenum">
              <a:rPr lang="zh-CN" altLang="en-US" smtClean="0"/>
              <a:t>‹#›</a:t>
            </a:fld>
            <a:endParaRPr lang="zh-CN" altLang="en-US"/>
          </a:p>
        </p:txBody>
      </p:sp>
    </p:spTree>
    <p:extLst>
      <p:ext uri="{BB962C8B-B14F-4D97-AF65-F5344CB8AC3E}">
        <p14:creationId xmlns:p14="http://schemas.microsoft.com/office/powerpoint/2010/main" val="1246403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23893-38B3-4782-B5AA-BB361047884E}" type="datetimeFigureOut">
              <a:rPr lang="zh-CN" altLang="en-US" smtClean="0"/>
              <a:t>2022/12/30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D9C9DE4-1FB6-4AAA-9AB6-98924FC198FA}" type="slidenum">
              <a:rPr lang="zh-CN" altLang="en-US" smtClean="0"/>
              <a:t>‹#›</a:t>
            </a:fld>
            <a:endParaRPr lang="zh-CN" altLang="en-US"/>
          </a:p>
        </p:txBody>
      </p:sp>
    </p:spTree>
    <p:extLst>
      <p:ext uri="{BB962C8B-B14F-4D97-AF65-F5344CB8AC3E}">
        <p14:creationId xmlns:p14="http://schemas.microsoft.com/office/powerpoint/2010/main" val="1693028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123893-38B3-4782-B5AA-BB361047884E}" type="datetimeFigureOut">
              <a:rPr lang="zh-CN" altLang="en-US" smtClean="0"/>
              <a:t>2022/12/30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9C9DE4-1FB6-4AAA-9AB6-98924FC198FA}" type="slidenum">
              <a:rPr lang="zh-CN" altLang="en-US" smtClean="0"/>
              <a:t>‹#›</a:t>
            </a:fld>
            <a:endParaRPr lang="zh-CN" altLang="en-US"/>
          </a:p>
        </p:txBody>
      </p:sp>
    </p:spTree>
    <p:extLst>
      <p:ext uri="{BB962C8B-B14F-4D97-AF65-F5344CB8AC3E}">
        <p14:creationId xmlns:p14="http://schemas.microsoft.com/office/powerpoint/2010/main" val="2085918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6123893-38B3-4782-B5AA-BB361047884E}" type="datetimeFigureOut">
              <a:rPr lang="zh-CN" altLang="en-US" smtClean="0"/>
              <a:t>2022/12/30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9C9DE4-1FB6-4AAA-9AB6-98924FC198FA}" type="slidenum">
              <a:rPr lang="zh-CN" altLang="en-US" smtClean="0"/>
              <a:t>‹#›</a:t>
            </a:fld>
            <a:endParaRPr lang="zh-CN" alt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3731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6123893-38B3-4782-B5AA-BB361047884E}" type="datetimeFigureOut">
              <a:rPr lang="zh-CN" altLang="en-US" smtClean="0"/>
              <a:t>2022/12/30</a:t>
            </a:fld>
            <a:endParaRPr lang="zh-CN" alt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D9C9DE4-1FB6-4AAA-9AB6-98924FC198FA}"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7064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A28970-3E8F-46CD-A302-42EE83668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272ADC5-0567-498A-ABFF-25499FC10862}"/>
              </a:ext>
            </a:extLst>
          </p:cNvPr>
          <p:cNvSpPr>
            <a:spLocks noGrp="1"/>
          </p:cNvSpPr>
          <p:nvPr>
            <p:ph type="ctrTitle"/>
          </p:nvPr>
        </p:nvSpPr>
        <p:spPr>
          <a:xfrm>
            <a:off x="0" y="643467"/>
            <a:ext cx="7808141" cy="5571066"/>
          </a:xfrm>
        </p:spPr>
        <p:txBody>
          <a:bodyPr>
            <a:normAutofit/>
          </a:bodyPr>
          <a:lstStyle/>
          <a:p>
            <a:pPr>
              <a:lnSpc>
                <a:spcPct val="150000"/>
              </a:lnSpc>
            </a:pPr>
            <a:r>
              <a:rPr lang="zh-CN" altLang="en-US" sz="4800" dirty="0">
                <a:solidFill>
                  <a:schemeClr val="tx1">
                    <a:alpha val="80000"/>
                  </a:schemeClr>
                </a:solidFill>
              </a:rPr>
              <a:t>多因子原理系列（三）</a:t>
            </a:r>
            <a:br>
              <a:rPr lang="en-US" altLang="zh-CN" sz="8000" dirty="0">
                <a:solidFill>
                  <a:schemeClr val="tx1">
                    <a:alpha val="80000"/>
                  </a:schemeClr>
                </a:solidFill>
              </a:rPr>
            </a:br>
            <a:r>
              <a:rPr lang="zh-CN" altLang="en-US" sz="8000" dirty="0">
                <a:solidFill>
                  <a:schemeClr val="tx1">
                    <a:alpha val="80000"/>
                  </a:schemeClr>
                </a:solidFill>
              </a:rPr>
              <a:t>因子投资排序法</a:t>
            </a:r>
            <a:endParaRPr lang="zh-CN" altLang="en-US" sz="6000" dirty="0">
              <a:solidFill>
                <a:schemeClr val="tx1">
                  <a:alpha val="80000"/>
                </a:schemeClr>
              </a:solidFill>
            </a:endParaRPr>
          </a:p>
        </p:txBody>
      </p:sp>
      <p:sp>
        <p:nvSpPr>
          <p:cNvPr id="3" name="副标题 2">
            <a:extLst>
              <a:ext uri="{FF2B5EF4-FFF2-40B4-BE49-F238E27FC236}">
                <a16:creationId xmlns:a16="http://schemas.microsoft.com/office/drawing/2014/main" id="{4F77F1B2-5FED-4750-993A-E5B2A9F27CC2}"/>
              </a:ext>
            </a:extLst>
          </p:cNvPr>
          <p:cNvSpPr>
            <a:spLocks noGrp="1"/>
          </p:cNvSpPr>
          <p:nvPr>
            <p:ph type="subTitle" idx="1"/>
          </p:nvPr>
        </p:nvSpPr>
        <p:spPr>
          <a:xfrm>
            <a:off x="8451608" y="643467"/>
            <a:ext cx="3096926" cy="5571066"/>
          </a:xfrm>
        </p:spPr>
        <p:txBody>
          <a:bodyPr>
            <a:normAutofit/>
          </a:bodyPr>
          <a:lstStyle/>
          <a:p>
            <a:r>
              <a:rPr lang="zh-CN" altLang="en-US" sz="2000" dirty="0"/>
              <a:t>科大财经</a:t>
            </a:r>
            <a:endParaRPr lang="en-US" altLang="zh-CN" sz="2000" dirty="0"/>
          </a:p>
          <a:p>
            <a:endParaRPr lang="en-US" altLang="zh-CN" sz="2000" dirty="0"/>
          </a:p>
          <a:p>
            <a:r>
              <a:rPr lang="en-US" altLang="zh-CN" sz="2000" dirty="0"/>
              <a:t>2022</a:t>
            </a:r>
            <a:r>
              <a:rPr lang="zh-CN" altLang="en-US" sz="2000" dirty="0"/>
              <a:t>年</a:t>
            </a:r>
            <a:r>
              <a:rPr lang="en-US" altLang="zh-CN" sz="2000" dirty="0"/>
              <a:t>12</a:t>
            </a:r>
            <a:r>
              <a:rPr lang="zh-CN" altLang="en-US" sz="2000" dirty="0"/>
              <a:t>月</a:t>
            </a:r>
            <a:r>
              <a:rPr lang="en-US" altLang="zh-CN" sz="2000" dirty="0"/>
              <a:t>31</a:t>
            </a:r>
            <a:r>
              <a:rPr lang="zh-CN" altLang="en-US" sz="2000" dirty="0"/>
              <a:t>日</a:t>
            </a:r>
            <a:endParaRPr lang="en-US" altLang="zh-CN" sz="2000" dirty="0"/>
          </a:p>
        </p:txBody>
      </p:sp>
      <p:cxnSp>
        <p:nvCxnSpPr>
          <p:cNvPr id="10" name="Straight Connector 9">
            <a:extLst>
              <a:ext uri="{FF2B5EF4-FFF2-40B4-BE49-F238E27FC236}">
                <a16:creationId xmlns:a16="http://schemas.microsoft.com/office/drawing/2014/main" id="{47AE7893-212D-45CB-A5B0-AE377389AB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600200"/>
            <a:ext cx="0" cy="36576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9912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3323B-60EF-4EB9-B202-AC3E5FF5D6CD}"/>
              </a:ext>
            </a:extLst>
          </p:cNvPr>
          <p:cNvSpPr>
            <a:spLocks noGrp="1"/>
          </p:cNvSpPr>
          <p:nvPr>
            <p:ph type="title"/>
          </p:nvPr>
        </p:nvSpPr>
        <p:spPr>
          <a:xfrm>
            <a:off x="1024128" y="585216"/>
            <a:ext cx="10818622" cy="1499616"/>
          </a:xfrm>
        </p:spPr>
        <p:txBody>
          <a:bodyPr>
            <a:normAutofit/>
          </a:bodyPr>
          <a:lstStyle/>
          <a:p>
            <a:r>
              <a:rPr lang="zh-CN" altLang="en-US" sz="4000" dirty="0"/>
              <a:t>下期预告：</a:t>
            </a:r>
            <a:r>
              <a:rPr lang="en-US" altLang="zh-CN" sz="4000" dirty="0" err="1"/>
              <a:t>gplearn</a:t>
            </a:r>
            <a:r>
              <a:rPr lang="zh-CN" altLang="en-US" sz="4000" dirty="0"/>
              <a:t>自动化因子挖掘</a:t>
            </a:r>
          </a:p>
        </p:txBody>
      </p:sp>
      <p:pic>
        <p:nvPicPr>
          <p:cNvPr id="4" name="图片 3" descr="图形用户界面, 文本, 应用程序&#10;&#10;描述已自动生成">
            <a:extLst>
              <a:ext uri="{FF2B5EF4-FFF2-40B4-BE49-F238E27FC236}">
                <a16:creationId xmlns:a16="http://schemas.microsoft.com/office/drawing/2014/main" id="{83BE925C-1218-4C6C-91E9-6C1506786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652" y="1670985"/>
            <a:ext cx="8564899" cy="4797312"/>
          </a:xfrm>
          <a:prstGeom prst="rect">
            <a:avLst/>
          </a:prstGeom>
        </p:spPr>
      </p:pic>
    </p:spTree>
    <p:extLst>
      <p:ext uri="{BB962C8B-B14F-4D97-AF65-F5344CB8AC3E}">
        <p14:creationId xmlns:p14="http://schemas.microsoft.com/office/powerpoint/2010/main" val="1033204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DDC9E9-82D3-4FA8-86D5-CB14B816FC29}"/>
              </a:ext>
            </a:extLst>
          </p:cNvPr>
          <p:cNvSpPr>
            <a:spLocks noGrp="1"/>
          </p:cNvSpPr>
          <p:nvPr>
            <p:ph type="title"/>
          </p:nvPr>
        </p:nvSpPr>
        <p:spPr/>
        <p:txBody>
          <a:bodyPr/>
          <a:lstStyle/>
          <a:p>
            <a:r>
              <a:rPr lang="zh-CN" altLang="en-US" dirty="0"/>
              <a:t>为什么要用排序法</a:t>
            </a:r>
          </a:p>
        </p:txBody>
      </p:sp>
      <p:sp>
        <p:nvSpPr>
          <p:cNvPr id="3" name="内容占位符 2">
            <a:extLst>
              <a:ext uri="{FF2B5EF4-FFF2-40B4-BE49-F238E27FC236}">
                <a16:creationId xmlns:a16="http://schemas.microsoft.com/office/drawing/2014/main" id="{90BEC7BE-FF40-41B2-927B-47FA79709BB0}"/>
              </a:ext>
            </a:extLst>
          </p:cNvPr>
          <p:cNvSpPr>
            <a:spLocks noGrp="1"/>
          </p:cNvSpPr>
          <p:nvPr>
            <p:ph idx="1"/>
          </p:nvPr>
        </p:nvSpPr>
        <p:spPr>
          <a:xfrm>
            <a:off x="1024128" y="2286000"/>
            <a:ext cx="9959430" cy="4023360"/>
          </a:xfrm>
        </p:spPr>
        <p:txBody>
          <a:bodyPr>
            <a:normAutofit/>
          </a:bodyPr>
          <a:lstStyle/>
          <a:p>
            <a:pPr>
              <a:lnSpc>
                <a:spcPct val="150000"/>
              </a:lnSpc>
            </a:pPr>
            <a:r>
              <a:rPr lang="zh-CN" altLang="en-US" sz="2400" dirty="0"/>
              <a:t>排序法是构建因子模拟投资组合的一种简化方法。构建因子模拟组合的前提是知道所有股票在该因子上的暴露目标因子的收益率变化对股票超额收益变化的影响程度。需要有因子模拟组合才能计算因子收益率，而因子暴露又是构建因子模拟组合的前提条件。</a:t>
            </a:r>
            <a:r>
              <a:rPr lang="en-US" altLang="zh-CN" sz="2400" dirty="0"/>
              <a:t>【</a:t>
            </a:r>
            <a:r>
              <a:rPr lang="zh-CN" altLang="en-US" sz="2400" dirty="0"/>
              <a:t>即哪些是多头？哪些是空头？</a:t>
            </a:r>
            <a:r>
              <a:rPr lang="en-US" altLang="zh-CN" sz="2400" dirty="0"/>
              <a:t>】</a:t>
            </a:r>
            <a:r>
              <a:rPr lang="zh-CN" altLang="en-US" sz="2400" dirty="0"/>
              <a:t>这种矛盾似乎让人们陷入“先有鸡还是先有蛋”的怪圈。</a:t>
            </a:r>
            <a:r>
              <a:rPr lang="zh-CN" altLang="en-US" sz="2400" u="sng" dirty="0">
                <a:solidFill>
                  <a:srgbClr val="FF0000"/>
                </a:solidFill>
              </a:rPr>
              <a:t>排序法最大的优势则在于它舍弃了“因子暴露已知”这个条件</a:t>
            </a:r>
            <a:r>
              <a:rPr lang="zh-CN" altLang="en-US" sz="2400" dirty="0"/>
              <a:t>。</a:t>
            </a:r>
            <a:endParaRPr lang="en-US" altLang="zh-CN" sz="2400" dirty="0"/>
          </a:p>
          <a:p>
            <a:pPr>
              <a:lnSpc>
                <a:spcPct val="150000"/>
              </a:lnSpc>
            </a:pPr>
            <a:endParaRPr lang="en-US" altLang="zh-CN" sz="2000" dirty="0">
              <a:solidFill>
                <a:srgbClr val="000000"/>
              </a:solidFill>
              <a:latin typeface="宋体" panose="02010600030101010101" pitchFamily="2" charset="-122"/>
              <a:ea typeface="宋体" panose="02010600030101010101" pitchFamily="2" charset="-122"/>
            </a:endParaRPr>
          </a:p>
        </p:txBody>
      </p:sp>
      <p:pic>
        <p:nvPicPr>
          <p:cNvPr id="4" name="图片 3">
            <a:extLst>
              <a:ext uri="{FF2B5EF4-FFF2-40B4-BE49-F238E27FC236}">
                <a16:creationId xmlns:a16="http://schemas.microsoft.com/office/drawing/2014/main" id="{13D3C48C-3168-4E19-994C-66A000F9009C}"/>
              </a:ext>
            </a:extLst>
          </p:cNvPr>
          <p:cNvPicPr>
            <a:picLocks noChangeAspect="1"/>
          </p:cNvPicPr>
          <p:nvPr/>
        </p:nvPicPr>
        <p:blipFill>
          <a:blip r:embed="rId2"/>
          <a:stretch>
            <a:fillRect/>
          </a:stretch>
        </p:blipFill>
        <p:spPr>
          <a:xfrm>
            <a:off x="7734048" y="851399"/>
            <a:ext cx="3165520" cy="823631"/>
          </a:xfrm>
          <a:prstGeom prst="rect">
            <a:avLst/>
          </a:prstGeom>
        </p:spPr>
      </p:pic>
    </p:spTree>
    <p:extLst>
      <p:ext uri="{BB962C8B-B14F-4D97-AF65-F5344CB8AC3E}">
        <p14:creationId xmlns:p14="http://schemas.microsoft.com/office/powerpoint/2010/main" val="3232609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87489-BD13-4210-8C68-7240D31D1884}"/>
              </a:ext>
            </a:extLst>
          </p:cNvPr>
          <p:cNvSpPr>
            <a:spLocks noGrp="1"/>
          </p:cNvSpPr>
          <p:nvPr>
            <p:ph type="title"/>
          </p:nvPr>
        </p:nvSpPr>
        <p:spPr/>
        <p:txBody>
          <a:bodyPr/>
          <a:lstStyle/>
          <a:p>
            <a:r>
              <a:rPr lang="zh-CN" altLang="en-US" dirty="0"/>
              <a:t>介绍</a:t>
            </a:r>
          </a:p>
        </p:txBody>
      </p:sp>
      <p:sp>
        <p:nvSpPr>
          <p:cNvPr id="3" name="内容占位符 2">
            <a:extLst>
              <a:ext uri="{FF2B5EF4-FFF2-40B4-BE49-F238E27FC236}">
                <a16:creationId xmlns:a16="http://schemas.microsoft.com/office/drawing/2014/main" id="{4E8D9DA2-8E05-4360-B1F6-C2063132AEDB}"/>
              </a:ext>
            </a:extLst>
          </p:cNvPr>
          <p:cNvSpPr>
            <a:spLocks noGrp="1"/>
          </p:cNvSpPr>
          <p:nvPr>
            <p:ph idx="1"/>
          </p:nvPr>
        </p:nvSpPr>
        <p:spPr/>
        <p:txBody>
          <a:bodyPr>
            <a:normAutofit fontScale="85000" lnSpcReduction="10000"/>
          </a:bodyPr>
          <a:lstStyle/>
          <a:p>
            <a:pPr>
              <a:lnSpc>
                <a:spcPct val="150000"/>
              </a:lnSpc>
            </a:pPr>
            <a:r>
              <a:rPr lang="zh-CN" altLang="en-US" sz="2400" dirty="0"/>
              <a:t>排序法中最核心的思想是使用</a:t>
            </a:r>
            <a:r>
              <a:rPr lang="zh-CN" altLang="en-US" sz="2400" b="1" dirty="0">
                <a:solidFill>
                  <a:srgbClr val="FF0000"/>
                </a:solidFill>
              </a:rPr>
              <a:t>个股在该变量上取值的大小来代替个股在该因子上暴露的高低</a:t>
            </a:r>
            <a:r>
              <a:rPr lang="zh-CN" altLang="en-US" sz="2400" dirty="0"/>
              <a:t>。需要强调的是，该方法并没有假设变量的取值等于因子暴露，也没有假设这二者之间满足某种特定的数学关系。该方法仅假设变量和因子暴露是相关联的。</a:t>
            </a:r>
            <a:endParaRPr lang="en-US" altLang="zh-CN" sz="2400" dirty="0"/>
          </a:p>
          <a:p>
            <a:pPr>
              <a:lnSpc>
                <a:spcPct val="150000"/>
              </a:lnSpc>
            </a:pPr>
            <a:r>
              <a:rPr lang="zh-CN" altLang="en-US" sz="2400" dirty="0"/>
              <a:t>以</a:t>
            </a:r>
            <a:r>
              <a:rPr lang="en-US" altLang="zh-CN" sz="2400" dirty="0"/>
              <a:t>BM</a:t>
            </a:r>
            <a:r>
              <a:rPr lang="zh-CN" altLang="en-US" sz="2400" dirty="0"/>
              <a:t>为例，该方法认为高</a:t>
            </a:r>
            <a:r>
              <a:rPr lang="en-US" altLang="zh-CN" sz="2400" dirty="0"/>
              <a:t>BM</a:t>
            </a:r>
            <a:r>
              <a:rPr lang="zh-CN" altLang="en-US" sz="2400" dirty="0"/>
              <a:t>的股票在围绕</a:t>
            </a:r>
            <a:r>
              <a:rPr lang="en-US" altLang="zh-CN" sz="2400" dirty="0"/>
              <a:t>BM</a:t>
            </a:r>
            <a:r>
              <a:rPr lang="zh-CN" altLang="en-US" sz="2400" dirty="0"/>
              <a:t>构建的价值因子上的暴露更高，低</a:t>
            </a:r>
            <a:r>
              <a:rPr lang="en-US" altLang="zh-CN" sz="2400" dirty="0"/>
              <a:t>BM</a:t>
            </a:r>
            <a:r>
              <a:rPr lang="zh-CN" altLang="en-US" sz="2400" dirty="0"/>
              <a:t>的股票在围绕</a:t>
            </a:r>
            <a:r>
              <a:rPr lang="en-US" altLang="zh-CN" sz="2400" dirty="0"/>
              <a:t>BM</a:t>
            </a:r>
            <a:r>
              <a:rPr lang="zh-CN" altLang="en-US" sz="2400" dirty="0"/>
              <a:t>构建的价值因子上的暴露更低。</a:t>
            </a:r>
            <a:endParaRPr lang="en-US" altLang="zh-CN" sz="2400" dirty="0"/>
          </a:p>
          <a:p>
            <a:pPr>
              <a:lnSpc>
                <a:spcPct val="150000"/>
              </a:lnSpc>
            </a:pPr>
            <a:r>
              <a:rPr lang="zh-CN" altLang="en-US" sz="2400" dirty="0"/>
              <a:t>在这个核心思想下，人们虽然不知道个股在该因子上的暴露，但是却可以通过变量的高低来代替它，并以此为依据构建因子模拟投资组合。这正是排序法的方便之处。</a:t>
            </a:r>
          </a:p>
        </p:txBody>
      </p:sp>
    </p:spTree>
    <p:extLst>
      <p:ext uri="{BB962C8B-B14F-4D97-AF65-F5344CB8AC3E}">
        <p14:creationId xmlns:p14="http://schemas.microsoft.com/office/powerpoint/2010/main" val="1371385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527180-3CA5-4BF2-89F2-98990A63B02F}"/>
              </a:ext>
            </a:extLst>
          </p:cNvPr>
          <p:cNvSpPr>
            <a:spLocks noGrp="1"/>
          </p:cNvSpPr>
          <p:nvPr>
            <p:ph type="title"/>
          </p:nvPr>
        </p:nvSpPr>
        <p:spPr/>
        <p:txBody>
          <a:bodyPr/>
          <a:lstStyle/>
          <a:p>
            <a:r>
              <a:rPr lang="zh-CN" altLang="en-US" dirty="0"/>
              <a:t>具体方法</a:t>
            </a:r>
          </a:p>
        </p:txBody>
      </p:sp>
      <p:sp>
        <p:nvSpPr>
          <p:cNvPr id="3" name="内容占位符 2">
            <a:extLst>
              <a:ext uri="{FF2B5EF4-FFF2-40B4-BE49-F238E27FC236}">
                <a16:creationId xmlns:a16="http://schemas.microsoft.com/office/drawing/2014/main" id="{2E60AF65-0D0D-492B-90D6-3EE0E0D43C6C}"/>
              </a:ext>
            </a:extLst>
          </p:cNvPr>
          <p:cNvSpPr>
            <a:spLocks noGrp="1"/>
          </p:cNvSpPr>
          <p:nvPr>
            <p:ph idx="1"/>
          </p:nvPr>
        </p:nvSpPr>
        <p:spPr>
          <a:xfrm>
            <a:off x="895036" y="2285999"/>
            <a:ext cx="9849163" cy="4023360"/>
          </a:xfrm>
        </p:spPr>
        <p:txBody>
          <a:bodyPr>
            <a:normAutofit/>
          </a:bodyPr>
          <a:lstStyle/>
          <a:p>
            <a:pPr algn="just">
              <a:lnSpc>
                <a:spcPct val="160000"/>
              </a:lnSpc>
            </a:pPr>
            <a:r>
              <a:rPr lang="zh-CN" altLang="en-US" sz="1800" dirty="0"/>
              <a:t>（</a:t>
            </a:r>
            <a:r>
              <a:rPr lang="en-US" altLang="zh-CN" sz="1800" dirty="0"/>
              <a:t>1</a:t>
            </a:r>
            <a:r>
              <a:rPr lang="zh-CN" altLang="en-US" sz="1800" dirty="0"/>
              <a:t>）排序：首先确定股票池，并将股票池中的全部股票在截面上按照排序变量（本例中的</a:t>
            </a:r>
            <a:r>
              <a:rPr lang="en-US" altLang="zh-CN" sz="1800" dirty="0"/>
              <a:t>BM</a:t>
            </a:r>
            <a:r>
              <a:rPr lang="zh-CN" altLang="en-US" sz="1800" dirty="0"/>
              <a:t>）的取值高低从大到小（或从小到大）排序。</a:t>
            </a:r>
            <a:endParaRPr lang="en-US" altLang="zh-CN" sz="1800" dirty="0"/>
          </a:p>
          <a:p>
            <a:pPr algn="just">
              <a:lnSpc>
                <a:spcPct val="160000"/>
              </a:lnSpc>
            </a:pPr>
            <a:r>
              <a:rPr lang="zh-CN" altLang="en-US" sz="1800" dirty="0"/>
              <a:t>（</a:t>
            </a:r>
            <a:r>
              <a:rPr lang="en-US" altLang="zh-CN" sz="1800" dirty="0"/>
              <a:t>2</a:t>
            </a:r>
            <a:r>
              <a:rPr lang="zh-CN" altLang="en-US" sz="1800" dirty="0"/>
              <a:t>）分组：按排名高低将全部股票分为</a:t>
            </a:r>
            <a:r>
              <a:rPr lang="en-US" altLang="zh-CN" sz="1800" dirty="0"/>
              <a:t>L</a:t>
            </a:r>
            <a:r>
              <a:rPr lang="zh-CN" altLang="en-US" sz="1800" dirty="0"/>
              <a:t>组。做多排名最高的第一组内的股票，并同时做空排名最低的最后一组内的股票。它们的差异就反映了围绕该变量构建的因子的收益率。因此，价差组合正是使用排序法构建的因子模拟投资组合，而价差组合的收益率正是该因子的收益率。</a:t>
            </a:r>
            <a:endParaRPr lang="en-US" altLang="zh-CN" sz="1800" dirty="0"/>
          </a:p>
          <a:p>
            <a:pPr algn="just">
              <a:lnSpc>
                <a:spcPct val="160000"/>
              </a:lnSpc>
            </a:pPr>
            <a:r>
              <a:rPr lang="zh-CN" altLang="en-US" sz="1800" dirty="0"/>
              <a:t>（</a:t>
            </a:r>
            <a:r>
              <a:rPr lang="en-US" altLang="zh-CN" sz="1800" dirty="0"/>
              <a:t>3</a:t>
            </a:r>
            <a:r>
              <a:rPr lang="zh-CN" altLang="en-US" sz="1800" dirty="0"/>
              <a:t>）定期更新：由于个股在变量上的取值并非一成不变的（即代表它们在该因子上的暴露也是随时间变化的），因此需要定期进行上述两步，完成对因子模拟投资组合的更新。</a:t>
            </a:r>
          </a:p>
        </p:txBody>
      </p:sp>
      <p:pic>
        <p:nvPicPr>
          <p:cNvPr id="5" name="图片 4">
            <a:extLst>
              <a:ext uri="{FF2B5EF4-FFF2-40B4-BE49-F238E27FC236}">
                <a16:creationId xmlns:a16="http://schemas.microsoft.com/office/drawing/2014/main" id="{2B19B553-3ABA-4DF0-A6B1-4386D6EF322E}"/>
              </a:ext>
            </a:extLst>
          </p:cNvPr>
          <p:cNvPicPr>
            <a:picLocks noChangeAspect="1"/>
          </p:cNvPicPr>
          <p:nvPr/>
        </p:nvPicPr>
        <p:blipFill>
          <a:blip r:embed="rId2"/>
          <a:stretch>
            <a:fillRect/>
          </a:stretch>
        </p:blipFill>
        <p:spPr>
          <a:xfrm>
            <a:off x="7987140" y="770205"/>
            <a:ext cx="2511707" cy="1129637"/>
          </a:xfrm>
          <a:prstGeom prst="rect">
            <a:avLst/>
          </a:prstGeom>
        </p:spPr>
      </p:pic>
    </p:spTree>
    <p:extLst>
      <p:ext uri="{BB962C8B-B14F-4D97-AF65-F5344CB8AC3E}">
        <p14:creationId xmlns:p14="http://schemas.microsoft.com/office/powerpoint/2010/main" val="3429148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FB6C8A-6753-4210-B5F9-14015BE3269E}"/>
              </a:ext>
            </a:extLst>
          </p:cNvPr>
          <p:cNvSpPr>
            <a:spLocks noGrp="1"/>
          </p:cNvSpPr>
          <p:nvPr>
            <p:ph type="title"/>
          </p:nvPr>
        </p:nvSpPr>
        <p:spPr>
          <a:xfrm>
            <a:off x="1024127" y="585216"/>
            <a:ext cx="10153067" cy="1499616"/>
          </a:xfrm>
        </p:spPr>
        <p:txBody>
          <a:bodyPr/>
          <a:lstStyle/>
          <a:p>
            <a:r>
              <a:rPr lang="zh-CN" altLang="en-US" dirty="0"/>
              <a:t>投资组合排序检验 </a:t>
            </a:r>
            <a:r>
              <a:rPr lang="en-US" altLang="zh-CN" dirty="0"/>
              <a:t>portfolio sort test</a:t>
            </a:r>
            <a:endParaRPr lang="zh-CN" altLang="en-US" dirty="0"/>
          </a:p>
        </p:txBody>
      </p:sp>
      <p:sp>
        <p:nvSpPr>
          <p:cNvPr id="3" name="内容占位符 2">
            <a:extLst>
              <a:ext uri="{FF2B5EF4-FFF2-40B4-BE49-F238E27FC236}">
                <a16:creationId xmlns:a16="http://schemas.microsoft.com/office/drawing/2014/main" id="{97C29114-3D8A-4510-91D5-5DC573119693}"/>
              </a:ext>
            </a:extLst>
          </p:cNvPr>
          <p:cNvSpPr>
            <a:spLocks noGrp="1"/>
          </p:cNvSpPr>
          <p:nvPr>
            <p:ph idx="1"/>
          </p:nvPr>
        </p:nvSpPr>
        <p:spPr>
          <a:xfrm>
            <a:off x="1024127" y="2468053"/>
            <a:ext cx="7011834" cy="4023360"/>
          </a:xfrm>
        </p:spPr>
        <p:txBody>
          <a:bodyPr>
            <a:normAutofit/>
          </a:bodyPr>
          <a:lstStyle/>
          <a:p>
            <a:pPr algn="just">
              <a:lnSpc>
                <a:spcPct val="150000"/>
              </a:lnSpc>
            </a:pPr>
            <a:r>
              <a:rPr lang="zh-CN" altLang="en-US" sz="2000" dirty="0"/>
              <a:t>由于一个好的因子应能够解释个股超额收益的截面差异，因此排序法关注的第二个问题就是依照排序变量高低得到的</a:t>
            </a:r>
            <a:r>
              <a:rPr lang="en-US" altLang="zh-CN" sz="2000" dirty="0"/>
              <a:t>L</a:t>
            </a:r>
            <a:r>
              <a:rPr lang="zh-CN" altLang="en-US" sz="2000" dirty="0"/>
              <a:t>个投资组合的收益率是否有很好的单调性，这可以通过计算收益率和排序变量分组的秩相关系数（</a:t>
            </a:r>
            <a:r>
              <a:rPr lang="en-US" altLang="zh-CN" sz="2000" dirty="0"/>
              <a:t>rank correlation coefficient</a:t>
            </a:r>
            <a:r>
              <a:rPr lang="zh-CN" altLang="en-US" sz="2000" dirty="0"/>
              <a:t>）来检验。秩相关系数和相关系数类似，不同的是计算时将观测值转换为观测值的排位（</a:t>
            </a:r>
            <a:r>
              <a:rPr lang="en-US" altLang="zh-CN" sz="2000" dirty="0"/>
              <a:t>rank</a:t>
            </a:r>
            <a:r>
              <a:rPr lang="zh-CN" altLang="en-US" sz="2000" dirty="0"/>
              <a:t>），因此它考察的是两个随机变量之间的单调相关性。</a:t>
            </a:r>
          </a:p>
        </p:txBody>
      </p:sp>
      <p:pic>
        <p:nvPicPr>
          <p:cNvPr id="5" name="图片 4">
            <a:extLst>
              <a:ext uri="{FF2B5EF4-FFF2-40B4-BE49-F238E27FC236}">
                <a16:creationId xmlns:a16="http://schemas.microsoft.com/office/drawing/2014/main" id="{7B9FDC01-5CA1-4024-83C3-7326C8D65475}"/>
              </a:ext>
            </a:extLst>
          </p:cNvPr>
          <p:cNvPicPr>
            <a:picLocks noChangeAspect="1"/>
          </p:cNvPicPr>
          <p:nvPr/>
        </p:nvPicPr>
        <p:blipFill>
          <a:blip r:embed="rId2"/>
          <a:stretch>
            <a:fillRect/>
          </a:stretch>
        </p:blipFill>
        <p:spPr>
          <a:xfrm>
            <a:off x="8940530" y="3334814"/>
            <a:ext cx="2236664" cy="875978"/>
          </a:xfrm>
          <a:prstGeom prst="rect">
            <a:avLst/>
          </a:prstGeom>
        </p:spPr>
      </p:pic>
    </p:spTree>
    <p:extLst>
      <p:ext uri="{BB962C8B-B14F-4D97-AF65-F5344CB8AC3E}">
        <p14:creationId xmlns:p14="http://schemas.microsoft.com/office/powerpoint/2010/main" val="3571912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FB129-1545-47D9-BCC6-A46846B0B2EF}"/>
              </a:ext>
            </a:extLst>
          </p:cNvPr>
          <p:cNvSpPr>
            <a:spLocks noGrp="1"/>
          </p:cNvSpPr>
          <p:nvPr>
            <p:ph type="title"/>
          </p:nvPr>
        </p:nvSpPr>
        <p:spPr/>
        <p:txBody>
          <a:bodyPr/>
          <a:lstStyle/>
          <a:p>
            <a:r>
              <a:rPr lang="zh-CN" altLang="en-US" sz="5400" dirty="0"/>
              <a:t>独立双重排序</a:t>
            </a:r>
            <a:endParaRPr lang="zh-CN" altLang="en-US" dirty="0"/>
          </a:p>
        </p:txBody>
      </p:sp>
      <p:sp>
        <p:nvSpPr>
          <p:cNvPr id="3" name="内容占位符 2">
            <a:extLst>
              <a:ext uri="{FF2B5EF4-FFF2-40B4-BE49-F238E27FC236}">
                <a16:creationId xmlns:a16="http://schemas.microsoft.com/office/drawing/2014/main" id="{81CB7BCF-1E12-4F75-9FBD-4B3CD88F9D84}"/>
              </a:ext>
            </a:extLst>
          </p:cNvPr>
          <p:cNvSpPr>
            <a:spLocks noGrp="1"/>
          </p:cNvSpPr>
          <p:nvPr>
            <p:ph idx="1"/>
          </p:nvPr>
        </p:nvSpPr>
        <p:spPr>
          <a:xfrm>
            <a:off x="1024129" y="2286000"/>
            <a:ext cx="6108192" cy="4023360"/>
          </a:xfrm>
        </p:spPr>
        <p:txBody>
          <a:bodyPr>
            <a:normAutofit fontScale="85000" lnSpcReduction="20000"/>
          </a:bodyPr>
          <a:lstStyle/>
          <a:p>
            <a:pPr algn="just">
              <a:lnSpc>
                <a:spcPct val="150000"/>
              </a:lnSpc>
            </a:pPr>
            <a:r>
              <a:rPr lang="zh-CN" altLang="en-US" dirty="0"/>
              <a:t>假设使用两个排序变量分别独立地把股票划 分成</a:t>
            </a:r>
            <a:r>
              <a:rPr lang="en-US" altLang="zh-CN" dirty="0"/>
              <a:t>5</a:t>
            </a:r>
            <a:r>
              <a:rPr lang="zh-CN" altLang="en-US" dirty="0"/>
              <a:t>组，即</a:t>
            </a:r>
            <a:r>
              <a:rPr lang="en-US" altLang="zh-CN" dirty="0"/>
              <a:t>L1=L2=5</a:t>
            </a:r>
            <a:r>
              <a:rPr lang="zh-CN" altLang="en-US" dirty="0"/>
              <a:t>，它们两两取交集一共得到</a:t>
            </a:r>
            <a:r>
              <a:rPr lang="en-US" altLang="zh-CN" dirty="0"/>
              <a:t>25</a:t>
            </a:r>
            <a:r>
              <a:rPr lang="zh-CN" altLang="en-US" dirty="0"/>
              <a:t>个投资组合，接下来，通过这</a:t>
            </a:r>
            <a:r>
              <a:rPr lang="en-US" altLang="zh-CN" dirty="0"/>
              <a:t>25</a:t>
            </a:r>
            <a:r>
              <a:rPr lang="zh-CN" altLang="en-US" dirty="0"/>
              <a:t>个组合就可 以围绕给定的变量构建因子模拟投资组合</a:t>
            </a:r>
            <a:endParaRPr lang="en-US" altLang="zh-CN" dirty="0"/>
          </a:p>
          <a:p>
            <a:pPr algn="just">
              <a:lnSpc>
                <a:spcPct val="150000"/>
              </a:lnSpc>
            </a:pPr>
            <a:r>
              <a:rPr lang="zh-CN" altLang="en-US" dirty="0"/>
              <a:t>独立双重排序虽然简单，但它也有一个缺点，即独立排序可能导致某些组合包含的股票数目过少。举个例子，假设共有</a:t>
            </a:r>
            <a:r>
              <a:rPr lang="en-US" altLang="zh-CN" dirty="0"/>
              <a:t>1000</a:t>
            </a:r>
            <a:r>
              <a:rPr lang="zh-CN" altLang="en-US" dirty="0"/>
              <a:t>支股票，按照</a:t>
            </a:r>
            <a:r>
              <a:rPr lang="en-US" altLang="zh-CN" dirty="0"/>
              <a:t>X1</a:t>
            </a:r>
            <a:r>
              <a:rPr lang="zh-CN" altLang="en-US" dirty="0"/>
              <a:t>和</a:t>
            </a:r>
            <a:r>
              <a:rPr lang="en-US" altLang="zh-CN" dirty="0"/>
              <a:t>X2</a:t>
            </a:r>
            <a:r>
              <a:rPr lang="zh-CN" altLang="en-US" dirty="0"/>
              <a:t>两变量各分 为</a:t>
            </a:r>
            <a:r>
              <a:rPr lang="en-US" altLang="zh-CN" dirty="0"/>
              <a:t>5</a:t>
            </a:r>
            <a:r>
              <a:rPr lang="zh-CN" altLang="en-US" dirty="0"/>
              <a:t>组，得到</a:t>
            </a:r>
            <a:r>
              <a:rPr lang="en-US" altLang="zh-CN" dirty="0"/>
              <a:t>25</a:t>
            </a:r>
            <a:r>
              <a:rPr lang="zh-CN" altLang="en-US" dirty="0"/>
              <a:t>个组合，平均下来每个组合包含</a:t>
            </a:r>
            <a:r>
              <a:rPr lang="en-US" altLang="zh-CN" dirty="0"/>
              <a:t>40</a:t>
            </a:r>
            <a:r>
              <a:rPr lang="zh-CN" altLang="en-US" dirty="0"/>
              <a:t>支股票。当</a:t>
            </a:r>
            <a:r>
              <a:rPr lang="en-US" altLang="zh-CN" dirty="0"/>
              <a:t>X1</a:t>
            </a:r>
            <a:r>
              <a:rPr lang="zh-CN" altLang="en-US" dirty="0"/>
              <a:t>和</a:t>
            </a:r>
            <a:r>
              <a:rPr lang="en-US" altLang="zh-CN" dirty="0"/>
              <a:t>X2</a:t>
            </a:r>
            <a:r>
              <a:rPr lang="zh-CN" altLang="en-US" dirty="0"/>
              <a:t>的截面相关性 很高时，那么当一支股票在</a:t>
            </a:r>
            <a:r>
              <a:rPr lang="en-US" altLang="zh-CN" dirty="0"/>
              <a:t>X1</a:t>
            </a:r>
            <a:r>
              <a:rPr lang="zh-CN" altLang="en-US" dirty="0"/>
              <a:t>变量取值较高时，它在</a:t>
            </a:r>
            <a:r>
              <a:rPr lang="en-US" altLang="zh-CN" dirty="0"/>
              <a:t>X2</a:t>
            </a:r>
            <a:r>
              <a:rPr lang="zh-CN" altLang="en-US" dirty="0"/>
              <a:t>上的取值也会较高。</a:t>
            </a:r>
            <a:endParaRPr lang="en-US" altLang="zh-CN" dirty="0"/>
          </a:p>
        </p:txBody>
      </p:sp>
      <p:pic>
        <p:nvPicPr>
          <p:cNvPr id="5" name="图片 4">
            <a:extLst>
              <a:ext uri="{FF2B5EF4-FFF2-40B4-BE49-F238E27FC236}">
                <a16:creationId xmlns:a16="http://schemas.microsoft.com/office/drawing/2014/main" id="{C2A3DFB2-F61F-441D-9F72-9F8D2BA10D2F}"/>
              </a:ext>
            </a:extLst>
          </p:cNvPr>
          <p:cNvPicPr>
            <a:picLocks noChangeAspect="1"/>
          </p:cNvPicPr>
          <p:nvPr/>
        </p:nvPicPr>
        <p:blipFill>
          <a:blip r:embed="rId2"/>
          <a:stretch>
            <a:fillRect/>
          </a:stretch>
        </p:blipFill>
        <p:spPr>
          <a:xfrm>
            <a:off x="7237466" y="2318357"/>
            <a:ext cx="4134130" cy="3172265"/>
          </a:xfrm>
          <a:prstGeom prst="rect">
            <a:avLst/>
          </a:prstGeom>
        </p:spPr>
      </p:pic>
    </p:spTree>
    <p:extLst>
      <p:ext uri="{BB962C8B-B14F-4D97-AF65-F5344CB8AC3E}">
        <p14:creationId xmlns:p14="http://schemas.microsoft.com/office/powerpoint/2010/main" val="3342547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4D69CD-ADD2-451E-BC55-FC22BED341E4}"/>
              </a:ext>
            </a:extLst>
          </p:cNvPr>
          <p:cNvSpPr>
            <a:spLocks noGrp="1"/>
          </p:cNvSpPr>
          <p:nvPr>
            <p:ph type="title"/>
          </p:nvPr>
        </p:nvSpPr>
        <p:spPr/>
        <p:txBody>
          <a:bodyPr/>
          <a:lstStyle/>
          <a:p>
            <a:r>
              <a:rPr lang="zh-CN" altLang="en-US" dirty="0"/>
              <a:t>条件双重排序</a:t>
            </a:r>
            <a:br>
              <a:rPr lang="en-US" altLang="zh-CN" dirty="0"/>
            </a:br>
            <a:endParaRPr lang="zh-CN" altLang="en-US" dirty="0"/>
          </a:p>
        </p:txBody>
      </p:sp>
      <p:sp>
        <p:nvSpPr>
          <p:cNvPr id="4" name="文本框 3">
            <a:extLst>
              <a:ext uri="{FF2B5EF4-FFF2-40B4-BE49-F238E27FC236}">
                <a16:creationId xmlns:a16="http://schemas.microsoft.com/office/drawing/2014/main" id="{7E20F91B-9B40-4242-AEE0-AED33FC2B44E}"/>
              </a:ext>
            </a:extLst>
          </p:cNvPr>
          <p:cNvSpPr txBox="1"/>
          <p:nvPr/>
        </p:nvSpPr>
        <p:spPr>
          <a:xfrm>
            <a:off x="863300" y="2179356"/>
            <a:ext cx="10636623" cy="4093428"/>
          </a:xfrm>
          <a:prstGeom prst="rect">
            <a:avLst/>
          </a:prstGeom>
          <a:noFill/>
        </p:spPr>
        <p:txBody>
          <a:bodyPr wrap="square">
            <a:spAutoFit/>
          </a:bodyPr>
          <a:lstStyle/>
          <a:p>
            <a:r>
              <a:rPr lang="zh-CN" altLang="en-US" sz="2000" dirty="0"/>
              <a:t>两个变量在排序时存在先后的依存关系。与独立双重排序最大的区别是按照给定的顺序 先后使用两个变量对股票进行排序。假设先用</a:t>
            </a:r>
            <a:r>
              <a:rPr lang="en-US" altLang="zh-CN" sz="2000" dirty="0"/>
              <a:t>X1</a:t>
            </a:r>
            <a:r>
              <a:rPr lang="zh-CN" altLang="en-US" sz="2000" dirty="0"/>
              <a:t>排序将全部股票划分成</a:t>
            </a:r>
            <a:r>
              <a:rPr lang="en-US" altLang="zh-CN" sz="2000" dirty="0"/>
              <a:t>L1</a:t>
            </a:r>
            <a:r>
              <a:rPr lang="zh-CN" altLang="en-US" sz="2000" dirty="0"/>
              <a:t>组。接下来，在以上每个组内，再用</a:t>
            </a:r>
            <a:r>
              <a:rPr lang="en-US" altLang="zh-CN" sz="2000" dirty="0"/>
              <a:t>X2</a:t>
            </a:r>
            <a:r>
              <a:rPr lang="zh-CN" altLang="en-US" sz="2000" dirty="0"/>
              <a:t>排序把属于该组内的 股票进一步划分为</a:t>
            </a:r>
            <a:r>
              <a:rPr lang="en-US" altLang="zh-CN" sz="2000" dirty="0"/>
              <a:t>L2</a:t>
            </a:r>
            <a:r>
              <a:rPr lang="zh-CN" altLang="en-US" sz="2000" dirty="0"/>
              <a:t>个组，最终得到</a:t>
            </a:r>
            <a:r>
              <a:rPr lang="en-US" altLang="zh-CN" sz="2000" dirty="0"/>
              <a:t>L1×L2</a:t>
            </a:r>
            <a:r>
              <a:rPr lang="zh-CN" altLang="en-US" sz="2000" dirty="0"/>
              <a:t>个分组。从这个例子中不难看出，条件双重排序是考察当</a:t>
            </a:r>
            <a:r>
              <a:rPr lang="en-US" altLang="zh-CN" sz="2000" dirty="0"/>
              <a:t>X1</a:t>
            </a:r>
            <a:r>
              <a:rPr lang="zh-CN" altLang="en-US" sz="2000" dirty="0"/>
              <a:t>控制之后，变量</a:t>
            </a:r>
            <a:r>
              <a:rPr lang="en-US" altLang="zh-CN" sz="2000" dirty="0"/>
              <a:t>X2</a:t>
            </a:r>
            <a:r>
              <a:rPr lang="zh-CN" altLang="en-US" sz="2000" dirty="0"/>
              <a:t>对股票收益率的影响。反之，如果按照先 用</a:t>
            </a:r>
            <a:r>
              <a:rPr lang="en-US" altLang="zh-CN" sz="2000" dirty="0"/>
              <a:t>X2</a:t>
            </a:r>
            <a:r>
              <a:rPr lang="zh-CN" altLang="en-US" sz="2000" dirty="0"/>
              <a:t>排序、再用</a:t>
            </a:r>
            <a:r>
              <a:rPr lang="en-US" altLang="zh-CN" sz="2000" dirty="0"/>
              <a:t>X1</a:t>
            </a:r>
            <a:r>
              <a:rPr lang="zh-CN" altLang="en-US" sz="2000" dirty="0"/>
              <a:t>排序，那就是在考察控制了</a:t>
            </a:r>
            <a:r>
              <a:rPr lang="en-US" altLang="zh-CN" sz="2000" dirty="0"/>
              <a:t>X2</a:t>
            </a:r>
            <a:r>
              <a:rPr lang="zh-CN" altLang="en-US" sz="2000" dirty="0"/>
              <a:t>之后，变量</a:t>
            </a:r>
            <a:r>
              <a:rPr lang="en-US" altLang="zh-CN" sz="2000" dirty="0"/>
              <a:t>X1</a:t>
            </a:r>
            <a:r>
              <a:rPr lang="zh-CN" altLang="en-US" sz="2000" dirty="0"/>
              <a:t>对股票收益率的影响。</a:t>
            </a:r>
            <a:endParaRPr lang="en-US" altLang="zh-CN" sz="2000" dirty="0"/>
          </a:p>
          <a:p>
            <a:endParaRPr lang="en-US" altLang="zh-CN" sz="2000" dirty="0"/>
          </a:p>
          <a:p>
            <a:r>
              <a:rPr lang="zh-CN" altLang="en-US" sz="2000" dirty="0"/>
              <a:t>条件双重分组关心的是当第一个变量被控制之后，第二个变量是否对解释收益率有增量信息。在这种方法中，两个排序变量的地位是不对称的：第一个排序 变量仅仅作为控制变量，人们关心的是第二个排序变量和收益率之间的关系。</a:t>
            </a:r>
            <a:endParaRPr lang="en-US" altLang="zh-CN" sz="2000" dirty="0"/>
          </a:p>
          <a:p>
            <a:endParaRPr lang="en-US" altLang="zh-CN" sz="2000" dirty="0">
              <a:solidFill>
                <a:srgbClr val="FF0000"/>
              </a:solidFill>
            </a:endParaRPr>
          </a:p>
          <a:p>
            <a:r>
              <a:rPr lang="zh-CN" altLang="en-US" sz="2000" dirty="0">
                <a:solidFill>
                  <a:srgbClr val="FF0000"/>
                </a:solidFill>
              </a:rPr>
              <a:t>排除两个变量之间的相互影响</a:t>
            </a:r>
            <a:r>
              <a:rPr lang="zh-CN" altLang="en-US" sz="2000" dirty="0"/>
              <a:t>，从而更准确地计算围绕每个变量构建的因子模拟投资组合的收益率。</a:t>
            </a:r>
            <a:endParaRPr lang="en-US" altLang="zh-CN" sz="2000" dirty="0"/>
          </a:p>
        </p:txBody>
      </p:sp>
    </p:spTree>
    <p:extLst>
      <p:ext uri="{BB962C8B-B14F-4D97-AF65-F5344CB8AC3E}">
        <p14:creationId xmlns:p14="http://schemas.microsoft.com/office/powerpoint/2010/main" val="256131705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docProps/app.xml><?xml version="1.0" encoding="utf-8"?>
<Properties xmlns="http://schemas.openxmlformats.org/officeDocument/2006/extended-properties" xmlns:vt="http://schemas.openxmlformats.org/officeDocument/2006/docPropsVTypes">
  <Template>Integral</Template>
  <TotalTime>1623</TotalTime>
  <Words>970</Words>
  <Application>Microsoft Office PowerPoint</Application>
  <PresentationFormat>宽屏</PresentationFormat>
  <Paragraphs>26</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宋体</vt:lpstr>
      <vt:lpstr>Tw Cen MT</vt:lpstr>
      <vt:lpstr>Tw Cen MT Condensed</vt:lpstr>
      <vt:lpstr>Wingdings 3</vt:lpstr>
      <vt:lpstr>积分</vt:lpstr>
      <vt:lpstr>多因子原理系列（三） 因子投资排序法</vt:lpstr>
      <vt:lpstr>下期预告：gplearn自动化因子挖掘</vt:lpstr>
      <vt:lpstr>为什么要用排序法</vt:lpstr>
      <vt:lpstr>介绍</vt:lpstr>
      <vt:lpstr>具体方法</vt:lpstr>
      <vt:lpstr>投资组合排序检验 portfolio sort test</vt:lpstr>
      <vt:lpstr>独立双重排序</vt:lpstr>
      <vt:lpstr>条件双重排序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多因子原理系列（三） 因子投资排序法</dc:title>
  <dc:creator>2109853zbs20004@student.must.edu.mo</dc:creator>
  <cp:lastModifiedBy>2109853zbs20004@student.must.edu.mo</cp:lastModifiedBy>
  <cp:revision>2</cp:revision>
  <dcterms:created xsi:type="dcterms:W3CDTF">2022-12-30T06:33:07Z</dcterms:created>
  <dcterms:modified xsi:type="dcterms:W3CDTF">2022-12-31T09:36:12Z</dcterms:modified>
</cp:coreProperties>
</file>