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7" r:id="rId3"/>
    <p:sldId id="258" r:id="rId4"/>
    <p:sldId id="257" r:id="rId5"/>
    <p:sldId id="259" r:id="rId6"/>
    <p:sldId id="264" r:id="rId7"/>
    <p:sldId id="260" r:id="rId8"/>
    <p:sldId id="265"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CD82EE72-80F9-4186-9C26-4D8B6344B70D}" type="datetimeFigureOut">
              <a:rPr lang="zh-CN" altLang="en-US" smtClean="0"/>
              <a:t>2022/12/16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0FE188-CB63-4BF8-B244-E46B200AE00B}"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51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D82EE72-80F9-4186-9C26-4D8B6344B70D}" type="datetimeFigureOut">
              <a:rPr lang="zh-CN" altLang="en-US" smtClean="0"/>
              <a:t>2022/12/16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0FE188-CB63-4BF8-B244-E46B200AE00B}" type="slidenum">
              <a:rPr lang="zh-CN" altLang="en-US" smtClean="0"/>
              <a:t>‹#›</a:t>
            </a:fld>
            <a:endParaRPr lang="zh-CN" altLang="en-US"/>
          </a:p>
        </p:txBody>
      </p:sp>
    </p:spTree>
    <p:extLst>
      <p:ext uri="{BB962C8B-B14F-4D97-AF65-F5344CB8AC3E}">
        <p14:creationId xmlns:p14="http://schemas.microsoft.com/office/powerpoint/2010/main" val="404733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D82EE72-80F9-4186-9C26-4D8B6344B70D}" type="datetimeFigureOut">
              <a:rPr lang="zh-CN" altLang="en-US" smtClean="0"/>
              <a:t>2022/12/16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0FE188-CB63-4BF8-B244-E46B200AE00B}"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99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D82EE72-80F9-4186-9C26-4D8B6344B70D}" type="datetimeFigureOut">
              <a:rPr lang="zh-CN" altLang="en-US" smtClean="0"/>
              <a:t>2022/12/16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0FE188-CB63-4BF8-B244-E46B200AE00B}" type="slidenum">
              <a:rPr lang="zh-CN" altLang="en-US" smtClean="0"/>
              <a:t>‹#›</a:t>
            </a:fld>
            <a:endParaRPr lang="zh-CN" altLang="en-US"/>
          </a:p>
        </p:txBody>
      </p:sp>
    </p:spTree>
    <p:extLst>
      <p:ext uri="{BB962C8B-B14F-4D97-AF65-F5344CB8AC3E}">
        <p14:creationId xmlns:p14="http://schemas.microsoft.com/office/powerpoint/2010/main" val="17420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D82EE72-80F9-4186-9C26-4D8B6344B70D}" type="datetimeFigureOut">
              <a:rPr lang="zh-CN" altLang="en-US" smtClean="0"/>
              <a:t>2022/12/16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00FE188-CB63-4BF8-B244-E46B200AE00B}"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00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D82EE72-80F9-4186-9C26-4D8B6344B70D}" type="datetimeFigureOut">
              <a:rPr lang="zh-CN" altLang="en-US" smtClean="0"/>
              <a:t>2022/12/16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0FE188-CB63-4BF8-B244-E46B200AE00B}" type="slidenum">
              <a:rPr lang="zh-CN" altLang="en-US" smtClean="0"/>
              <a:t>‹#›</a:t>
            </a:fld>
            <a:endParaRPr lang="zh-CN" altLang="en-US"/>
          </a:p>
        </p:txBody>
      </p:sp>
    </p:spTree>
    <p:extLst>
      <p:ext uri="{BB962C8B-B14F-4D97-AF65-F5344CB8AC3E}">
        <p14:creationId xmlns:p14="http://schemas.microsoft.com/office/powerpoint/2010/main" val="83846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89320"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D82EE72-80F9-4186-9C26-4D8B6344B70D}" type="datetimeFigureOut">
              <a:rPr lang="zh-CN" altLang="en-US" smtClean="0"/>
              <a:t>2022/12/16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00FE188-CB63-4BF8-B244-E46B200AE00B}" type="slidenum">
              <a:rPr lang="zh-CN" altLang="en-US" smtClean="0"/>
              <a:t>‹#›</a:t>
            </a:fld>
            <a:endParaRPr lang="zh-CN" altLang="en-US"/>
          </a:p>
        </p:txBody>
      </p:sp>
    </p:spTree>
    <p:extLst>
      <p:ext uri="{BB962C8B-B14F-4D97-AF65-F5344CB8AC3E}">
        <p14:creationId xmlns:p14="http://schemas.microsoft.com/office/powerpoint/2010/main" val="136115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D82EE72-80F9-4186-9C26-4D8B6344B70D}" type="datetimeFigureOut">
              <a:rPr lang="zh-CN" altLang="en-US" smtClean="0"/>
              <a:t>2022/12/16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00FE188-CB63-4BF8-B244-E46B200AE00B}" type="slidenum">
              <a:rPr lang="zh-CN" altLang="en-US" smtClean="0"/>
              <a:t>‹#›</a:t>
            </a:fld>
            <a:endParaRPr lang="zh-CN" altLang="en-US"/>
          </a:p>
        </p:txBody>
      </p:sp>
    </p:spTree>
    <p:extLst>
      <p:ext uri="{BB962C8B-B14F-4D97-AF65-F5344CB8AC3E}">
        <p14:creationId xmlns:p14="http://schemas.microsoft.com/office/powerpoint/2010/main" val="399929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82EE72-80F9-4186-9C26-4D8B6344B70D}" type="datetimeFigureOut">
              <a:rPr lang="zh-CN" altLang="en-US" smtClean="0"/>
              <a:t>2022/12/16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00FE188-CB63-4BF8-B244-E46B200AE00B}" type="slidenum">
              <a:rPr lang="zh-CN" altLang="en-US" smtClean="0"/>
              <a:t>‹#›</a:t>
            </a:fld>
            <a:endParaRPr lang="zh-CN" altLang="en-US"/>
          </a:p>
        </p:txBody>
      </p:sp>
    </p:spTree>
    <p:extLst>
      <p:ext uri="{BB962C8B-B14F-4D97-AF65-F5344CB8AC3E}">
        <p14:creationId xmlns:p14="http://schemas.microsoft.com/office/powerpoint/2010/main" val="714608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D82EE72-80F9-4186-9C26-4D8B6344B70D}" type="datetimeFigureOut">
              <a:rPr lang="zh-CN" altLang="en-US" smtClean="0"/>
              <a:t>2022/12/16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0FE188-CB63-4BF8-B244-E46B200AE00B}" type="slidenum">
              <a:rPr lang="zh-CN" altLang="en-US" smtClean="0"/>
              <a:t>‹#›</a:t>
            </a:fld>
            <a:endParaRPr lang="zh-CN" altLang="en-US"/>
          </a:p>
        </p:txBody>
      </p:sp>
    </p:spTree>
    <p:extLst>
      <p:ext uri="{BB962C8B-B14F-4D97-AF65-F5344CB8AC3E}">
        <p14:creationId xmlns:p14="http://schemas.microsoft.com/office/powerpoint/2010/main" val="335356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D82EE72-80F9-4186-9C26-4D8B6344B70D}" type="datetimeFigureOut">
              <a:rPr lang="zh-CN" altLang="en-US" smtClean="0"/>
              <a:t>2022/12/16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00FE188-CB63-4BF8-B244-E46B200AE00B}" type="slidenum">
              <a:rPr lang="zh-CN" altLang="en-US" smtClean="0"/>
              <a:t>‹#›</a:t>
            </a:fld>
            <a:endParaRPr lang="zh-CN" alt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931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D82EE72-80F9-4186-9C26-4D8B6344B70D}" type="datetimeFigureOut">
              <a:rPr lang="zh-CN" altLang="en-US" smtClean="0"/>
              <a:t>2022/12/16</a:t>
            </a:fld>
            <a:endParaRPr lang="zh-CN" alt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00FE188-CB63-4BF8-B244-E46B200AE00B}"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2953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B7AACF4-B843-465C-AEEA-2E94A66C6563}"/>
              </a:ext>
            </a:extLst>
          </p:cNvPr>
          <p:cNvSpPr>
            <a:spLocks noGrp="1"/>
          </p:cNvSpPr>
          <p:nvPr>
            <p:ph type="ctrTitle"/>
          </p:nvPr>
        </p:nvSpPr>
        <p:spPr>
          <a:xfrm>
            <a:off x="508000" y="643467"/>
            <a:ext cx="7300141" cy="5571066"/>
          </a:xfrm>
        </p:spPr>
        <p:txBody>
          <a:bodyPr>
            <a:normAutofit/>
          </a:bodyPr>
          <a:lstStyle/>
          <a:p>
            <a:pPr>
              <a:lnSpc>
                <a:spcPct val="150000"/>
              </a:lnSpc>
            </a:pPr>
            <a:r>
              <a:rPr lang="zh-CN" altLang="en-US" sz="4000" dirty="0">
                <a:solidFill>
                  <a:schemeClr val="tx1">
                    <a:alpha val="80000"/>
                  </a:schemeClr>
                </a:solidFill>
              </a:rPr>
              <a:t>多因子原理系列（二）</a:t>
            </a:r>
            <a:br>
              <a:rPr lang="en-US" altLang="zh-CN" sz="5400" dirty="0">
                <a:solidFill>
                  <a:schemeClr val="tx1">
                    <a:alpha val="80000"/>
                  </a:schemeClr>
                </a:solidFill>
              </a:rPr>
            </a:br>
            <a:r>
              <a:rPr lang="zh-CN" altLang="en-US" sz="6000" dirty="0">
                <a:solidFill>
                  <a:schemeClr val="tx1">
                    <a:alpha val="80000"/>
                  </a:schemeClr>
                </a:solidFill>
              </a:rPr>
              <a:t>因子投资回归法</a:t>
            </a:r>
            <a:r>
              <a:rPr lang="en-US" altLang="zh-CN" sz="5400" dirty="0">
                <a:solidFill>
                  <a:schemeClr val="tx1">
                    <a:alpha val="80000"/>
                  </a:schemeClr>
                </a:solidFill>
              </a:rPr>
              <a:t> </a:t>
            </a:r>
            <a:br>
              <a:rPr lang="en-US" altLang="zh-CN" sz="4800" dirty="0">
                <a:solidFill>
                  <a:schemeClr val="tx1">
                    <a:alpha val="80000"/>
                  </a:schemeClr>
                </a:solidFill>
              </a:rPr>
            </a:br>
            <a:endParaRPr lang="zh-CN" altLang="en-US" sz="5400" dirty="0">
              <a:solidFill>
                <a:schemeClr val="tx1">
                  <a:alpha val="80000"/>
                </a:schemeClr>
              </a:solidFill>
            </a:endParaRPr>
          </a:p>
        </p:txBody>
      </p:sp>
      <p:sp>
        <p:nvSpPr>
          <p:cNvPr id="3" name="副标题 2">
            <a:extLst>
              <a:ext uri="{FF2B5EF4-FFF2-40B4-BE49-F238E27FC236}">
                <a16:creationId xmlns:a16="http://schemas.microsoft.com/office/drawing/2014/main" id="{57A2A9F7-C4DC-494D-9731-E7F756FEF9A8}"/>
              </a:ext>
            </a:extLst>
          </p:cNvPr>
          <p:cNvSpPr>
            <a:spLocks noGrp="1"/>
          </p:cNvSpPr>
          <p:nvPr>
            <p:ph type="subTitle" idx="1"/>
          </p:nvPr>
        </p:nvSpPr>
        <p:spPr>
          <a:xfrm>
            <a:off x="8451608" y="643467"/>
            <a:ext cx="3096926" cy="5571066"/>
          </a:xfrm>
        </p:spPr>
        <p:txBody>
          <a:bodyPr>
            <a:normAutofit/>
          </a:bodyPr>
          <a:lstStyle/>
          <a:p>
            <a:r>
              <a:rPr lang="zh-CN" altLang="en-US" sz="2000" dirty="0"/>
              <a:t>科大财经</a:t>
            </a:r>
            <a:endParaRPr lang="en-US" altLang="zh-CN" sz="2000" dirty="0"/>
          </a:p>
          <a:p>
            <a:endParaRPr lang="en-US" altLang="zh-CN" sz="2000" dirty="0"/>
          </a:p>
          <a:p>
            <a:r>
              <a:rPr lang="en-US" altLang="zh-CN" sz="2000" dirty="0"/>
              <a:t>2022</a:t>
            </a:r>
            <a:r>
              <a:rPr lang="zh-CN" altLang="en-US" sz="2000" dirty="0"/>
              <a:t>年</a:t>
            </a:r>
            <a:r>
              <a:rPr lang="en-US" altLang="zh-CN" sz="2000" dirty="0"/>
              <a:t>12</a:t>
            </a:r>
            <a:r>
              <a:rPr lang="zh-CN" altLang="en-US" sz="2000" dirty="0"/>
              <a:t>月</a:t>
            </a:r>
            <a:r>
              <a:rPr lang="en-US" altLang="zh-CN" sz="2000" dirty="0"/>
              <a:t>16</a:t>
            </a:r>
            <a:r>
              <a:rPr lang="zh-CN" altLang="en-US" sz="2000" dirty="0"/>
              <a:t>日</a:t>
            </a:r>
          </a:p>
        </p:txBody>
      </p:sp>
      <p:cxnSp>
        <p:nvCxnSpPr>
          <p:cNvPr id="10" name="Straight Connector 9">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AB5A507-BC38-4F2B-B8DC-F85147368E21}"/>
              </a:ext>
            </a:extLst>
          </p:cNvPr>
          <p:cNvSpPr txBox="1"/>
          <p:nvPr/>
        </p:nvSpPr>
        <p:spPr>
          <a:xfrm>
            <a:off x="3163888" y="4376572"/>
            <a:ext cx="4595812" cy="1384995"/>
          </a:xfrm>
          <a:prstGeom prst="rect">
            <a:avLst/>
          </a:prstGeom>
          <a:noFill/>
        </p:spPr>
        <p:txBody>
          <a:bodyPr wrap="square">
            <a:spAutoFit/>
          </a:bodyPr>
          <a:lstStyle/>
          <a:p>
            <a:pPr marL="285750" indent="-285750">
              <a:buFont typeface="Arial" panose="020B0604020202020204" pitchFamily="34" charset="0"/>
              <a:buChar char="•"/>
            </a:pPr>
            <a:r>
              <a:rPr lang="zh-CN" altLang="en-US" sz="2800" dirty="0">
                <a:solidFill>
                  <a:schemeClr val="tx1">
                    <a:alpha val="80000"/>
                  </a:schemeClr>
                </a:solidFill>
              </a:rPr>
              <a:t>时序回归</a:t>
            </a:r>
            <a:endParaRPr lang="en-US" altLang="zh-CN" sz="2800" dirty="0">
              <a:solidFill>
                <a:schemeClr val="tx1">
                  <a:alpha val="80000"/>
                </a:schemeClr>
              </a:solidFill>
            </a:endParaRPr>
          </a:p>
          <a:p>
            <a:pPr marL="285750" indent="-285750">
              <a:buFont typeface="Arial" panose="020B0604020202020204" pitchFamily="34" charset="0"/>
              <a:buChar char="•"/>
            </a:pPr>
            <a:r>
              <a:rPr lang="zh-CN" altLang="en-US" sz="2800" dirty="0">
                <a:solidFill>
                  <a:schemeClr val="tx1">
                    <a:alpha val="80000"/>
                  </a:schemeClr>
                </a:solidFill>
              </a:rPr>
              <a:t>截面回归</a:t>
            </a:r>
            <a:endParaRPr lang="en-US" altLang="zh-CN" sz="2800" dirty="0">
              <a:solidFill>
                <a:schemeClr val="tx1">
                  <a:alpha val="80000"/>
                </a:schemeClr>
              </a:solidFill>
            </a:endParaRPr>
          </a:p>
          <a:p>
            <a:pPr marL="285750" indent="-285750">
              <a:buFont typeface="Arial" panose="020B0604020202020204" pitchFamily="34" charset="0"/>
              <a:buChar char="•"/>
            </a:pPr>
            <a:r>
              <a:rPr lang="en-US" altLang="zh-CN" sz="2800" dirty="0" err="1">
                <a:solidFill>
                  <a:schemeClr val="tx1">
                    <a:alpha val="80000"/>
                  </a:schemeClr>
                </a:solidFill>
              </a:rPr>
              <a:t>Fama_macbeth</a:t>
            </a:r>
            <a:endParaRPr lang="zh-CN" altLang="en-US" sz="2800" dirty="0"/>
          </a:p>
        </p:txBody>
      </p:sp>
    </p:spTree>
    <p:extLst>
      <p:ext uri="{BB962C8B-B14F-4D97-AF65-F5344CB8AC3E}">
        <p14:creationId xmlns:p14="http://schemas.microsoft.com/office/powerpoint/2010/main" val="1251438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388B2-0D1A-4D21-BBF0-7389CA6D02B9}"/>
              </a:ext>
            </a:extLst>
          </p:cNvPr>
          <p:cNvSpPr>
            <a:spLocks noGrp="1"/>
          </p:cNvSpPr>
          <p:nvPr>
            <p:ph type="title"/>
          </p:nvPr>
        </p:nvSpPr>
        <p:spPr/>
        <p:txBody>
          <a:bodyPr/>
          <a:lstStyle/>
          <a:p>
            <a:r>
              <a:rPr lang="en-US" altLang="zh-CN" dirty="0" err="1"/>
              <a:t>Fama</a:t>
            </a:r>
            <a:r>
              <a:rPr lang="en-US" altLang="zh-CN" dirty="0"/>
              <a:t>-MacBeth</a:t>
            </a:r>
            <a:endParaRPr lang="zh-CN" altLang="en-US" dirty="0"/>
          </a:p>
        </p:txBody>
      </p:sp>
      <p:sp>
        <p:nvSpPr>
          <p:cNvPr id="3" name="内容占位符 2">
            <a:extLst>
              <a:ext uri="{FF2B5EF4-FFF2-40B4-BE49-F238E27FC236}">
                <a16:creationId xmlns:a16="http://schemas.microsoft.com/office/drawing/2014/main" id="{8748E73F-D65C-4774-A56A-36F575FC534D}"/>
              </a:ext>
            </a:extLst>
          </p:cNvPr>
          <p:cNvSpPr>
            <a:spLocks noGrp="1"/>
          </p:cNvSpPr>
          <p:nvPr>
            <p:ph idx="1"/>
          </p:nvPr>
        </p:nvSpPr>
        <p:spPr>
          <a:xfrm>
            <a:off x="1024128" y="2286000"/>
            <a:ext cx="9929622" cy="4023360"/>
          </a:xfrm>
        </p:spPr>
        <p:txBody>
          <a:bodyPr>
            <a:normAutofit fontScale="92500"/>
          </a:bodyPr>
          <a:lstStyle/>
          <a:p>
            <a:pPr>
              <a:lnSpc>
                <a:spcPct val="150000"/>
              </a:lnSpc>
            </a:pPr>
            <a:r>
              <a:rPr lang="en-US" altLang="zh-CN" sz="1800" dirty="0" err="1"/>
              <a:t>Fama</a:t>
            </a:r>
            <a:r>
              <a:rPr lang="en-US" altLang="zh-CN" sz="1800" dirty="0"/>
              <a:t>–MacBeth</a:t>
            </a:r>
            <a:r>
              <a:rPr lang="zh-CN" altLang="en-US" sz="1800" dirty="0"/>
              <a:t>回归的第一步也是通过</a:t>
            </a:r>
            <a:r>
              <a:rPr lang="en-US" altLang="zh-CN" sz="1800" dirty="0"/>
              <a:t>N</a:t>
            </a:r>
            <a:r>
              <a:rPr lang="zh-CN" altLang="en-US" sz="1800" dirty="0"/>
              <a:t>个时间序列回归得到每个资产</a:t>
            </a:r>
            <a:r>
              <a:rPr lang="en-US" altLang="zh-CN" sz="1800" dirty="0" err="1"/>
              <a:t>i</a:t>
            </a:r>
            <a:r>
              <a:rPr lang="zh-CN" altLang="en-US" sz="1800" dirty="0"/>
              <a:t>在全部因子上的暴露，这和截面回归的第一步相同。</a:t>
            </a:r>
            <a:endParaRPr lang="en-US" altLang="zh-CN" sz="1800" dirty="0"/>
          </a:p>
          <a:p>
            <a:pPr>
              <a:lnSpc>
                <a:spcPct val="150000"/>
              </a:lnSpc>
            </a:pPr>
            <a:r>
              <a:rPr lang="en-US" altLang="zh-CN" sz="1800" dirty="0" err="1"/>
              <a:t>Fama</a:t>
            </a:r>
            <a:r>
              <a:rPr lang="en-US" altLang="zh-CN" sz="1800" dirty="0"/>
              <a:t>–MacBeth</a:t>
            </a:r>
            <a:r>
              <a:rPr lang="zh-CN" altLang="en-US" sz="1800" dirty="0"/>
              <a:t>回归和截面回归检验最大的差异体现在第二步截面回归上。截面回归检验使用</a:t>
            </a:r>
            <a:r>
              <a:rPr lang="en-US" altLang="zh-CN" sz="1800" dirty="0"/>
              <a:t>β</a:t>
            </a:r>
            <a:r>
              <a:rPr lang="zh-CN" altLang="en-US" sz="1800" dirty="0"/>
              <a:t>和</a:t>
            </a:r>
            <a:r>
              <a:rPr lang="en-US" altLang="zh-CN" sz="1800" dirty="0"/>
              <a:t>E[Re]</a:t>
            </a:r>
            <a:r>
              <a:rPr lang="zh-CN" altLang="en-US" sz="1800" dirty="0"/>
              <a:t>在截面上进行一次截面回归。</a:t>
            </a:r>
            <a:r>
              <a:rPr lang="en-US" altLang="zh-CN" sz="1800" dirty="0" err="1"/>
              <a:t>Fama</a:t>
            </a:r>
            <a:r>
              <a:rPr lang="en-US" altLang="zh-CN" sz="1800" dirty="0"/>
              <a:t>–MacBeth</a:t>
            </a:r>
            <a:r>
              <a:rPr lang="zh-CN" altLang="en-US" sz="1800" dirty="0"/>
              <a:t>回归在每个时间点</a:t>
            </a:r>
            <a:r>
              <a:rPr lang="en-US" altLang="zh-CN" sz="1800" dirty="0"/>
              <a:t>t</a:t>
            </a:r>
            <a:r>
              <a:rPr lang="zh-CN" altLang="en-US" sz="1800" dirty="0"/>
              <a:t>，以</a:t>
            </a:r>
            <a:r>
              <a:rPr lang="en-US" altLang="zh-CN" sz="1800" dirty="0"/>
              <a:t>t</a:t>
            </a:r>
            <a:r>
              <a:rPr lang="zh-CN" altLang="en-US" sz="1800" dirty="0"/>
              <a:t>期的收益率为因变量（注意：是</a:t>
            </a:r>
            <a:r>
              <a:rPr lang="en-US" altLang="zh-CN" sz="1800" dirty="0"/>
              <a:t>t</a:t>
            </a:r>
            <a:r>
              <a:rPr lang="zh-CN" altLang="en-US" sz="1800" dirty="0"/>
              <a:t>期的收益率，而非全部</a:t>
            </a:r>
            <a:r>
              <a:rPr lang="en-US" altLang="zh-CN" sz="1800" dirty="0"/>
              <a:t>T</a:t>
            </a:r>
            <a:r>
              <a:rPr lang="zh-CN" altLang="en-US" sz="1800" dirty="0"/>
              <a:t>期收益率的均值），以</a:t>
            </a:r>
            <a:r>
              <a:rPr lang="en-US" altLang="zh-CN" sz="1800" dirty="0"/>
              <a:t>β</a:t>
            </a:r>
            <a:r>
              <a:rPr lang="zh-CN" altLang="en-US" sz="1800" dirty="0"/>
              <a:t>为自变量进行截面回归，因而一共进行了</a:t>
            </a:r>
            <a:r>
              <a:rPr lang="en-US" altLang="zh-CN" sz="1800" dirty="0"/>
              <a:t>T</a:t>
            </a:r>
            <a:r>
              <a:rPr lang="zh-CN" altLang="en-US" sz="1800" dirty="0"/>
              <a:t>次截面回归。</a:t>
            </a:r>
            <a:endParaRPr lang="en-US" altLang="zh-CN" sz="1800" dirty="0"/>
          </a:p>
          <a:p>
            <a:pPr>
              <a:lnSpc>
                <a:spcPct val="150000"/>
              </a:lnSpc>
            </a:pPr>
            <a:r>
              <a:rPr lang="en-US" altLang="zh-CN" sz="1800" dirty="0" err="1"/>
              <a:t>Fama</a:t>
            </a:r>
            <a:r>
              <a:rPr lang="en-US" altLang="zh-CN" sz="1800" dirty="0"/>
              <a:t>–MacBeth</a:t>
            </a:r>
            <a:r>
              <a:rPr lang="zh-CN" altLang="en-US" sz="1800" dirty="0"/>
              <a:t>回归，它在</a:t>
            </a:r>
            <a:r>
              <a:rPr lang="zh-CN" altLang="en-US" sz="1800" u="sng" dirty="0">
                <a:solidFill>
                  <a:srgbClr val="FF0000"/>
                </a:solidFill>
              </a:rPr>
              <a:t>每个</a:t>
            </a:r>
            <a:r>
              <a:rPr lang="en-US" altLang="zh-CN" sz="1800" u="sng" dirty="0">
                <a:solidFill>
                  <a:srgbClr val="FF0000"/>
                </a:solidFill>
              </a:rPr>
              <a:t>t</a:t>
            </a:r>
            <a:r>
              <a:rPr lang="zh-CN" altLang="en-US" sz="1800" u="sng" dirty="0">
                <a:solidFill>
                  <a:srgbClr val="FF0000"/>
                </a:solidFill>
              </a:rPr>
              <a:t>对模型进行一次</a:t>
            </a:r>
            <a:r>
              <a:rPr lang="en-US" altLang="zh-CN" sz="1800" u="sng" dirty="0">
                <a:solidFill>
                  <a:srgbClr val="FF0000"/>
                </a:solidFill>
              </a:rPr>
              <a:t>OLS</a:t>
            </a:r>
            <a:r>
              <a:rPr lang="zh-CN" altLang="en-US" sz="1800" u="sng" dirty="0">
                <a:solidFill>
                  <a:srgbClr val="FF0000"/>
                </a:solidFill>
              </a:rPr>
              <a:t>估计</a:t>
            </a:r>
            <a:r>
              <a:rPr lang="zh-CN" altLang="en-US" sz="1800" dirty="0"/>
              <a:t>（如果有</a:t>
            </a:r>
            <a:r>
              <a:rPr lang="en-US" altLang="zh-CN" sz="1800" dirty="0"/>
              <a:t>T=100</a:t>
            </a:r>
            <a:r>
              <a:rPr lang="zh-CN" altLang="en-US" sz="1800" dirty="0"/>
              <a:t>期数据，就意味着进行</a:t>
            </a:r>
            <a:r>
              <a:rPr lang="en-US" altLang="zh-CN" sz="1800" dirty="0"/>
              <a:t>100</a:t>
            </a:r>
            <a:r>
              <a:rPr lang="zh-CN" altLang="en-US" sz="1800" dirty="0"/>
              <a:t>次截面回归），得到每一期对应的因子收益率和残差的估计。</a:t>
            </a:r>
            <a:endParaRPr lang="en-US" altLang="zh-CN" sz="1800" dirty="0"/>
          </a:p>
          <a:p>
            <a:pPr>
              <a:lnSpc>
                <a:spcPct val="150000"/>
              </a:lnSpc>
            </a:pPr>
            <a:r>
              <a:rPr lang="zh-CN" altLang="en-US" sz="1800" dirty="0"/>
              <a:t>最后，将它们在</a:t>
            </a:r>
            <a:r>
              <a:rPr lang="zh-CN" altLang="en-US" sz="1800" u="sng" dirty="0">
                <a:solidFill>
                  <a:srgbClr val="FF0000"/>
                </a:solidFill>
              </a:rPr>
              <a:t>时序上取均值</a:t>
            </a:r>
            <a:r>
              <a:rPr lang="zh-CN" altLang="en-US" sz="1800" dirty="0"/>
              <a:t>得到因子预期收益率和残差均值 。</a:t>
            </a:r>
            <a:endParaRPr lang="en-US" altLang="zh-CN" sz="1800" dirty="0"/>
          </a:p>
        </p:txBody>
      </p:sp>
    </p:spTree>
    <p:extLst>
      <p:ext uri="{BB962C8B-B14F-4D97-AF65-F5344CB8AC3E}">
        <p14:creationId xmlns:p14="http://schemas.microsoft.com/office/powerpoint/2010/main" val="36514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9B95E-091F-45F7-9B93-627F8EC4DBE8}"/>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9288CD70-2095-4DAC-BD2A-6FE27ED92027}"/>
              </a:ext>
            </a:extLst>
          </p:cNvPr>
          <p:cNvSpPr>
            <a:spLocks noGrp="1"/>
          </p:cNvSpPr>
          <p:nvPr>
            <p:ph idx="1"/>
          </p:nvPr>
        </p:nvSpPr>
        <p:spPr/>
        <p:txBody>
          <a:bodyPr/>
          <a:lstStyle/>
          <a:p>
            <a:pPr>
              <a:lnSpc>
                <a:spcPct val="150000"/>
              </a:lnSpc>
            </a:pPr>
            <a:r>
              <a:rPr lang="en-US" altLang="zh-CN" sz="1800" dirty="0" err="1"/>
              <a:t>Fama</a:t>
            </a:r>
            <a:r>
              <a:rPr lang="en-US" altLang="zh-CN" sz="1800" dirty="0"/>
              <a:t>–MacBeth</a:t>
            </a:r>
            <a:r>
              <a:rPr lang="zh-CN" altLang="en-US" sz="1800" dirty="0"/>
              <a:t>回归的巧妙之处在于它把</a:t>
            </a:r>
            <a:r>
              <a:rPr lang="en-US" altLang="zh-CN" sz="1800" dirty="0"/>
              <a:t>T</a:t>
            </a:r>
            <a:r>
              <a:rPr lang="zh-CN" altLang="en-US" sz="1800" dirty="0"/>
              <a:t>期的回归结果当作</a:t>
            </a:r>
            <a:r>
              <a:rPr lang="en-US" altLang="zh-CN" sz="1800" dirty="0"/>
              <a:t>T</a:t>
            </a:r>
            <a:r>
              <a:rPr lang="zh-CN" altLang="en-US" sz="1800" dirty="0"/>
              <a:t>个独立的样本。传统的截面回归检验只进行一次回归，得到因子收益率和定价误差的一个样本估计。而在</a:t>
            </a:r>
            <a:r>
              <a:rPr lang="en-US" altLang="zh-CN" sz="1800" dirty="0" err="1"/>
              <a:t>Fama</a:t>
            </a:r>
            <a:r>
              <a:rPr lang="en-US" altLang="zh-CN" sz="1800" dirty="0"/>
              <a:t>–MacBeth</a:t>
            </a:r>
            <a:r>
              <a:rPr lang="zh-CN" altLang="en-US" sz="1800" dirty="0"/>
              <a:t>截面回归得到了每个因子收益率的时间序列以及每个资产定价误差的时间序列，因此可以方便地求出每个因子预期收益率的标准误和每个资产定价误差的标准误。</a:t>
            </a:r>
            <a:endParaRPr lang="en-US" altLang="zh-CN" sz="1800" dirty="0"/>
          </a:p>
          <a:p>
            <a:pPr>
              <a:lnSpc>
                <a:spcPct val="150000"/>
              </a:lnSpc>
            </a:pPr>
            <a:endParaRPr lang="en-US" altLang="zh-CN" sz="1800" dirty="0"/>
          </a:p>
          <a:p>
            <a:pPr algn="ctr">
              <a:lnSpc>
                <a:spcPct val="150000"/>
              </a:lnSpc>
            </a:pPr>
            <a:r>
              <a:rPr lang="zh-CN" altLang="en-US" sz="2400" dirty="0">
                <a:latin typeface="楷体" panose="02010609060101010101" pitchFamily="49" charset="-122"/>
                <a:ea typeface="楷体" panose="02010609060101010101" pitchFamily="49" charset="-122"/>
              </a:rPr>
              <a:t>不要过度追求统计上的完美，更应追求每个因子背后的逻辑是什么</a:t>
            </a:r>
            <a:endParaRPr lang="en-US" altLang="zh-CN" sz="240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861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3323B-60EF-4EB9-B202-AC3E5FF5D6CD}"/>
              </a:ext>
            </a:extLst>
          </p:cNvPr>
          <p:cNvSpPr>
            <a:spLocks noGrp="1"/>
          </p:cNvSpPr>
          <p:nvPr>
            <p:ph type="title"/>
          </p:nvPr>
        </p:nvSpPr>
        <p:spPr>
          <a:xfrm>
            <a:off x="1024128" y="585216"/>
            <a:ext cx="10818622" cy="1499616"/>
          </a:xfrm>
        </p:spPr>
        <p:txBody>
          <a:bodyPr>
            <a:normAutofit/>
          </a:bodyPr>
          <a:lstStyle/>
          <a:p>
            <a:r>
              <a:rPr lang="zh-CN" altLang="en-US" sz="4000" dirty="0"/>
              <a:t>下期预告：多因子投资</a:t>
            </a:r>
            <a:r>
              <a:rPr lang="en-US" altLang="zh-CN" sz="4000" dirty="0"/>
              <a:t>---</a:t>
            </a:r>
            <a:r>
              <a:rPr lang="zh-CN" altLang="en-US" sz="4000" dirty="0"/>
              <a:t>排序法（业界主流）</a:t>
            </a:r>
          </a:p>
        </p:txBody>
      </p:sp>
      <p:pic>
        <p:nvPicPr>
          <p:cNvPr id="5" name="图片 4" descr="手机屏幕截图&#10;&#10;描述已自动生成">
            <a:extLst>
              <a:ext uri="{FF2B5EF4-FFF2-40B4-BE49-F238E27FC236}">
                <a16:creationId xmlns:a16="http://schemas.microsoft.com/office/drawing/2014/main" id="{8065F0F4-E2C2-4540-9757-B9CE8B8B2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87313"/>
            <a:ext cx="8729133" cy="4925153"/>
          </a:xfrm>
          <a:prstGeom prst="rect">
            <a:avLst/>
          </a:prstGeom>
        </p:spPr>
      </p:pic>
    </p:spTree>
    <p:extLst>
      <p:ext uri="{BB962C8B-B14F-4D97-AF65-F5344CB8AC3E}">
        <p14:creationId xmlns:p14="http://schemas.microsoft.com/office/powerpoint/2010/main" val="103320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7203A-F287-4A5D-B1EC-EEB93A7BF040}"/>
              </a:ext>
            </a:extLst>
          </p:cNvPr>
          <p:cNvSpPr>
            <a:spLocks noGrp="1"/>
          </p:cNvSpPr>
          <p:nvPr>
            <p:ph type="title"/>
          </p:nvPr>
        </p:nvSpPr>
        <p:spPr/>
        <p:txBody>
          <a:bodyPr/>
          <a:lstStyle/>
          <a:p>
            <a:r>
              <a:rPr lang="zh-CN" altLang="en-US" dirty="0"/>
              <a:t>方法</a:t>
            </a:r>
          </a:p>
        </p:txBody>
      </p:sp>
      <p:sp>
        <p:nvSpPr>
          <p:cNvPr id="3" name="内容占位符 2">
            <a:extLst>
              <a:ext uri="{FF2B5EF4-FFF2-40B4-BE49-F238E27FC236}">
                <a16:creationId xmlns:a16="http://schemas.microsoft.com/office/drawing/2014/main" id="{E50FCEEE-019F-4C29-8D47-749761621162}"/>
              </a:ext>
            </a:extLst>
          </p:cNvPr>
          <p:cNvSpPr>
            <a:spLocks noGrp="1"/>
          </p:cNvSpPr>
          <p:nvPr>
            <p:ph idx="1"/>
          </p:nvPr>
        </p:nvSpPr>
        <p:spPr>
          <a:xfrm>
            <a:off x="1024128" y="2761489"/>
            <a:ext cx="9720071" cy="4023360"/>
          </a:xfrm>
        </p:spPr>
        <p:txBody>
          <a:bodyPr>
            <a:normAutofit/>
          </a:bodyPr>
          <a:lstStyle/>
          <a:p>
            <a:pPr>
              <a:lnSpc>
                <a:spcPct val="150000"/>
              </a:lnSpc>
            </a:pPr>
            <a:r>
              <a:rPr lang="en-US" altLang="zh-CN" sz="2800" dirty="0">
                <a:solidFill>
                  <a:srgbClr val="000000"/>
                </a:solidFill>
                <a:latin typeface="TimesNewRomanPSMT"/>
              </a:rPr>
              <a:t>1.</a:t>
            </a:r>
            <a:r>
              <a:rPr lang="zh-CN" altLang="en-US" sz="2800" dirty="0">
                <a:solidFill>
                  <a:srgbClr val="000000"/>
                </a:solidFill>
                <a:latin typeface="TimesNewRomanPSMT"/>
              </a:rPr>
              <a:t>时序回归检验 </a:t>
            </a:r>
            <a:r>
              <a:rPr lang="en-US" altLang="zh-CN" sz="2800" dirty="0">
                <a:solidFill>
                  <a:srgbClr val="000000"/>
                </a:solidFill>
                <a:latin typeface="TimesNewRomanPSMT"/>
              </a:rPr>
              <a:t>【</a:t>
            </a:r>
            <a:r>
              <a:rPr lang="zh-CN" altLang="en-US" sz="2800" dirty="0">
                <a:solidFill>
                  <a:srgbClr val="000000"/>
                </a:solidFill>
                <a:latin typeface="TimesNewRomanPSMT"/>
              </a:rPr>
              <a:t>时序回归</a:t>
            </a:r>
            <a:r>
              <a:rPr lang="en-US" altLang="zh-CN" sz="2800" dirty="0">
                <a:solidFill>
                  <a:srgbClr val="000000"/>
                </a:solidFill>
                <a:latin typeface="TimesNewRomanPSMT"/>
              </a:rPr>
              <a:t>-</a:t>
            </a:r>
            <a:r>
              <a:rPr lang="zh-CN" altLang="en-US" sz="2800" dirty="0">
                <a:solidFill>
                  <a:srgbClr val="000000"/>
                </a:solidFill>
                <a:latin typeface="TimesNewRomanPSMT"/>
              </a:rPr>
              <a:t>做平均</a:t>
            </a:r>
            <a:r>
              <a:rPr lang="en-US" altLang="zh-CN" sz="2800" dirty="0">
                <a:solidFill>
                  <a:srgbClr val="000000"/>
                </a:solidFill>
                <a:latin typeface="TimesNewRomanPSMT"/>
              </a:rPr>
              <a:t>】</a:t>
            </a:r>
          </a:p>
          <a:p>
            <a:pPr>
              <a:lnSpc>
                <a:spcPct val="150000"/>
              </a:lnSpc>
            </a:pPr>
            <a:r>
              <a:rPr lang="en-US" altLang="zh-CN" sz="2800" dirty="0">
                <a:solidFill>
                  <a:srgbClr val="000000"/>
                </a:solidFill>
                <a:latin typeface="TimesNewRomanPSMT"/>
              </a:rPr>
              <a:t>2.</a:t>
            </a:r>
            <a:r>
              <a:rPr lang="zh-CN" altLang="en-US" sz="2800" dirty="0">
                <a:solidFill>
                  <a:srgbClr val="000000"/>
                </a:solidFill>
                <a:latin typeface="TimesNewRomanPSMT"/>
              </a:rPr>
              <a:t>截面回归检验 </a:t>
            </a:r>
            <a:r>
              <a:rPr lang="en-US" altLang="zh-CN" sz="2800" dirty="0">
                <a:solidFill>
                  <a:srgbClr val="000000"/>
                </a:solidFill>
                <a:latin typeface="TimesNewRomanPSMT"/>
              </a:rPr>
              <a:t>【</a:t>
            </a:r>
            <a:r>
              <a:rPr lang="zh-CN" altLang="en-US" sz="2800" dirty="0">
                <a:solidFill>
                  <a:srgbClr val="000000"/>
                </a:solidFill>
                <a:latin typeface="TimesNewRomanPSMT"/>
              </a:rPr>
              <a:t>时序回归</a:t>
            </a:r>
            <a:r>
              <a:rPr lang="en-US" altLang="zh-CN" sz="2800" dirty="0">
                <a:solidFill>
                  <a:srgbClr val="000000"/>
                </a:solidFill>
                <a:latin typeface="TimesNewRomanPSMT"/>
              </a:rPr>
              <a:t>-</a:t>
            </a:r>
            <a:r>
              <a:rPr lang="zh-CN" altLang="en-US" sz="2800" dirty="0">
                <a:solidFill>
                  <a:srgbClr val="000000"/>
                </a:solidFill>
                <a:latin typeface="TimesNewRomanPSMT"/>
              </a:rPr>
              <a:t>一次截面回归</a:t>
            </a:r>
            <a:r>
              <a:rPr lang="en-US" altLang="zh-CN" sz="2800" dirty="0">
                <a:solidFill>
                  <a:srgbClr val="000000"/>
                </a:solidFill>
                <a:latin typeface="TimesNewRomanPSMT"/>
              </a:rPr>
              <a:t>】</a:t>
            </a:r>
          </a:p>
          <a:p>
            <a:pPr>
              <a:lnSpc>
                <a:spcPct val="150000"/>
              </a:lnSpc>
            </a:pPr>
            <a:r>
              <a:rPr lang="en-US" altLang="zh-CN" sz="2800" dirty="0">
                <a:solidFill>
                  <a:srgbClr val="000000"/>
                </a:solidFill>
                <a:latin typeface="TimesNewRomanPSMT"/>
              </a:rPr>
              <a:t>3.Fama-MacBeth</a:t>
            </a:r>
            <a:r>
              <a:rPr lang="zh-CN" altLang="en-US" sz="2800" dirty="0">
                <a:solidFill>
                  <a:srgbClr val="000000"/>
                </a:solidFill>
                <a:latin typeface="TimesNewRomanPSMT"/>
              </a:rPr>
              <a:t>（</a:t>
            </a:r>
            <a:r>
              <a:rPr lang="en-US" altLang="zh-CN" sz="2800" dirty="0">
                <a:solidFill>
                  <a:srgbClr val="000000"/>
                </a:solidFill>
                <a:latin typeface="TimesNewRomanPSMT"/>
              </a:rPr>
              <a:t>1973</a:t>
            </a:r>
            <a:r>
              <a:rPr lang="zh-CN" altLang="en-US" sz="2800" dirty="0">
                <a:solidFill>
                  <a:srgbClr val="000000"/>
                </a:solidFill>
                <a:latin typeface="TimesNewRomanPSMT"/>
              </a:rPr>
              <a:t>）回归检验</a:t>
            </a:r>
            <a:r>
              <a:rPr lang="en-US" altLang="zh-CN" sz="2800" dirty="0">
                <a:solidFill>
                  <a:srgbClr val="000000"/>
                </a:solidFill>
                <a:latin typeface="TimesNewRomanPSMT"/>
              </a:rPr>
              <a:t>【</a:t>
            </a:r>
            <a:r>
              <a:rPr lang="zh-CN" altLang="en-US" sz="2800" dirty="0">
                <a:solidFill>
                  <a:srgbClr val="000000"/>
                </a:solidFill>
                <a:latin typeface="TimesNewRomanPSMT"/>
              </a:rPr>
              <a:t>时序回归</a:t>
            </a:r>
            <a:r>
              <a:rPr lang="en-US" altLang="zh-CN" sz="2800" dirty="0">
                <a:solidFill>
                  <a:srgbClr val="000000"/>
                </a:solidFill>
                <a:latin typeface="TimesNewRomanPSMT"/>
              </a:rPr>
              <a:t>-T</a:t>
            </a:r>
            <a:r>
              <a:rPr lang="zh-CN" altLang="en-US" sz="2800" dirty="0">
                <a:solidFill>
                  <a:srgbClr val="000000"/>
                </a:solidFill>
                <a:latin typeface="TimesNewRomanPSMT"/>
              </a:rPr>
              <a:t>次截面回归</a:t>
            </a:r>
            <a:r>
              <a:rPr lang="en-US" altLang="zh-CN" sz="2800" dirty="0">
                <a:solidFill>
                  <a:srgbClr val="000000"/>
                </a:solidFill>
                <a:latin typeface="TimesNewRomanPSMT"/>
              </a:rPr>
              <a:t>】</a:t>
            </a:r>
          </a:p>
          <a:p>
            <a:pPr>
              <a:lnSpc>
                <a:spcPct val="150000"/>
              </a:lnSpc>
            </a:pPr>
            <a:endParaRPr lang="zh-CN" altLang="en-US" sz="3200" dirty="0">
              <a:solidFill>
                <a:srgbClr val="000000"/>
              </a:solidFill>
              <a:latin typeface="TimesNewRomanPSMT"/>
            </a:endParaRPr>
          </a:p>
        </p:txBody>
      </p:sp>
    </p:spTree>
    <p:extLst>
      <p:ext uri="{BB962C8B-B14F-4D97-AF65-F5344CB8AC3E}">
        <p14:creationId xmlns:p14="http://schemas.microsoft.com/office/powerpoint/2010/main" val="189172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A0057-BCB1-4DF7-A81D-09D01AE04DD9}"/>
              </a:ext>
            </a:extLst>
          </p:cNvPr>
          <p:cNvSpPr>
            <a:spLocks noGrp="1"/>
          </p:cNvSpPr>
          <p:nvPr>
            <p:ph type="title"/>
          </p:nvPr>
        </p:nvSpPr>
        <p:spPr/>
        <p:txBody>
          <a:bodyPr/>
          <a:lstStyle/>
          <a:p>
            <a:r>
              <a:rPr lang="zh-CN" altLang="en-US" dirty="0"/>
              <a:t>多因子模型的回归检验</a:t>
            </a:r>
          </a:p>
        </p:txBody>
      </p:sp>
      <p:pic>
        <p:nvPicPr>
          <p:cNvPr id="5" name="图片 4">
            <a:extLst>
              <a:ext uri="{FF2B5EF4-FFF2-40B4-BE49-F238E27FC236}">
                <a16:creationId xmlns:a16="http://schemas.microsoft.com/office/drawing/2014/main" id="{9C06D9FC-6177-4A9D-98E5-A0FC17253B5C}"/>
              </a:ext>
            </a:extLst>
          </p:cNvPr>
          <p:cNvPicPr>
            <a:picLocks noChangeAspect="1"/>
          </p:cNvPicPr>
          <p:nvPr/>
        </p:nvPicPr>
        <p:blipFill>
          <a:blip r:embed="rId2"/>
          <a:stretch>
            <a:fillRect/>
          </a:stretch>
        </p:blipFill>
        <p:spPr>
          <a:xfrm>
            <a:off x="5920845" y="3113126"/>
            <a:ext cx="5153625" cy="2973502"/>
          </a:xfrm>
          <a:prstGeom prst="rect">
            <a:avLst/>
          </a:prstGeom>
        </p:spPr>
      </p:pic>
      <p:pic>
        <p:nvPicPr>
          <p:cNvPr id="7" name="图片 6">
            <a:extLst>
              <a:ext uri="{FF2B5EF4-FFF2-40B4-BE49-F238E27FC236}">
                <a16:creationId xmlns:a16="http://schemas.microsoft.com/office/drawing/2014/main" id="{D4FE3610-F098-414C-B18D-6E12FC0B1AAD}"/>
              </a:ext>
            </a:extLst>
          </p:cNvPr>
          <p:cNvPicPr>
            <a:picLocks noChangeAspect="1"/>
          </p:cNvPicPr>
          <p:nvPr/>
        </p:nvPicPr>
        <p:blipFill>
          <a:blip r:embed="rId3"/>
          <a:stretch>
            <a:fillRect/>
          </a:stretch>
        </p:blipFill>
        <p:spPr>
          <a:xfrm>
            <a:off x="7099048" y="1926666"/>
            <a:ext cx="3165520" cy="823631"/>
          </a:xfrm>
          <a:prstGeom prst="rect">
            <a:avLst/>
          </a:prstGeom>
        </p:spPr>
      </p:pic>
      <p:sp>
        <p:nvSpPr>
          <p:cNvPr id="9" name="文本框 8">
            <a:extLst>
              <a:ext uri="{FF2B5EF4-FFF2-40B4-BE49-F238E27FC236}">
                <a16:creationId xmlns:a16="http://schemas.microsoft.com/office/drawing/2014/main" id="{9F1279FB-7048-4395-AB0B-C1D806B9A3FC}"/>
              </a:ext>
            </a:extLst>
          </p:cNvPr>
          <p:cNvSpPr txBox="1"/>
          <p:nvPr/>
        </p:nvSpPr>
        <p:spPr>
          <a:xfrm>
            <a:off x="730539" y="2214850"/>
            <a:ext cx="5153625" cy="3467937"/>
          </a:xfrm>
          <a:prstGeom prst="rect">
            <a:avLst/>
          </a:prstGeom>
          <a:noFill/>
        </p:spPr>
        <p:txBody>
          <a:bodyPr wrap="square">
            <a:spAutoFit/>
          </a:bodyPr>
          <a:lstStyle/>
          <a:p>
            <a:pPr>
              <a:lnSpc>
                <a:spcPct val="150000"/>
              </a:lnSpc>
            </a:pPr>
            <a:r>
              <a:rPr lang="en-US" altLang="zh-CN" sz="1600" dirty="0"/>
              <a:t>Re</a:t>
            </a:r>
            <a:r>
              <a:rPr lang="zh-CN" altLang="en-US" sz="1600" dirty="0"/>
              <a:t>代表资产</a:t>
            </a:r>
            <a:r>
              <a:rPr lang="en-US" altLang="zh-CN" sz="1600" dirty="0" err="1"/>
              <a:t>i</a:t>
            </a:r>
            <a:r>
              <a:rPr lang="zh-CN" altLang="en-US" sz="1600" dirty="0"/>
              <a:t>的超额收益，</a:t>
            </a:r>
            <a:r>
              <a:rPr lang="en-US" altLang="zh-CN" sz="1600" dirty="0"/>
              <a:t>β</a:t>
            </a:r>
            <a:r>
              <a:rPr lang="en-US" altLang="zh-CN" sz="1600" dirty="0" err="1"/>
              <a:t>i</a:t>
            </a:r>
            <a:r>
              <a:rPr lang="zh-CN" altLang="en-US" sz="1600" dirty="0"/>
              <a:t>为资产</a:t>
            </a:r>
            <a:r>
              <a:rPr lang="en-US" altLang="zh-CN" sz="1600" dirty="0" err="1"/>
              <a:t>i</a:t>
            </a:r>
            <a:r>
              <a:rPr lang="zh-CN" altLang="en-US" sz="1600" dirty="0"/>
              <a:t>的</a:t>
            </a:r>
            <a:r>
              <a:rPr lang="en-US" altLang="zh-CN" sz="1600" dirty="0"/>
              <a:t>K</a:t>
            </a:r>
            <a:r>
              <a:rPr lang="zh-CN" altLang="en-US" sz="1600" dirty="0"/>
              <a:t>维因子暴露向量；</a:t>
            </a:r>
            <a:r>
              <a:rPr lang="en-US" altLang="zh-CN" sz="1600" dirty="0"/>
              <a:t>λ</a:t>
            </a:r>
            <a:r>
              <a:rPr lang="zh-CN" altLang="en-US" sz="1600" dirty="0"/>
              <a:t>为</a:t>
            </a:r>
            <a:r>
              <a:rPr lang="en-US" altLang="zh-CN" sz="1600" dirty="0"/>
              <a:t>K</a:t>
            </a:r>
            <a:r>
              <a:rPr lang="zh-CN" altLang="en-US" sz="1600" dirty="0"/>
              <a:t>维因子预期收益率向量。</a:t>
            </a:r>
            <a:endParaRPr lang="en-US" altLang="zh-CN" sz="1600" dirty="0"/>
          </a:p>
          <a:p>
            <a:pPr>
              <a:lnSpc>
                <a:spcPct val="150000"/>
              </a:lnSpc>
            </a:pPr>
            <a:r>
              <a:rPr lang="zh-CN" altLang="en-US" sz="1600" dirty="0"/>
              <a:t>多因子模型研究的核心问题是资产预期收益率在截面上，即不同的资产之间，为什么会有差异。</a:t>
            </a:r>
            <a:endParaRPr lang="en-US" altLang="zh-CN" sz="1600" dirty="0"/>
          </a:p>
          <a:p>
            <a:pPr>
              <a:lnSpc>
                <a:spcPct val="150000"/>
              </a:lnSpc>
            </a:pPr>
            <a:r>
              <a:rPr lang="zh-CN" altLang="en-US" sz="1600" dirty="0"/>
              <a:t>多因子模型的回归检验可以简单总结为以下三步：</a:t>
            </a:r>
            <a:endParaRPr lang="en-US" altLang="zh-CN" sz="1600" dirty="0"/>
          </a:p>
          <a:p>
            <a:pPr>
              <a:lnSpc>
                <a:spcPct val="150000"/>
              </a:lnSpc>
            </a:pPr>
            <a:r>
              <a:rPr lang="zh-CN" altLang="en-US" sz="1600" dirty="0"/>
              <a:t>（</a:t>
            </a:r>
            <a:r>
              <a:rPr lang="en-US" altLang="zh-CN" sz="1600" dirty="0"/>
              <a:t>1</a:t>
            </a:r>
            <a:r>
              <a:rPr lang="zh-CN" altLang="en-US" sz="1600" dirty="0"/>
              <a:t>）计算每个资产在所有因子上的暴露</a:t>
            </a:r>
            <a:r>
              <a:rPr lang="en-US" altLang="zh-CN" sz="1600" dirty="0"/>
              <a:t>β</a:t>
            </a:r>
            <a:r>
              <a:rPr lang="en-US" altLang="zh-CN" sz="1600" dirty="0" err="1"/>
              <a:t>i</a:t>
            </a:r>
            <a:r>
              <a:rPr lang="zh-CN" altLang="en-US" sz="1600" dirty="0"/>
              <a:t>；</a:t>
            </a:r>
            <a:endParaRPr lang="en-US" altLang="zh-CN" sz="1600" dirty="0"/>
          </a:p>
          <a:p>
            <a:pPr>
              <a:lnSpc>
                <a:spcPct val="150000"/>
              </a:lnSpc>
            </a:pPr>
            <a:r>
              <a:rPr lang="zh-CN" altLang="en-US" sz="1600" dirty="0"/>
              <a:t>（</a:t>
            </a:r>
            <a:r>
              <a:rPr lang="en-US" altLang="zh-CN" sz="1600" dirty="0"/>
              <a:t>2</a:t>
            </a:r>
            <a:r>
              <a:rPr lang="zh-CN" altLang="en-US" sz="1600" dirty="0"/>
              <a:t>）通过回归分析对多因子模型进行估计；</a:t>
            </a:r>
          </a:p>
          <a:p>
            <a:pPr>
              <a:lnSpc>
                <a:spcPct val="150000"/>
              </a:lnSpc>
            </a:pPr>
            <a:r>
              <a:rPr lang="zh-CN" altLang="en-US" sz="1600" dirty="0"/>
              <a:t>（</a:t>
            </a:r>
            <a:r>
              <a:rPr lang="en-US" altLang="zh-CN" sz="1600" dirty="0"/>
              <a:t>3</a:t>
            </a:r>
            <a:r>
              <a:rPr lang="zh-CN" altLang="en-US" sz="1600" dirty="0"/>
              <a:t>）联合检验资产定价误差</a:t>
            </a:r>
            <a:r>
              <a:rPr lang="en-US" altLang="zh-CN" sz="1600" dirty="0"/>
              <a:t>α</a:t>
            </a:r>
            <a:r>
              <a:rPr lang="en-US" altLang="zh-CN" sz="1600" dirty="0" err="1"/>
              <a:t>i</a:t>
            </a:r>
            <a:r>
              <a:rPr lang="zh-CN" altLang="en-US" sz="1600" dirty="0"/>
              <a:t>以及每个因子的预期收益率</a:t>
            </a:r>
            <a:r>
              <a:rPr lang="en-US" altLang="zh-CN" sz="1600" dirty="0" err="1"/>
              <a:t>λk</a:t>
            </a:r>
            <a:r>
              <a:rPr lang="zh-CN" altLang="en-US" sz="1600" dirty="0"/>
              <a:t>。</a:t>
            </a:r>
          </a:p>
        </p:txBody>
      </p:sp>
    </p:spTree>
    <p:extLst>
      <p:ext uri="{BB962C8B-B14F-4D97-AF65-F5344CB8AC3E}">
        <p14:creationId xmlns:p14="http://schemas.microsoft.com/office/powerpoint/2010/main" val="110968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5A732-B584-44D8-B446-8F0D4A3FAD6F}"/>
              </a:ext>
            </a:extLst>
          </p:cNvPr>
          <p:cNvSpPr>
            <a:spLocks noGrp="1"/>
          </p:cNvSpPr>
          <p:nvPr>
            <p:ph type="title"/>
          </p:nvPr>
        </p:nvSpPr>
        <p:spPr/>
        <p:txBody>
          <a:bodyPr/>
          <a:lstStyle/>
          <a:p>
            <a:r>
              <a:rPr lang="zh-CN" altLang="en-US" dirty="0"/>
              <a:t>一、时间序列回归</a:t>
            </a:r>
          </a:p>
        </p:txBody>
      </p:sp>
      <p:sp>
        <p:nvSpPr>
          <p:cNvPr id="3" name="内容占位符 2">
            <a:extLst>
              <a:ext uri="{FF2B5EF4-FFF2-40B4-BE49-F238E27FC236}">
                <a16:creationId xmlns:a16="http://schemas.microsoft.com/office/drawing/2014/main" id="{C139138B-4D8A-4C1A-A1A5-53040473B001}"/>
              </a:ext>
            </a:extLst>
          </p:cNvPr>
          <p:cNvSpPr>
            <a:spLocks noGrp="1"/>
          </p:cNvSpPr>
          <p:nvPr>
            <p:ph idx="1"/>
          </p:nvPr>
        </p:nvSpPr>
        <p:spPr>
          <a:xfrm>
            <a:off x="1024128" y="2286000"/>
            <a:ext cx="10056956" cy="4023360"/>
          </a:xfrm>
        </p:spPr>
        <p:txBody>
          <a:bodyPr>
            <a:normAutofit/>
          </a:bodyPr>
          <a:lstStyle/>
          <a:p>
            <a:pPr>
              <a:lnSpc>
                <a:spcPct val="150000"/>
              </a:lnSpc>
            </a:pPr>
            <a:r>
              <a:rPr lang="zh-CN" altLang="en-US" sz="1800" dirty="0"/>
              <a:t>典型案例：</a:t>
            </a:r>
            <a:r>
              <a:rPr lang="en-US" altLang="zh-CN" sz="1800" dirty="0" err="1"/>
              <a:t>Fama</a:t>
            </a:r>
            <a:r>
              <a:rPr lang="zh-CN" altLang="en-US" sz="1800" dirty="0"/>
              <a:t>三因子模型中的价值（</a:t>
            </a:r>
            <a:r>
              <a:rPr lang="en-US" altLang="zh-CN" sz="1800" dirty="0"/>
              <a:t>HML</a:t>
            </a:r>
            <a:r>
              <a:rPr lang="zh-CN" altLang="en-US" sz="1800" dirty="0"/>
              <a:t>）和规模（</a:t>
            </a:r>
            <a:r>
              <a:rPr lang="en-US" altLang="zh-CN" sz="1800" dirty="0"/>
              <a:t>SMB</a:t>
            </a:r>
            <a:r>
              <a:rPr lang="zh-CN" altLang="en-US" sz="1800" dirty="0"/>
              <a:t>）因子，均是风格因子。</a:t>
            </a:r>
            <a:endParaRPr lang="en-US" altLang="zh-CN" sz="1800" dirty="0"/>
          </a:p>
          <a:p>
            <a:pPr>
              <a:lnSpc>
                <a:spcPct val="150000"/>
              </a:lnSpc>
            </a:pPr>
            <a:r>
              <a:rPr lang="zh-CN" altLang="en-US" sz="1800" dirty="0"/>
              <a:t>令</a:t>
            </a:r>
            <a:r>
              <a:rPr lang="en-US" altLang="zh-CN" sz="1800" dirty="0" err="1"/>
              <a:t>λt</a:t>
            </a:r>
            <a:r>
              <a:rPr lang="zh-CN" altLang="en-US" sz="1800" dirty="0"/>
              <a:t>表示</a:t>
            </a:r>
            <a:r>
              <a:rPr lang="en-US" altLang="zh-CN" sz="1800" dirty="0"/>
              <a:t>t</a:t>
            </a:r>
            <a:r>
              <a:rPr lang="zh-CN" altLang="en-US" sz="1800" dirty="0"/>
              <a:t>期</a:t>
            </a:r>
            <a:r>
              <a:rPr lang="zh-CN" altLang="en-US" sz="1800" dirty="0">
                <a:solidFill>
                  <a:srgbClr val="FF0000"/>
                </a:solidFill>
              </a:rPr>
              <a:t>因子收益率</a:t>
            </a:r>
            <a:r>
              <a:rPr lang="zh-CN" altLang="en-US" sz="1800" dirty="0"/>
              <a:t>向量，</a:t>
            </a:r>
            <a:r>
              <a:rPr lang="en-US" altLang="zh-CN" sz="1800" dirty="0"/>
              <a:t>Re</a:t>
            </a:r>
            <a:r>
              <a:rPr lang="zh-CN" altLang="en-US" sz="1800" dirty="0"/>
              <a:t>为资产</a:t>
            </a:r>
            <a:r>
              <a:rPr lang="en-US" altLang="zh-CN" sz="1800" dirty="0" err="1"/>
              <a:t>i</a:t>
            </a:r>
            <a:r>
              <a:rPr lang="zh-CN" altLang="en-US" sz="1800" dirty="0"/>
              <a:t>在</a:t>
            </a:r>
            <a:r>
              <a:rPr lang="en-US" altLang="zh-CN" sz="1800" dirty="0"/>
              <a:t>t</a:t>
            </a:r>
            <a:r>
              <a:rPr lang="zh-CN" altLang="en-US" sz="1800" dirty="0"/>
              <a:t>期的超额收益率，这二者在时序上满足如下线性关系：</a:t>
            </a:r>
            <a:endParaRPr lang="en-US" altLang="zh-CN" sz="1800" dirty="0"/>
          </a:p>
          <a:p>
            <a:pPr marL="0" indent="0">
              <a:lnSpc>
                <a:spcPct val="150000"/>
              </a:lnSpc>
              <a:buNone/>
            </a:pPr>
            <a:endParaRPr lang="en-US" altLang="zh-CN" sz="1800" dirty="0"/>
          </a:p>
          <a:p>
            <a:pPr>
              <a:lnSpc>
                <a:spcPct val="150000"/>
              </a:lnSpc>
            </a:pPr>
            <a:r>
              <a:rPr lang="zh-CN" altLang="en-US" sz="1800" dirty="0"/>
              <a:t>对每个资产</a:t>
            </a:r>
            <a:r>
              <a:rPr lang="en-US" altLang="zh-CN" sz="1800" dirty="0" err="1"/>
              <a:t>i</a:t>
            </a:r>
            <a:r>
              <a:rPr lang="en-US" altLang="zh-CN" sz="1800" dirty="0"/>
              <a:t>=1,2,···,N</a:t>
            </a:r>
            <a:r>
              <a:rPr lang="zh-CN" altLang="en-US" sz="1800" dirty="0"/>
              <a:t>，使用简单最小二乘（</a:t>
            </a:r>
            <a:r>
              <a:rPr lang="en-US" altLang="zh-CN" sz="1800" dirty="0" err="1"/>
              <a:t>OrdinaryLeastSquares</a:t>
            </a:r>
            <a:r>
              <a:rPr lang="zh-CN" altLang="en-US" sz="1800" dirty="0"/>
              <a:t>，</a:t>
            </a:r>
            <a:r>
              <a:rPr lang="en-US" altLang="zh-CN" sz="1800" dirty="0"/>
              <a:t>OLS</a:t>
            </a:r>
            <a:r>
              <a:rPr lang="zh-CN" altLang="en-US" sz="1800" dirty="0"/>
              <a:t>）对模型进行参数估计</a:t>
            </a:r>
            <a:endParaRPr lang="en-US" altLang="zh-CN" sz="1800" dirty="0"/>
          </a:p>
          <a:p>
            <a:pPr>
              <a:lnSpc>
                <a:spcPct val="150000"/>
              </a:lnSpc>
            </a:pPr>
            <a:r>
              <a:rPr lang="zh-CN" altLang="en-US" sz="1800" dirty="0"/>
              <a:t>因子收益率时序需已知。使用因子收益率作为解释变量，分别对每个资产进行时序回归，得到该资产在这些因子上的暴露的估计；时序回归中的（截距项）就是截面关系上资产的定价误差。将时序回归结果在时间上</a:t>
            </a:r>
            <a:r>
              <a:rPr lang="zh-CN" altLang="en-US" sz="1800" dirty="0">
                <a:solidFill>
                  <a:srgbClr val="FF0000"/>
                </a:solidFill>
              </a:rPr>
              <a:t>取均值</a:t>
            </a:r>
            <a:r>
              <a:rPr lang="zh-CN" altLang="en-US" sz="1800" dirty="0"/>
              <a:t>，就得到资产预期收益率和因子暴露在截面上的关系。</a:t>
            </a:r>
            <a:endParaRPr lang="en-US" altLang="zh-CN" sz="1800" dirty="0"/>
          </a:p>
        </p:txBody>
      </p:sp>
      <p:sp>
        <p:nvSpPr>
          <p:cNvPr id="5" name="文本框 4">
            <a:extLst>
              <a:ext uri="{FF2B5EF4-FFF2-40B4-BE49-F238E27FC236}">
                <a16:creationId xmlns:a16="http://schemas.microsoft.com/office/drawing/2014/main" id="{C6F48B43-DD0F-49CF-98C7-E3FF62586A64}"/>
              </a:ext>
            </a:extLst>
          </p:cNvPr>
          <p:cNvSpPr txBox="1"/>
          <p:nvPr/>
        </p:nvSpPr>
        <p:spPr>
          <a:xfrm>
            <a:off x="6707605" y="1250800"/>
            <a:ext cx="4241132" cy="369332"/>
          </a:xfrm>
          <a:prstGeom prst="rect">
            <a:avLst/>
          </a:prstGeom>
          <a:noFill/>
        </p:spPr>
        <p:txBody>
          <a:bodyPr wrap="square">
            <a:spAutoFit/>
          </a:bodyPr>
          <a:lstStyle/>
          <a:p>
            <a:r>
              <a:rPr lang="zh-CN" altLang="en-US" dirty="0"/>
              <a:t>适合分析由风格因子构成的多因子模型</a:t>
            </a:r>
          </a:p>
        </p:txBody>
      </p:sp>
      <p:pic>
        <p:nvPicPr>
          <p:cNvPr id="7" name="图片 6">
            <a:extLst>
              <a:ext uri="{FF2B5EF4-FFF2-40B4-BE49-F238E27FC236}">
                <a16:creationId xmlns:a16="http://schemas.microsoft.com/office/drawing/2014/main" id="{BB9A6259-FD73-4CC9-9B23-53F82D87A9FD}"/>
              </a:ext>
            </a:extLst>
          </p:cNvPr>
          <p:cNvPicPr>
            <a:picLocks noChangeAspect="1"/>
          </p:cNvPicPr>
          <p:nvPr/>
        </p:nvPicPr>
        <p:blipFill>
          <a:blip r:embed="rId2"/>
          <a:stretch>
            <a:fillRect/>
          </a:stretch>
        </p:blipFill>
        <p:spPr>
          <a:xfrm>
            <a:off x="3574142" y="3429000"/>
            <a:ext cx="4336621" cy="640026"/>
          </a:xfrm>
          <a:prstGeom prst="rect">
            <a:avLst/>
          </a:prstGeom>
        </p:spPr>
      </p:pic>
      <p:sp>
        <p:nvSpPr>
          <p:cNvPr id="9" name="文本框 8">
            <a:extLst>
              <a:ext uri="{FF2B5EF4-FFF2-40B4-BE49-F238E27FC236}">
                <a16:creationId xmlns:a16="http://schemas.microsoft.com/office/drawing/2014/main" id="{4D745E72-0E29-480C-8B3D-72F7E200B2F3}"/>
              </a:ext>
            </a:extLst>
          </p:cNvPr>
          <p:cNvSpPr txBox="1"/>
          <p:nvPr/>
        </p:nvSpPr>
        <p:spPr>
          <a:xfrm>
            <a:off x="2168692" y="3429000"/>
            <a:ext cx="1176087" cy="369332"/>
          </a:xfrm>
          <a:prstGeom prst="rect">
            <a:avLst/>
          </a:prstGeom>
          <a:noFill/>
        </p:spPr>
        <p:txBody>
          <a:bodyPr wrap="square">
            <a:spAutoFit/>
          </a:bodyPr>
          <a:lstStyle/>
          <a:p>
            <a:r>
              <a:rPr lang="zh-CN" altLang="en-US" b="1" dirty="0"/>
              <a:t>定价误差</a:t>
            </a:r>
          </a:p>
        </p:txBody>
      </p:sp>
      <p:cxnSp>
        <p:nvCxnSpPr>
          <p:cNvPr id="11" name="直接箭头连接符 10">
            <a:extLst>
              <a:ext uri="{FF2B5EF4-FFF2-40B4-BE49-F238E27FC236}">
                <a16:creationId xmlns:a16="http://schemas.microsoft.com/office/drawing/2014/main" id="{BBC2ECA6-2992-4A55-99B8-3393AA614FB1}"/>
              </a:ext>
            </a:extLst>
          </p:cNvPr>
          <p:cNvCxnSpPr>
            <a:endCxn id="9" idx="3"/>
          </p:cNvCxnSpPr>
          <p:nvPr/>
        </p:nvCxnSpPr>
        <p:spPr>
          <a:xfrm flipH="1" flipV="1">
            <a:off x="3344779" y="3613666"/>
            <a:ext cx="1010653" cy="135347"/>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 name="图片 5">
            <a:extLst>
              <a:ext uri="{FF2B5EF4-FFF2-40B4-BE49-F238E27FC236}">
                <a16:creationId xmlns:a16="http://schemas.microsoft.com/office/drawing/2014/main" id="{D7AFF9F3-19A2-4007-BA44-1F32CC658069}"/>
              </a:ext>
            </a:extLst>
          </p:cNvPr>
          <p:cNvPicPr>
            <a:picLocks noChangeAspect="1"/>
          </p:cNvPicPr>
          <p:nvPr/>
        </p:nvPicPr>
        <p:blipFill>
          <a:blip r:embed="rId3"/>
          <a:stretch>
            <a:fillRect/>
          </a:stretch>
        </p:blipFill>
        <p:spPr>
          <a:xfrm>
            <a:off x="3574141" y="5964559"/>
            <a:ext cx="4336621" cy="738922"/>
          </a:xfrm>
          <a:prstGeom prst="rect">
            <a:avLst/>
          </a:prstGeom>
        </p:spPr>
      </p:pic>
    </p:spTree>
    <p:extLst>
      <p:ext uri="{BB962C8B-B14F-4D97-AF65-F5344CB8AC3E}">
        <p14:creationId xmlns:p14="http://schemas.microsoft.com/office/powerpoint/2010/main" val="558088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descr="图表, 散点图&#10;&#10;描述已自动生成">
            <a:extLst>
              <a:ext uri="{FF2B5EF4-FFF2-40B4-BE49-F238E27FC236}">
                <a16:creationId xmlns:a16="http://schemas.microsoft.com/office/drawing/2014/main" id="{16BD7953-CBE3-4BDC-BF86-83210B3C3C79}"/>
              </a:ext>
            </a:extLst>
          </p:cNvPr>
          <p:cNvPicPr>
            <a:picLocks noChangeAspect="1"/>
          </p:cNvPicPr>
          <p:nvPr/>
        </p:nvPicPr>
        <p:blipFill rotWithShape="1">
          <a:blip r:embed="rId2"/>
          <a:srcRect l="2128" r="-1" b="9535"/>
          <a:stretch/>
        </p:blipFill>
        <p:spPr>
          <a:xfrm>
            <a:off x="643467" y="643467"/>
            <a:ext cx="10905066" cy="5039783"/>
          </a:xfrm>
          <a:prstGeom prst="rect">
            <a:avLst/>
          </a:prstGeom>
        </p:spPr>
      </p:pic>
      <p:cxnSp>
        <p:nvCxnSpPr>
          <p:cNvPr id="3" name="直接连接符 2">
            <a:extLst>
              <a:ext uri="{FF2B5EF4-FFF2-40B4-BE49-F238E27FC236}">
                <a16:creationId xmlns:a16="http://schemas.microsoft.com/office/drawing/2014/main" id="{4A700F02-CEAB-49D0-9730-105B63E6CC2F}"/>
              </a:ext>
            </a:extLst>
          </p:cNvPr>
          <p:cNvCxnSpPr/>
          <p:nvPr/>
        </p:nvCxnSpPr>
        <p:spPr>
          <a:xfrm>
            <a:off x="9626600" y="4191000"/>
            <a:ext cx="6350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6BB6D2E-C410-4C4A-8664-526EB7F967D0}"/>
              </a:ext>
            </a:extLst>
          </p:cNvPr>
          <p:cNvCxnSpPr>
            <a:cxnSpLocks/>
          </p:cNvCxnSpPr>
          <p:nvPr/>
        </p:nvCxnSpPr>
        <p:spPr>
          <a:xfrm>
            <a:off x="6578600" y="4622800"/>
            <a:ext cx="23114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67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FEB38-2B1D-453F-90CE-1AB764B40418}"/>
              </a:ext>
            </a:extLst>
          </p:cNvPr>
          <p:cNvSpPr>
            <a:spLocks noGrp="1"/>
          </p:cNvSpPr>
          <p:nvPr>
            <p:ph type="title"/>
          </p:nvPr>
        </p:nvSpPr>
        <p:spPr/>
        <p:txBody>
          <a:bodyPr/>
          <a:lstStyle/>
          <a:p>
            <a:r>
              <a:rPr lang="zh-CN" altLang="en-US" dirty="0"/>
              <a:t>二、截面回归</a:t>
            </a:r>
          </a:p>
        </p:txBody>
      </p:sp>
      <p:sp>
        <p:nvSpPr>
          <p:cNvPr id="3" name="内容占位符 2">
            <a:extLst>
              <a:ext uri="{FF2B5EF4-FFF2-40B4-BE49-F238E27FC236}">
                <a16:creationId xmlns:a16="http://schemas.microsoft.com/office/drawing/2014/main" id="{8BB0F43A-233E-4759-A8A2-B2F427B00721}"/>
              </a:ext>
            </a:extLst>
          </p:cNvPr>
          <p:cNvSpPr>
            <a:spLocks noGrp="1"/>
          </p:cNvSpPr>
          <p:nvPr>
            <p:ph idx="1"/>
          </p:nvPr>
        </p:nvSpPr>
        <p:spPr/>
        <p:txBody>
          <a:bodyPr>
            <a:normAutofit lnSpcReduction="10000"/>
          </a:bodyPr>
          <a:lstStyle/>
          <a:p>
            <a:pPr>
              <a:lnSpc>
                <a:spcPct val="150000"/>
              </a:lnSpc>
            </a:pPr>
            <a:r>
              <a:rPr lang="zh-CN" altLang="en-US" sz="1800" dirty="0"/>
              <a:t>截面回归检验的最终目的自然还是考察</a:t>
            </a:r>
            <a:r>
              <a:rPr lang="en-US" altLang="zh-CN" sz="1800" dirty="0"/>
              <a:t>E[Re]</a:t>
            </a:r>
            <a:r>
              <a:rPr lang="zh-CN" altLang="en-US" sz="1800" dirty="0"/>
              <a:t>和</a:t>
            </a:r>
            <a:r>
              <a:rPr lang="en-US" altLang="zh-CN" sz="1800" dirty="0"/>
              <a:t>β</a:t>
            </a:r>
            <a:r>
              <a:rPr lang="en-US" altLang="zh-CN" sz="1800" dirty="0" err="1"/>
              <a:t>i</a:t>
            </a:r>
            <a:r>
              <a:rPr lang="zh-CN" altLang="en-US" sz="1800" dirty="0"/>
              <a:t>在截面上的关系，但此方法的第一步仍然是利用时序回归确定资产的因子暴露。</a:t>
            </a:r>
            <a:endParaRPr lang="en-US" altLang="zh-CN" sz="1800" dirty="0"/>
          </a:p>
          <a:p>
            <a:pPr>
              <a:lnSpc>
                <a:spcPct val="150000"/>
              </a:lnSpc>
            </a:pPr>
            <a:r>
              <a:rPr lang="zh-CN" altLang="en-US" sz="1800" dirty="0"/>
              <a:t>第一步：假设</a:t>
            </a:r>
            <a:r>
              <a:rPr lang="en-US" altLang="zh-CN" sz="1800" dirty="0"/>
              <a:t>t</a:t>
            </a:r>
            <a:r>
              <a:rPr lang="zh-CN" altLang="en-US" sz="1800" dirty="0"/>
              <a:t>期一组</a:t>
            </a:r>
            <a:r>
              <a:rPr lang="zh-CN" altLang="en-US" sz="1800" dirty="0">
                <a:solidFill>
                  <a:srgbClr val="FF0000"/>
                </a:solidFill>
              </a:rPr>
              <a:t>因子的取值</a:t>
            </a:r>
            <a:r>
              <a:rPr lang="zh-CN" altLang="en-US" sz="1800" dirty="0"/>
              <a:t>为</a:t>
            </a:r>
            <a:r>
              <a:rPr lang="en-US" altLang="zh-CN" sz="1800" dirty="0"/>
              <a:t>ft=[f1t,f2t,···,</a:t>
            </a:r>
            <a:r>
              <a:rPr lang="en-US" altLang="zh-CN" sz="1800" dirty="0" err="1"/>
              <a:t>fKt</a:t>
            </a:r>
            <a:r>
              <a:rPr lang="en-US" altLang="zh-CN" sz="1800" dirty="0"/>
              <a:t>]′</a:t>
            </a:r>
            <a:r>
              <a:rPr lang="zh-CN" altLang="en-US" sz="1800" dirty="0"/>
              <a:t>（</a:t>
            </a:r>
            <a:r>
              <a:rPr lang="en-US" altLang="zh-CN" sz="1800" dirty="0"/>
              <a:t>K</a:t>
            </a:r>
            <a:r>
              <a:rPr lang="zh-CN" altLang="en-US" sz="1800" dirty="0"/>
              <a:t>维阶向量）。首先通过如下时序线性回归模型确定因子暴露：</a:t>
            </a:r>
            <a:endParaRPr lang="en-US" altLang="zh-CN" sz="1800" dirty="0"/>
          </a:p>
          <a:p>
            <a:pPr>
              <a:lnSpc>
                <a:spcPct val="150000"/>
              </a:lnSpc>
            </a:pPr>
            <a:r>
              <a:rPr lang="zh-CN" altLang="en-US" sz="1800" dirty="0"/>
              <a:t>第二步：使用第一步得到的因子暴露的估计作为解释变量，以</a:t>
            </a:r>
            <a:r>
              <a:rPr lang="zh-CN" altLang="en-US" sz="1800" dirty="0">
                <a:solidFill>
                  <a:srgbClr val="FF0000"/>
                </a:solidFill>
              </a:rPr>
              <a:t>资产收益</a:t>
            </a:r>
            <a:r>
              <a:rPr lang="en-US" altLang="zh-CN" sz="1800" dirty="0">
                <a:solidFill>
                  <a:srgbClr val="FF0000"/>
                </a:solidFill>
              </a:rPr>
              <a:t>Re</a:t>
            </a:r>
            <a:r>
              <a:rPr lang="zh-CN" altLang="en-US" sz="1800" dirty="0">
                <a:solidFill>
                  <a:srgbClr val="FF0000"/>
                </a:solidFill>
              </a:rPr>
              <a:t>在全部</a:t>
            </a:r>
            <a:r>
              <a:rPr lang="en-US" altLang="zh-CN" sz="1800" dirty="0">
                <a:solidFill>
                  <a:srgbClr val="FF0000"/>
                </a:solidFill>
              </a:rPr>
              <a:t>T</a:t>
            </a:r>
            <a:r>
              <a:rPr lang="zh-CN" altLang="en-US" sz="1800" dirty="0">
                <a:solidFill>
                  <a:srgbClr val="FF0000"/>
                </a:solidFill>
              </a:rPr>
              <a:t>期上的时序平均</a:t>
            </a:r>
            <a:r>
              <a:rPr lang="zh-CN" altLang="en-US" sz="1800" dirty="0"/>
              <a:t>作为解释变量，</a:t>
            </a:r>
            <a:r>
              <a:rPr lang="en-US" altLang="zh-CN" sz="1800" dirty="0"/>
              <a:t>Re</a:t>
            </a:r>
            <a:r>
              <a:rPr lang="zh-CN" altLang="en-US" sz="1800" dirty="0"/>
              <a:t>和</a:t>
            </a:r>
            <a:r>
              <a:rPr lang="en-US" altLang="zh-CN" sz="1800" dirty="0"/>
              <a:t>β</a:t>
            </a:r>
            <a:r>
              <a:rPr lang="zh-CN" altLang="en-US" sz="1800" dirty="0"/>
              <a:t>在截面上满足的线性回归模型为：</a:t>
            </a:r>
            <a:endParaRPr lang="en-US" altLang="zh-CN" sz="1800" dirty="0"/>
          </a:p>
          <a:p>
            <a:pPr>
              <a:lnSpc>
                <a:spcPct val="150000"/>
              </a:lnSpc>
            </a:pPr>
            <a:endParaRPr lang="en-US" altLang="zh-CN" sz="1800" dirty="0"/>
          </a:p>
          <a:p>
            <a:pPr>
              <a:lnSpc>
                <a:spcPct val="150000"/>
              </a:lnSpc>
            </a:pPr>
            <a:r>
              <a:rPr lang="zh-CN" altLang="en-US" sz="1800" dirty="0"/>
              <a:t>得到因子预期收益率的估计</a:t>
            </a:r>
            <a:r>
              <a:rPr lang="en-US" altLang="zh-CN" sz="1800" dirty="0"/>
              <a:t>λ</a:t>
            </a:r>
            <a:r>
              <a:rPr lang="zh-CN" altLang="en-US" sz="1800" dirty="0"/>
              <a:t>，以及每个资产的定价误差的估计</a:t>
            </a:r>
            <a:r>
              <a:rPr lang="en-US" altLang="zh-CN" sz="1800" dirty="0"/>
              <a:t>α</a:t>
            </a:r>
            <a:r>
              <a:rPr lang="en-US" altLang="zh-CN" sz="1800" dirty="0" err="1"/>
              <a:t>i</a:t>
            </a:r>
            <a:r>
              <a:rPr lang="zh-CN" altLang="en-US" sz="1800" dirty="0"/>
              <a:t>。</a:t>
            </a:r>
            <a:endParaRPr lang="en-US" altLang="zh-CN" sz="1800" dirty="0"/>
          </a:p>
        </p:txBody>
      </p:sp>
      <p:sp>
        <p:nvSpPr>
          <p:cNvPr id="7" name="文本框 6">
            <a:extLst>
              <a:ext uri="{FF2B5EF4-FFF2-40B4-BE49-F238E27FC236}">
                <a16:creationId xmlns:a16="http://schemas.microsoft.com/office/drawing/2014/main" id="{A1C44FED-07E0-4DCD-8BAB-C8B1CEBF8B78}"/>
              </a:ext>
            </a:extLst>
          </p:cNvPr>
          <p:cNvSpPr txBox="1"/>
          <p:nvPr/>
        </p:nvSpPr>
        <p:spPr>
          <a:xfrm>
            <a:off x="5585661" y="548640"/>
            <a:ext cx="6093994" cy="1477328"/>
          </a:xfrm>
          <a:prstGeom prst="rect">
            <a:avLst/>
          </a:prstGeom>
          <a:noFill/>
        </p:spPr>
        <p:txBody>
          <a:bodyPr wrap="square">
            <a:spAutoFit/>
          </a:bodyPr>
          <a:lstStyle/>
          <a:p>
            <a:r>
              <a:rPr lang="zh-CN" altLang="en-US" dirty="0"/>
              <a:t>时间序列回归虽然很方便，但它以因子收益率时序已知为前提。这意味着它更适合处理股票的风格因子，而对诸如</a:t>
            </a:r>
            <a:r>
              <a:rPr lang="en-US" altLang="zh-CN" dirty="0"/>
              <a:t>GDP</a:t>
            </a:r>
            <a:r>
              <a:rPr lang="zh-CN" altLang="en-US" dirty="0"/>
              <a:t>、</a:t>
            </a:r>
            <a:r>
              <a:rPr lang="en-US" altLang="zh-CN" dirty="0"/>
              <a:t>CPI</a:t>
            </a:r>
            <a:r>
              <a:rPr lang="zh-CN" altLang="en-US" dirty="0"/>
              <a:t>以及利率这样的宏观经济因子无能为力。这时可以选择截面回归来检验多因子模型，它能够方便地处理因子收益率时序未知的情况。</a:t>
            </a:r>
          </a:p>
        </p:txBody>
      </p:sp>
      <p:pic>
        <p:nvPicPr>
          <p:cNvPr id="9" name="图片 8">
            <a:extLst>
              <a:ext uri="{FF2B5EF4-FFF2-40B4-BE49-F238E27FC236}">
                <a16:creationId xmlns:a16="http://schemas.microsoft.com/office/drawing/2014/main" id="{1628E62C-7CE3-4904-9885-E1515F11148F}"/>
              </a:ext>
            </a:extLst>
          </p:cNvPr>
          <p:cNvPicPr>
            <a:picLocks noChangeAspect="1"/>
          </p:cNvPicPr>
          <p:nvPr/>
        </p:nvPicPr>
        <p:blipFill>
          <a:blip r:embed="rId2"/>
          <a:stretch>
            <a:fillRect/>
          </a:stretch>
        </p:blipFill>
        <p:spPr>
          <a:xfrm>
            <a:off x="3973499" y="3698885"/>
            <a:ext cx="4557821" cy="598795"/>
          </a:xfrm>
          <a:prstGeom prst="rect">
            <a:avLst/>
          </a:prstGeom>
        </p:spPr>
      </p:pic>
      <p:pic>
        <p:nvPicPr>
          <p:cNvPr id="11" name="图片 10">
            <a:extLst>
              <a:ext uri="{FF2B5EF4-FFF2-40B4-BE49-F238E27FC236}">
                <a16:creationId xmlns:a16="http://schemas.microsoft.com/office/drawing/2014/main" id="{49605EE3-8C31-4CBA-98E8-BE3983768E38}"/>
              </a:ext>
            </a:extLst>
          </p:cNvPr>
          <p:cNvPicPr>
            <a:picLocks noChangeAspect="1"/>
          </p:cNvPicPr>
          <p:nvPr/>
        </p:nvPicPr>
        <p:blipFill rotWithShape="1">
          <a:blip r:embed="rId3"/>
          <a:srcRect t="31101"/>
          <a:stretch/>
        </p:blipFill>
        <p:spPr>
          <a:xfrm>
            <a:off x="3817088" y="5289676"/>
            <a:ext cx="4557822" cy="471043"/>
          </a:xfrm>
          <a:prstGeom prst="rect">
            <a:avLst/>
          </a:prstGeom>
        </p:spPr>
      </p:pic>
    </p:spTree>
    <p:extLst>
      <p:ext uri="{BB962C8B-B14F-4D97-AF65-F5344CB8AC3E}">
        <p14:creationId xmlns:p14="http://schemas.microsoft.com/office/powerpoint/2010/main" val="261143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2C66152-C1CA-42C0-92BD-EEDC3776C919}"/>
              </a:ext>
            </a:extLst>
          </p:cNvPr>
          <p:cNvPicPr>
            <a:picLocks noChangeAspect="1"/>
          </p:cNvPicPr>
          <p:nvPr/>
        </p:nvPicPr>
        <p:blipFill>
          <a:blip r:embed="rId2"/>
          <a:stretch>
            <a:fillRect/>
          </a:stretch>
        </p:blipFill>
        <p:spPr>
          <a:xfrm>
            <a:off x="1077795" y="704614"/>
            <a:ext cx="10036410" cy="5448772"/>
          </a:xfrm>
          <a:prstGeom prst="rect">
            <a:avLst/>
          </a:prstGeom>
        </p:spPr>
      </p:pic>
    </p:spTree>
    <p:extLst>
      <p:ext uri="{BB962C8B-B14F-4D97-AF65-F5344CB8AC3E}">
        <p14:creationId xmlns:p14="http://schemas.microsoft.com/office/powerpoint/2010/main" val="154508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38934-6E5A-4498-B4EC-D83A91144690}"/>
              </a:ext>
            </a:extLst>
          </p:cNvPr>
          <p:cNvSpPr>
            <a:spLocks noGrp="1"/>
          </p:cNvSpPr>
          <p:nvPr>
            <p:ph type="title"/>
          </p:nvPr>
        </p:nvSpPr>
        <p:spPr/>
        <p:txBody>
          <a:bodyPr/>
          <a:lstStyle/>
          <a:p>
            <a:r>
              <a:rPr lang="zh-CN" altLang="en-US" dirty="0"/>
              <a:t>时序回归</a:t>
            </a:r>
            <a:r>
              <a:rPr lang="en-US" altLang="zh-CN" dirty="0"/>
              <a:t>vs</a:t>
            </a:r>
            <a:r>
              <a:rPr lang="zh-CN" altLang="en-US" dirty="0"/>
              <a:t>截面回归</a:t>
            </a:r>
          </a:p>
        </p:txBody>
      </p:sp>
      <p:sp>
        <p:nvSpPr>
          <p:cNvPr id="3" name="内容占位符 2">
            <a:extLst>
              <a:ext uri="{FF2B5EF4-FFF2-40B4-BE49-F238E27FC236}">
                <a16:creationId xmlns:a16="http://schemas.microsoft.com/office/drawing/2014/main" id="{E9A01D29-9C35-4661-B44E-35DECE93BE5B}"/>
              </a:ext>
            </a:extLst>
          </p:cNvPr>
          <p:cNvSpPr>
            <a:spLocks noGrp="1"/>
          </p:cNvSpPr>
          <p:nvPr>
            <p:ph idx="1"/>
          </p:nvPr>
        </p:nvSpPr>
        <p:spPr/>
        <p:txBody>
          <a:bodyPr/>
          <a:lstStyle/>
          <a:p>
            <a:pPr>
              <a:lnSpc>
                <a:spcPct val="150000"/>
              </a:lnSpc>
            </a:pPr>
            <a:r>
              <a:rPr lang="en-US" altLang="zh-CN" dirty="0"/>
              <a:t>1. </a:t>
            </a:r>
            <a:r>
              <a:rPr lang="zh-CN" altLang="en-US" dirty="0"/>
              <a:t>时序回归仅在时序上对每个资产进行回归，然后通过在时序上取均值来得到隐含的截面关系</a:t>
            </a:r>
            <a:endParaRPr lang="en-US" altLang="zh-CN" dirty="0"/>
          </a:p>
          <a:p>
            <a:pPr>
              <a:lnSpc>
                <a:spcPct val="150000"/>
              </a:lnSpc>
            </a:pPr>
            <a:r>
              <a:rPr lang="en-US" altLang="zh-CN" dirty="0"/>
              <a:t>2. </a:t>
            </a:r>
            <a:r>
              <a:rPr lang="zh-CN" altLang="en-US" dirty="0"/>
              <a:t>反观截面回归，它的第一步和时序回归类似，得到资产的因子暴露的估计</a:t>
            </a:r>
            <a:r>
              <a:rPr lang="en-US" altLang="zh-CN" dirty="0"/>
              <a:t>β</a:t>
            </a:r>
            <a:r>
              <a:rPr lang="zh-CN" altLang="en-US" dirty="0"/>
              <a:t>。然而在第二步，它没有采用“时序上取平均”，而是以</a:t>
            </a:r>
            <a:r>
              <a:rPr lang="en-US" altLang="zh-CN" dirty="0"/>
              <a:t>β</a:t>
            </a:r>
            <a:r>
              <a:rPr lang="zh-CN" altLang="en-US" dirty="0"/>
              <a:t>为解释变量，以</a:t>
            </a:r>
            <a:r>
              <a:rPr lang="en-US" altLang="zh-CN" dirty="0"/>
              <a:t>E[Re]</a:t>
            </a:r>
            <a:r>
              <a:rPr lang="zh-CN" altLang="en-US" dirty="0"/>
              <a:t>为被解释变量进行截面回归。它以最小化所有资产定价误差的平方和为目的。</a:t>
            </a:r>
          </a:p>
        </p:txBody>
      </p:sp>
    </p:spTree>
    <p:extLst>
      <p:ext uri="{BB962C8B-B14F-4D97-AF65-F5344CB8AC3E}">
        <p14:creationId xmlns:p14="http://schemas.microsoft.com/office/powerpoint/2010/main" val="9995233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318</TotalTime>
  <Words>966</Words>
  <Application>Microsoft Office PowerPoint</Application>
  <PresentationFormat>宽屏</PresentationFormat>
  <Paragraphs>46</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TimesNewRomanPSMT</vt:lpstr>
      <vt:lpstr>楷体</vt:lpstr>
      <vt:lpstr>Arial</vt:lpstr>
      <vt:lpstr>Tw Cen MT</vt:lpstr>
      <vt:lpstr>Tw Cen MT Condensed</vt:lpstr>
      <vt:lpstr>Wingdings 3</vt:lpstr>
      <vt:lpstr>积分</vt:lpstr>
      <vt:lpstr>多因子原理系列（二） 因子投资回归法  </vt:lpstr>
      <vt:lpstr>下期预告：多因子投资---排序法（业界主流）</vt:lpstr>
      <vt:lpstr>方法</vt:lpstr>
      <vt:lpstr>多因子模型的回归检验</vt:lpstr>
      <vt:lpstr>一、时间序列回归</vt:lpstr>
      <vt:lpstr>PowerPoint 演示文稿</vt:lpstr>
      <vt:lpstr>二、截面回归</vt:lpstr>
      <vt:lpstr>PowerPoint 演示文稿</vt:lpstr>
      <vt:lpstr>时序回归vs截面回归</vt:lpstr>
      <vt:lpstr>Fama-MacBeth</vt:lpstr>
      <vt:lpstr>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多因子原理系列（二） 回归法Fama_macbeth</dc:title>
  <dc:creator>2109853zbs20004@student.must.edu.mo</dc:creator>
  <cp:lastModifiedBy>2109853zbs20004@student.must.edu.mo</cp:lastModifiedBy>
  <cp:revision>9</cp:revision>
  <dcterms:created xsi:type="dcterms:W3CDTF">2022-12-12T14:13:15Z</dcterms:created>
  <dcterms:modified xsi:type="dcterms:W3CDTF">2022-12-15T16:59:51Z</dcterms:modified>
</cp:coreProperties>
</file>