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7" r:id="rId2"/>
    <p:sldId id="256" r:id="rId3"/>
    <p:sldId id="265" r:id="rId4"/>
    <p:sldId id="264" r:id="rId5"/>
    <p:sldId id="258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359E4-290C-439C-8E30-81834354A8ED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3F48D-9FA4-4661-81CA-62CF2AE21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CC5FE6-FE29-4358-81A6-72E2D180E56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9000-1B39-477E-9B1A-6D4BDF2F46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02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FE6-FE29-4358-81A6-72E2D180E56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9000-1B39-477E-9B1A-6D4BDF2F4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FE6-FE29-4358-81A6-72E2D180E56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9000-1B39-477E-9B1A-6D4BDF2F46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0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FE6-FE29-4358-81A6-72E2D180E56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9000-1B39-477E-9B1A-6D4BDF2F4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FE6-FE29-4358-81A6-72E2D180E56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9000-1B39-477E-9B1A-6D4BDF2F46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2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FE6-FE29-4358-81A6-72E2D180E56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9000-1B39-477E-9B1A-6D4BDF2F4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FE6-FE29-4358-81A6-72E2D180E56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9000-1B39-477E-9B1A-6D4BDF2F4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6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FE6-FE29-4358-81A6-72E2D180E56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9000-1B39-477E-9B1A-6D4BDF2F4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5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FE6-FE29-4358-81A6-72E2D180E56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9000-1B39-477E-9B1A-6D4BDF2F4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FE6-FE29-4358-81A6-72E2D180E56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9000-1B39-477E-9B1A-6D4BDF2F4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5FE6-FE29-4358-81A6-72E2D180E56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9000-1B39-477E-9B1A-6D4BDF2F46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CC5FE6-FE29-4358-81A6-72E2D180E565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9C9000-1B39-477E-9B1A-6D4BDF2F46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08C02-F4EE-42C4-8ABF-8392234D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617539" cy="1499616"/>
          </a:xfrm>
        </p:spPr>
        <p:txBody>
          <a:bodyPr/>
          <a:lstStyle/>
          <a:p>
            <a:r>
              <a:rPr lang="zh-CN" altLang="en-US" dirty="0"/>
              <a:t>粉丝福利</a:t>
            </a:r>
            <a:r>
              <a:rPr lang="zh-CN" altLang="en-US" sz="2800" dirty="0"/>
              <a:t>（量化研报、量化策略、数据清洗、量化课程）</a:t>
            </a:r>
            <a:endParaRPr lang="zh-CN" altLang="en-US" dirty="0"/>
          </a:p>
        </p:txBody>
      </p:sp>
      <p:pic>
        <p:nvPicPr>
          <p:cNvPr id="5" name="内容占位符 4" descr="QR 代码&#10;&#10;描述已自动生成">
            <a:extLst>
              <a:ext uri="{FF2B5EF4-FFF2-40B4-BE49-F238E27FC236}">
                <a16:creationId xmlns:a16="http://schemas.microsoft.com/office/drawing/2014/main" id="{DBD7BFF2-2860-4B35-BD6E-A087693C9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54" y="2076172"/>
            <a:ext cx="3199678" cy="4196611"/>
          </a:xfrm>
        </p:spPr>
      </p:pic>
      <p:pic>
        <p:nvPicPr>
          <p:cNvPr id="7" name="图片 6" descr="QR 代码&#10;&#10;描述已自动生成">
            <a:extLst>
              <a:ext uri="{FF2B5EF4-FFF2-40B4-BE49-F238E27FC236}">
                <a16:creationId xmlns:a16="http://schemas.microsoft.com/office/drawing/2014/main" id="{1E8805CB-85A5-4860-9A3F-D353931CB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388" y="2076172"/>
            <a:ext cx="3199679" cy="41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7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0F20F-4758-4D40-A89F-8DE9AB09F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934" y="5020733"/>
            <a:ext cx="7772400" cy="1463040"/>
          </a:xfrm>
        </p:spPr>
        <p:txBody>
          <a:bodyPr/>
          <a:lstStyle/>
          <a:p>
            <a:r>
              <a:rPr lang="zh-CN" altLang="en-US" b="1" dirty="0"/>
              <a:t>网格交易策略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5C1224-C7DD-46AF-A938-114D0864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8467" y="4951671"/>
            <a:ext cx="3200400" cy="1463040"/>
          </a:xfrm>
        </p:spPr>
        <p:txBody>
          <a:bodyPr/>
          <a:lstStyle/>
          <a:p>
            <a:r>
              <a:rPr lang="zh-CN" altLang="en-US" dirty="0"/>
              <a:t>科大财经</a:t>
            </a:r>
            <a:r>
              <a:rPr lang="en-US" altLang="zh-CN" dirty="0"/>
              <a:t>2022/4/1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B8BF58-DB77-4BEC-A652-BB112272657A}"/>
              </a:ext>
            </a:extLst>
          </p:cNvPr>
          <p:cNvSpPr txBox="1"/>
          <p:nvPr/>
        </p:nvSpPr>
        <p:spPr>
          <a:xfrm>
            <a:off x="1092201" y="4944527"/>
            <a:ext cx="2760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微笑曲线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策略适用条件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策略优缺点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策略优化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策略代码分享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81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FF03F-8C43-48C1-926E-BEF6169D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基金定投微笑曲线</a:t>
            </a:r>
          </a:p>
        </p:txBody>
      </p:sp>
      <p:pic>
        <p:nvPicPr>
          <p:cNvPr id="4" name="图片 3" descr="图示&#10;&#10;低可信度描述已自动生成">
            <a:extLst>
              <a:ext uri="{FF2B5EF4-FFF2-40B4-BE49-F238E27FC236}">
                <a16:creationId xmlns:a16="http://schemas.microsoft.com/office/drawing/2014/main" id="{67D75F80-7080-4074-AF22-049CFB05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0"/>
          <a:stretch/>
        </p:blipFill>
        <p:spPr>
          <a:xfrm>
            <a:off x="648889" y="2084832"/>
            <a:ext cx="10894222" cy="39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5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B53BD5-4E36-4AB1-8AAD-591D029A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19" y="804333"/>
            <a:ext cx="3471746" cy="5249334"/>
          </a:xfrm>
        </p:spPr>
        <p:txBody>
          <a:bodyPr>
            <a:normAutofit/>
          </a:bodyPr>
          <a:lstStyle/>
          <a:p>
            <a:r>
              <a:rPr lang="zh-CN" altLang="en-US" b="1" dirty="0"/>
              <a:t>什么是</a:t>
            </a:r>
            <a:br>
              <a:rPr lang="en-US" altLang="zh-CN" b="1" dirty="0"/>
            </a:br>
            <a:r>
              <a:rPr lang="zh-CN" altLang="en-US" b="1" dirty="0"/>
              <a:t>网格交易法？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DFB69-CCBC-4B7E-94AA-559C9996D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689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网格交易法是一种利用</a:t>
            </a:r>
            <a:r>
              <a:rPr lang="zh-CN" altLang="en-US" sz="2000" b="1" dirty="0">
                <a:solidFill>
                  <a:srgbClr val="FF0000"/>
                </a:solidFill>
              </a:rPr>
              <a:t>行情震荡</a:t>
            </a:r>
            <a:r>
              <a:rPr lang="zh-CN" altLang="en-US" sz="2000" dirty="0"/>
              <a:t>进行获利的策略。在标的价格不断震荡的过程中，对标的价格绘制网格，在市场价格触碰到某个</a:t>
            </a:r>
            <a:r>
              <a:rPr lang="zh-CN" altLang="en-US" sz="2000" b="1" dirty="0">
                <a:solidFill>
                  <a:srgbClr val="FF0000"/>
                </a:solidFill>
              </a:rPr>
              <a:t>网格线</a:t>
            </a:r>
            <a:r>
              <a:rPr lang="zh-CN" altLang="en-US" sz="2000" dirty="0"/>
              <a:t>时进行加减仓操作尽可能获利。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网格交易法属于</a:t>
            </a:r>
            <a:r>
              <a:rPr lang="zh-CN" altLang="en-US" sz="2000" b="1" dirty="0">
                <a:solidFill>
                  <a:srgbClr val="FF0000"/>
                </a:solidFill>
              </a:rPr>
              <a:t>左侧交易</a:t>
            </a:r>
            <a:r>
              <a:rPr lang="zh-CN" altLang="en-US" sz="2000" dirty="0"/>
              <a:t>的一种。与右侧交易不同，网格交易法并非跟随行情，追涨杀跌，而是</a:t>
            </a:r>
            <a:r>
              <a:rPr lang="zh-CN" altLang="en-US" sz="2000" b="1" dirty="0">
                <a:solidFill>
                  <a:srgbClr val="FF0000"/>
                </a:solidFill>
              </a:rPr>
              <a:t>逆势而为</a:t>
            </a:r>
            <a:r>
              <a:rPr lang="zh-CN" altLang="en-US" sz="2000" dirty="0"/>
              <a:t>，在价格下跌时买入，价格上涨时卖出。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逻辑：</a:t>
            </a:r>
            <a:r>
              <a:rPr lang="zh-CN" altLang="en-US" sz="2000" dirty="0"/>
              <a:t>股价上涨就不断卖出套现，股价下跌就不断买进股票。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10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6BE2E99-800D-44ED-BB4F-AEF5BA2C8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674EB4-6864-43D1-8A30-9C000B54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>
            <a:normAutofit/>
          </a:bodyPr>
          <a:lstStyle/>
          <a:p>
            <a:r>
              <a:rPr lang="zh-CN" altLang="en-US" b="1" dirty="0"/>
              <a:t>策略思想</a:t>
            </a:r>
          </a:p>
        </p:txBody>
      </p:sp>
      <p:pic>
        <p:nvPicPr>
          <p:cNvPr id="3075" name="Picture 3" descr="CTA策略之商品期货网格策略_价格">
            <a:extLst>
              <a:ext uri="{FF2B5EF4-FFF2-40B4-BE49-F238E27FC236}">
                <a16:creationId xmlns:a16="http://schemas.microsoft.com/office/drawing/2014/main" id="{6164A37A-03BA-4DDB-8CEB-5771E37F6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t="3725" r="50000" b="5677"/>
          <a:stretch/>
        </p:blipFill>
        <p:spPr bwMode="auto">
          <a:xfrm>
            <a:off x="484631" y="950272"/>
            <a:ext cx="3530267" cy="25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4FF8C0F-5E07-4034-ACA2-F62402AD1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766" y="484632"/>
            <a:ext cx="804672" cy="3511948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2CDEABE-AD99-478C-A06B-7827B91F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DF2C8BB-A7F9-42CB-913C-3DE1EF98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7150" y="4150596"/>
            <a:ext cx="477182" cy="22318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 descr="CTA策略之商品期货网格策略_价格">
            <a:extLst>
              <a:ext uri="{FF2B5EF4-FFF2-40B4-BE49-F238E27FC236}">
                <a16:creationId xmlns:a16="http://schemas.microsoft.com/office/drawing/2014/main" id="{88E2EC6D-8A61-4F3C-83B5-1C753D7AD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045" r="2147" b="3897"/>
          <a:stretch/>
        </p:blipFill>
        <p:spPr bwMode="auto">
          <a:xfrm>
            <a:off x="1688924" y="4150596"/>
            <a:ext cx="2998009" cy="223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DA99A-DD3C-4E9C-A665-75A5EC78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27" y="2557166"/>
            <a:ext cx="5740739" cy="270933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第一步：确定价格</a:t>
            </a:r>
            <a:r>
              <a:rPr lang="zh-CN" altLang="en-US" b="1" dirty="0">
                <a:solidFill>
                  <a:srgbClr val="FF0000"/>
                </a:solidFill>
              </a:rPr>
              <a:t>中枢、压力位和阻力位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第二步：确定网格的</a:t>
            </a:r>
            <a:r>
              <a:rPr lang="zh-CN" altLang="en-US" b="1" dirty="0">
                <a:solidFill>
                  <a:srgbClr val="FF0000"/>
                </a:solidFill>
              </a:rPr>
              <a:t>数量和间隔  </a:t>
            </a:r>
            <a:r>
              <a:rPr lang="zh-CN" altLang="en-US" dirty="0"/>
              <a:t>网格划分种类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第三步：当价格触碰到网格线时，若高于买入价，则每上升一格卖出</a:t>
            </a:r>
            <a:r>
              <a:rPr lang="en-US" altLang="zh-CN" dirty="0"/>
              <a:t>m</a:t>
            </a:r>
            <a:r>
              <a:rPr lang="zh-CN" altLang="en-US" dirty="0"/>
              <a:t>手；若低于买入价，则每下跌一格买入</a:t>
            </a:r>
            <a:r>
              <a:rPr lang="en-US" altLang="zh-CN" dirty="0"/>
              <a:t>m</a:t>
            </a:r>
            <a:r>
              <a:rPr lang="zh-CN" altLang="en-US" dirty="0"/>
              <a:t>手。</a:t>
            </a:r>
          </a:p>
        </p:txBody>
      </p:sp>
    </p:spTree>
    <p:extLst>
      <p:ext uri="{BB962C8B-B14F-4D97-AF65-F5344CB8AC3E}">
        <p14:creationId xmlns:p14="http://schemas.microsoft.com/office/powerpoint/2010/main" val="51616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3E51F-8E1F-4D2D-8737-5531EB61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394" y="1126067"/>
            <a:ext cx="9720071" cy="4800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假设</a:t>
            </a:r>
            <a:r>
              <a:rPr lang="en-US" altLang="zh-CN" sz="2400" b="1" dirty="0"/>
              <a:t>】</a:t>
            </a:r>
            <a:r>
              <a:rPr lang="zh-CN" altLang="en-US" sz="2400" dirty="0"/>
              <a:t>股价涨跌是不可预测的。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标的</a:t>
            </a:r>
            <a:r>
              <a:rPr lang="en-US" altLang="zh-CN" sz="2400" b="1" dirty="0"/>
              <a:t>】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股票 ，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ETF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基金， 期货，外汇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标的特征</a:t>
            </a:r>
            <a:r>
              <a:rPr lang="en-US" altLang="zh-CN" sz="2400" b="1" dirty="0"/>
              <a:t>】</a:t>
            </a:r>
            <a:r>
              <a:rPr lang="zh-CN" altLang="en-US" sz="2400" b="1" u="sng" dirty="0"/>
              <a:t>波动大</a:t>
            </a:r>
            <a:r>
              <a:rPr lang="zh-CN" altLang="en-US" sz="2400" dirty="0"/>
              <a:t>。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由于网格交易法追求的是不断的行情波动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行情波动越厉害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收益率越高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哪怕股票不涨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只在一定的区间内不停波动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网格法也会获得很大的收益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按网格交易法的特性，会涨会跌，振幅较大的股票才合适网格法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所以日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线波动越大的股票越适合网格法。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2400" b="1" dirty="0"/>
              <a:t>【</a:t>
            </a:r>
            <a:r>
              <a:rPr lang="zh-CN" altLang="en-US" sz="2400" b="1" dirty="0"/>
              <a:t>优点</a:t>
            </a:r>
            <a:r>
              <a:rPr lang="en-US" altLang="zh-CN" sz="2400" b="1" dirty="0"/>
              <a:t>】</a:t>
            </a:r>
            <a:r>
              <a:rPr lang="en-US" altLang="zh-CN" sz="2400" dirty="0"/>
              <a:t>1.</a:t>
            </a:r>
            <a:r>
              <a:rPr lang="zh-CN" altLang="en-US" sz="2400" dirty="0"/>
              <a:t> 操作简单 </a:t>
            </a:r>
            <a:r>
              <a:rPr lang="en-US" altLang="zh-CN" sz="2400" dirty="0"/>
              <a:t>2.</a:t>
            </a:r>
            <a:r>
              <a:rPr lang="zh-CN" altLang="en-US" sz="2400" dirty="0"/>
              <a:t>入场时间不重要 </a:t>
            </a:r>
            <a:r>
              <a:rPr lang="en-US" altLang="zh-CN" sz="2400" dirty="0"/>
              <a:t>3.</a:t>
            </a:r>
            <a:r>
              <a:rPr lang="zh-CN" altLang="en-US" sz="2400" dirty="0"/>
              <a:t>胜率高</a:t>
            </a:r>
            <a:endParaRPr lang="en-US" altLang="zh-CN" sz="2400" dirty="0"/>
          </a:p>
          <a:p>
            <a:r>
              <a:rPr lang="en-US" altLang="zh-CN" sz="2400" b="1" dirty="0"/>
              <a:t>【</a:t>
            </a:r>
            <a:r>
              <a:rPr lang="zh-CN" altLang="en-US" sz="2400" b="1" dirty="0"/>
              <a:t>缺陷</a:t>
            </a:r>
            <a:r>
              <a:rPr lang="en-US" altLang="zh-CN" sz="2400" b="1" dirty="0"/>
              <a:t>】</a:t>
            </a:r>
            <a:r>
              <a:rPr lang="en-US" altLang="zh-CN" sz="2400" dirty="0"/>
              <a:t>1.</a:t>
            </a:r>
            <a:r>
              <a:rPr lang="zh-CN" altLang="en-US" sz="2400" dirty="0"/>
              <a:t> 单边行情效果差。</a:t>
            </a:r>
            <a:r>
              <a:rPr lang="en-US" altLang="zh-CN" sz="2400" dirty="0"/>
              <a:t>2.</a:t>
            </a:r>
            <a:r>
              <a:rPr lang="zh-CN" altLang="en-US" sz="2400" dirty="0"/>
              <a:t>无法止损</a:t>
            </a:r>
            <a:r>
              <a:rPr lang="en-US" altLang="zh-CN" sz="2400" dirty="0"/>
              <a:t> 3. </a:t>
            </a:r>
            <a:r>
              <a:rPr lang="zh-CN" altLang="en-US" sz="2400" dirty="0"/>
              <a:t>资金使用效率不高。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8711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E926A-2246-4932-8B1F-CCE3B5DC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zh-CN" altLang="en-US" b="1" dirty="0"/>
              <a:t>网格交易优化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F4FC6-3E1E-407C-BE22-A721DD534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689939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、引入动量概念 （考量市场趋势，延后买入和卖出点）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、网格间距优化（根据标的历史波动，确定最优网格间距，动态调整网格从等差到等比）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、网格买入量动态优化（拆分网格，拆分区间买入份额基数为更小的份额）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、多标的资金动态利用（缓解资金利用率不足的问题）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A321EA-99B7-4717-96D2-C37B416C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64" y="1427658"/>
            <a:ext cx="3999654" cy="2579776"/>
          </a:xfrm>
          <a:prstGeom prst="rect">
            <a:avLst/>
          </a:prstGeom>
        </p:spPr>
      </p:pic>
      <p:pic>
        <p:nvPicPr>
          <p:cNvPr id="4098" name="Picture 2" descr="什么是现货网格交易？ | 币安">
            <a:extLst>
              <a:ext uri="{FF2B5EF4-FFF2-40B4-BE49-F238E27FC236}">
                <a16:creationId xmlns:a16="http://schemas.microsoft.com/office/drawing/2014/main" id="{4B7852D8-4480-4E4A-BCE9-087290390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t="4851" r="3136" b="7203"/>
          <a:stretch/>
        </p:blipFill>
        <p:spPr bwMode="auto">
          <a:xfrm>
            <a:off x="7090946" y="4474723"/>
            <a:ext cx="4984926" cy="170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6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DBD92-671D-4E71-BF41-372EB420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策略代码</a:t>
            </a:r>
            <a:r>
              <a:rPr lang="zh-CN" altLang="en-US" sz="3200" dirty="0"/>
              <a:t>（感谢大家一键三连）</a:t>
            </a:r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C84A1C8-E9A8-4DE0-BF4F-B1980017A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67" y="1927238"/>
            <a:ext cx="5132796" cy="4454774"/>
          </a:xfrm>
          <a:prstGeom prst="rect">
            <a:avLst/>
          </a:prstGeom>
        </p:spPr>
      </p:pic>
      <p:pic>
        <p:nvPicPr>
          <p:cNvPr id="7" name="图片 6" descr="文本&#10;&#10;中度可信度描述已自动生成">
            <a:extLst>
              <a:ext uri="{FF2B5EF4-FFF2-40B4-BE49-F238E27FC236}">
                <a16:creationId xmlns:a16="http://schemas.microsoft.com/office/drawing/2014/main" id="{D3465B54-E8C0-413B-AE37-EC24654CA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491" y="1927238"/>
            <a:ext cx="4762381" cy="46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0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451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-apple-system</vt:lpstr>
      <vt:lpstr>等线</vt:lpstr>
      <vt:lpstr>Arial</vt:lpstr>
      <vt:lpstr>Tw Cen MT</vt:lpstr>
      <vt:lpstr>Tw Cen MT Condensed</vt:lpstr>
      <vt:lpstr>Wingdings</vt:lpstr>
      <vt:lpstr>Wingdings 3</vt:lpstr>
      <vt:lpstr>积分</vt:lpstr>
      <vt:lpstr>粉丝福利（量化研报、量化策略、数据清洗、量化课程）</vt:lpstr>
      <vt:lpstr>网格交易策略</vt:lpstr>
      <vt:lpstr>基金定投微笑曲线</vt:lpstr>
      <vt:lpstr>什么是 网格交易法？</vt:lpstr>
      <vt:lpstr>策略思想</vt:lpstr>
      <vt:lpstr>PowerPoint 演示文稿</vt:lpstr>
      <vt:lpstr>网格交易优化</vt:lpstr>
      <vt:lpstr>策略代码（感谢大家一键三连）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网格交易策略</dc:title>
  <dc:creator>2109853zbs20004@student.must.edu.mo</dc:creator>
  <cp:lastModifiedBy>2109853zbs20004@student.must.edu.mo</cp:lastModifiedBy>
  <cp:revision>7</cp:revision>
  <dcterms:created xsi:type="dcterms:W3CDTF">2022-04-01T05:23:39Z</dcterms:created>
  <dcterms:modified xsi:type="dcterms:W3CDTF">2022-04-01T07:52:03Z</dcterms:modified>
</cp:coreProperties>
</file>