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1"/>
  </p:notesMasterIdLst>
  <p:sldIdLst>
    <p:sldId id="368" r:id="rId2"/>
    <p:sldId id="375" r:id="rId3"/>
    <p:sldId id="384" r:id="rId4"/>
    <p:sldId id="389" r:id="rId5"/>
    <p:sldId id="390" r:id="rId6"/>
    <p:sldId id="391" r:id="rId7"/>
    <p:sldId id="393" r:id="rId8"/>
    <p:sldId id="388" r:id="rId9"/>
    <p:sldId id="39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840">
          <p15:clr>
            <a:srgbClr val="A4A3A4"/>
          </p15:clr>
        </p15:guide>
        <p15:guide id="3" pos="257">
          <p15:clr>
            <a:srgbClr val="A4A3A4"/>
          </p15:clr>
        </p15:guide>
        <p15:guide id="4" pos="742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2109853zbs20004@student.must.edu.mo" initials="2" lastIdx="1" clrIdx="0">
    <p:extLst>
      <p:ext uri="{19B8F6BF-5375-455C-9EA6-DF929625EA0E}">
        <p15:presenceInfo xmlns:p15="http://schemas.microsoft.com/office/powerpoint/2012/main" userId="S::2109853zbs20004@student.must.edu.mo::fb6bba3b-fc48-4e2f-a5cf-13bbd2b57d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F50"/>
    <a:srgbClr val="2B3340"/>
    <a:srgbClr val="1C058D"/>
    <a:srgbClr val="411C7C"/>
    <a:srgbClr val="3A405C"/>
    <a:srgbClr val="CCCCCC"/>
    <a:srgbClr val="3F3F3F"/>
    <a:srgbClr val="3F3965"/>
    <a:srgbClr val="474172"/>
    <a:srgbClr val="524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11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67" y="77"/>
      </p:cViewPr>
      <p:guideLst>
        <p:guide orient="horz" pos="2137"/>
        <p:guide pos="3840"/>
        <p:guide pos="257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itchFamily="34" charset="-122"/>
              </a:defRPr>
            </a:lvl1pPr>
          </a:lstStyle>
          <a:p>
            <a:fld id="{D5C7E261-29B9-4E37-B9B2-8F9277FB549D}" type="datetimeFigureOut">
              <a:rPr lang="zh-CN" altLang="en-US" smtClean="0"/>
              <a:t>2022/3/28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itchFamily="34" charset="-122"/>
              </a:defRPr>
            </a:lvl1pPr>
          </a:lstStyle>
          <a:p>
            <a:fld id="{C6DCAFE8-5E96-4521-A1B5-BC4710F7315E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itchFamily="34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F5D2C-12C2-4EE6-AE72-78D40666675B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t>2022/3/28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88622-CC06-46F8-8681-943D8EEB3F19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3" y="3"/>
            <a:ext cx="12192000" cy="68580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06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</a:defRPr>
            </a:lvl1pPr>
          </a:lstStyle>
          <a:p>
            <a:fld id="{235F5D2C-12C2-4EE6-AE72-78D40666675B}" type="datetimeFigureOut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t>2022/3/28</a:t>
            </a:fld>
            <a:endParaRPr lang="zh-CN" alt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</a:defRPr>
            </a:lvl1pPr>
          </a:lstStyle>
          <a:p>
            <a:endParaRPr lang="zh-CN" alt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itchFamily="34" charset="-122"/>
              </a:defRPr>
            </a:lvl1pPr>
          </a:lstStyle>
          <a:p>
            <a:fld id="{80088622-CC06-46F8-8681-943D8EEB3F19}" type="slidenum">
              <a:rPr lang="zh-CN" altLang="en-US" smtClean="0">
                <a:solidFill>
                  <a:prstClr val="white">
                    <a:tint val="75000"/>
                  </a:prstClr>
                </a:solidFill>
              </a:rPr>
              <a:t>‹#›</a:t>
            </a:fld>
            <a:endParaRPr lang="zh-CN" alt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7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微软雅黑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微软雅黑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微软雅黑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微软雅黑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占位符 2">
            <a:extLst>
              <a:ext uri="{FF2B5EF4-FFF2-40B4-BE49-F238E27FC236}">
                <a16:creationId xmlns:a16="http://schemas.microsoft.com/office/drawing/2014/main" id="{84650A0F-524C-4B90-B1D4-EE44C32729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/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矩形 259">
            <a:extLst>
              <a:ext uri="{FF2B5EF4-FFF2-40B4-BE49-F238E27FC236}">
                <a16:creationId xmlns:a16="http://schemas.microsoft.com/office/drawing/2014/main" id="{14A343BB-B735-4C4E-9579-97B336929D2B}"/>
              </a:ext>
            </a:extLst>
          </p:cNvPr>
          <p:cNvSpPr/>
          <p:nvPr/>
        </p:nvSpPr>
        <p:spPr bwMode="auto">
          <a:xfrm>
            <a:off x="5426407" y="466580"/>
            <a:ext cx="6840409" cy="179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zh-CN" altLang="en-US" sz="4000" b="1" cap="all" dirty="0">
                <a:solidFill>
                  <a:prstClr val="white"/>
                </a:solidFill>
                <a:latin typeface="Arial" charset="0"/>
                <a:cs typeface="+mn-ea"/>
                <a:sym typeface="Arial" charset="0"/>
              </a:rPr>
              <a:t>金融量化</a:t>
            </a:r>
            <a:endParaRPr lang="en-US" altLang="zh-CN" sz="4000" b="1" cap="all" dirty="0">
              <a:solidFill>
                <a:prstClr val="white"/>
              </a:solidFill>
              <a:latin typeface="Arial" charset="0"/>
              <a:cs typeface="+mn-ea"/>
              <a:sym typeface="Arial" charset="0"/>
            </a:endParaRPr>
          </a:p>
          <a:p>
            <a:pPr>
              <a:buNone/>
            </a:pPr>
            <a:r>
              <a:rPr lang="zh-CN" altLang="en-US" b="1" dirty="0">
                <a:latin typeface="Arial" charset="0"/>
              </a:rPr>
              <a:t>多因子选股模型的基本原理</a:t>
            </a:r>
            <a:endParaRPr lang="en-US" altLang="zh-CN" b="1" dirty="0">
              <a:latin typeface="Arial" charset="0"/>
              <a:sym typeface="Arial" charset="0"/>
            </a:endParaRPr>
          </a:p>
          <a:p>
            <a:pPr>
              <a:buFont typeface="Arial" charset="0"/>
              <a:buNone/>
            </a:pPr>
            <a:endParaRPr lang="zh-CN" altLang="en-US" b="1" cap="all" dirty="0">
              <a:solidFill>
                <a:prstClr val="white"/>
              </a:solidFill>
              <a:latin typeface="Arial" charset="0"/>
              <a:cs typeface="+mn-ea"/>
              <a:sym typeface="Arial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C7091CE-7C40-435E-9E3B-34860848FD5D}"/>
              </a:ext>
            </a:extLst>
          </p:cNvPr>
          <p:cNvGrpSpPr/>
          <p:nvPr/>
        </p:nvGrpSpPr>
        <p:grpSpPr>
          <a:xfrm>
            <a:off x="9891926" y="146001"/>
            <a:ext cx="1987566" cy="812371"/>
            <a:chOff x="5427282" y="1579477"/>
            <a:chExt cx="1987566" cy="81237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5B93400-2DCF-4609-93DC-396E3E71DC39}"/>
                </a:ext>
              </a:extLst>
            </p:cNvPr>
            <p:cNvSpPr txBox="1"/>
            <p:nvPr/>
          </p:nvSpPr>
          <p:spPr>
            <a:xfrm>
              <a:off x="5427282" y="1868628"/>
              <a:ext cx="19699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0A51A1D-863B-44B1-B463-CBA20079018E}"/>
                </a:ext>
              </a:extLst>
            </p:cNvPr>
            <p:cNvSpPr txBox="1"/>
            <p:nvPr/>
          </p:nvSpPr>
          <p:spPr>
            <a:xfrm>
              <a:off x="5444868" y="1579477"/>
              <a:ext cx="19699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atin typeface="Arial" panose="020B0604020202020204" pitchFamily="34" charset="0"/>
                  <a:cs typeface="Arial" panose="020B0604020202020204" pitchFamily="34" charset="0"/>
                </a:rPr>
                <a:t>BUSINESS       </a:t>
              </a:r>
              <a:r>
                <a:rPr lang="en-GB" sz="28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endParaRPr lang="en-GB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2275455-A060-44B3-8F54-25370767BD73}"/>
              </a:ext>
            </a:extLst>
          </p:cNvPr>
          <p:cNvSpPr/>
          <p:nvPr/>
        </p:nvSpPr>
        <p:spPr>
          <a:xfrm>
            <a:off x="5462545" y="2236295"/>
            <a:ext cx="1606059" cy="475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prstClr val="white"/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rPr>
              <a:t>SINCE  2021.11  -  2022.1</a:t>
            </a:r>
            <a:endParaRPr lang="zh-CN" altLang="en-US" sz="900" dirty="0">
              <a:solidFill>
                <a:prstClr val="white"/>
              </a:solidFill>
              <a:latin typeface="Arial" charset="0"/>
              <a:ea typeface="微软雅黑" pitchFamily="34" charset="-122"/>
              <a:cs typeface="+mn-ea"/>
              <a:sym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EF4E07-5101-4C53-A89B-70D9B62A7E52}"/>
              </a:ext>
            </a:extLst>
          </p:cNvPr>
          <p:cNvSpPr/>
          <p:nvPr/>
        </p:nvSpPr>
        <p:spPr>
          <a:xfrm>
            <a:off x="7262446" y="2236294"/>
            <a:ext cx="1754554" cy="47564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100" spc="600" dirty="0">
                <a:solidFill>
                  <a:prstClr val="white"/>
                </a:solidFill>
                <a:latin typeface="Arial" charset="0"/>
                <a:ea typeface="微软雅黑" pitchFamily="34" charset="-122"/>
                <a:cs typeface="+mn-ea"/>
                <a:sym typeface="Arial" charset="0"/>
              </a:rPr>
              <a:t>主办：科大财经</a:t>
            </a:r>
          </a:p>
        </p:txBody>
      </p:sp>
      <p:sp>
        <p:nvSpPr>
          <p:cNvPr id="26" name="TextBox 79">
            <a:extLst>
              <a:ext uri="{FF2B5EF4-FFF2-40B4-BE49-F238E27FC236}">
                <a16:creationId xmlns:a16="http://schemas.microsoft.com/office/drawing/2014/main" id="{94A8A6EF-A88C-403E-872F-32753C78894C}"/>
              </a:ext>
            </a:extLst>
          </p:cNvPr>
          <p:cNvSpPr txBox="1"/>
          <p:nvPr/>
        </p:nvSpPr>
        <p:spPr>
          <a:xfrm>
            <a:off x="5405263" y="2913660"/>
            <a:ext cx="3441349" cy="3529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en-GB" altLang="zh-CN" sz="1100" b="1" dirty="0">
                <a:latin typeface="Arial" charset="0"/>
                <a:ea typeface="微软雅黑" pitchFamily="34" charset="-122"/>
                <a:sym typeface="Arial" charset="0"/>
              </a:rPr>
              <a:t>DEC-5</a:t>
            </a:r>
            <a:r>
              <a:rPr lang="zh-CN" altLang="en-US" sz="1100" b="1" dirty="0">
                <a:latin typeface="Arial" charset="0"/>
                <a:ea typeface="微软雅黑" pitchFamily="34" charset="-122"/>
                <a:sym typeface="Arial" charset="0"/>
              </a:rPr>
              <a:t> </a:t>
            </a:r>
            <a:r>
              <a:rPr lang="en-US" altLang="zh-CN" sz="1100" b="1" dirty="0">
                <a:latin typeface="Arial" charset="0"/>
                <a:ea typeface="微软雅黑" pitchFamily="34" charset="-122"/>
                <a:sym typeface="Arial" charset="0"/>
              </a:rPr>
              <a:t>19</a:t>
            </a:r>
            <a:r>
              <a:rPr lang="zh-CN" altLang="en-US" sz="1100" b="1" dirty="0">
                <a:latin typeface="Arial" charset="0"/>
                <a:ea typeface="微软雅黑" pitchFamily="34" charset="-122"/>
                <a:sym typeface="Arial" charset="0"/>
              </a:rPr>
              <a:t>：</a:t>
            </a:r>
            <a:r>
              <a:rPr lang="en-US" altLang="zh-CN" sz="1100" b="1" dirty="0">
                <a:latin typeface="Arial" charset="0"/>
                <a:ea typeface="微软雅黑" pitchFamily="34" charset="-122"/>
                <a:sym typeface="Arial" charset="0"/>
              </a:rPr>
              <a:t>30 </a:t>
            </a:r>
            <a:r>
              <a:rPr lang="zh-CN" altLang="en-US" sz="1100" b="1" dirty="0">
                <a:latin typeface="Arial" charset="0"/>
                <a:ea typeface="微软雅黑" pitchFamily="34" charset="-122"/>
                <a:sym typeface="Arial" charset="0"/>
              </a:rPr>
              <a:t>周日</a:t>
            </a:r>
            <a:endParaRPr lang="en-GB" altLang="zh-CN" sz="11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zh-CN" altLang="en-US" sz="1100" b="1" dirty="0">
                <a:latin typeface="Arial" charset="0"/>
                <a:ea typeface="微软雅黑" pitchFamily="34" charset="-122"/>
              </a:rPr>
              <a:t>多因子选股模型的基本原理</a:t>
            </a:r>
            <a:endParaRPr lang="en-US" altLang="zh-CN" sz="11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indent="-285750" defTabSz="9137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b="1" dirty="0">
                <a:latin typeface="Arial" charset="0"/>
                <a:ea typeface="微软雅黑" pitchFamily="34" charset="-122"/>
              </a:rPr>
              <a:t>因子库讲解及选择</a:t>
            </a:r>
            <a:endParaRPr lang="en-GB" altLang="zh-CN" sz="1100" b="1" dirty="0">
              <a:latin typeface="Arial" charset="0"/>
              <a:ea typeface="微软雅黑" pitchFamily="34" charset="-122"/>
            </a:endParaRPr>
          </a:p>
          <a:p>
            <a:pPr indent="-285750" defTabSz="9137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b="1" dirty="0">
                <a:latin typeface="Arial" charset="0"/>
                <a:ea typeface="微软雅黑" pitchFamily="34" charset="-122"/>
              </a:rPr>
              <a:t>单因子有效性检验（</a:t>
            </a:r>
            <a:r>
              <a:rPr lang="en-GB" altLang="zh-CN" sz="1100" b="1" dirty="0">
                <a:latin typeface="Arial" charset="0"/>
                <a:ea typeface="微软雅黑" pitchFamily="34" charset="-122"/>
              </a:rPr>
              <a:t>IC</a:t>
            </a:r>
            <a:r>
              <a:rPr lang="zh-CN" altLang="en-US" sz="1100" b="1" dirty="0">
                <a:latin typeface="Arial" charset="0"/>
                <a:ea typeface="微软雅黑" pitchFamily="34" charset="-122"/>
              </a:rPr>
              <a:t>）</a:t>
            </a:r>
            <a:endParaRPr lang="en-GB" altLang="zh-CN" sz="1100" b="1" dirty="0">
              <a:latin typeface="Arial" charset="0"/>
              <a:ea typeface="微软雅黑" pitchFamily="34" charset="-122"/>
            </a:endParaRPr>
          </a:p>
          <a:p>
            <a:pPr indent="-285750" defTabSz="9137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b="1" dirty="0">
                <a:latin typeface="Arial" charset="0"/>
                <a:ea typeface="微软雅黑" pitchFamily="34" charset="-122"/>
              </a:rPr>
              <a:t>剔除“冗余”因子（观察相关性）</a:t>
            </a:r>
            <a:endParaRPr lang="en-GB" altLang="zh-CN" sz="1100" b="1" dirty="0">
              <a:latin typeface="Arial" charset="0"/>
              <a:ea typeface="微软雅黑" pitchFamily="34" charset="-122"/>
            </a:endParaRPr>
          </a:p>
          <a:p>
            <a:pPr indent="-285750" defTabSz="9137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b="1" dirty="0">
                <a:latin typeface="Arial" charset="0"/>
                <a:ea typeface="微软雅黑" pitchFamily="34" charset="-122"/>
              </a:rPr>
              <a:t>确定重要性、方向性</a:t>
            </a:r>
            <a:endParaRPr lang="en-GB" altLang="zh-CN" sz="1100" b="1" dirty="0">
              <a:latin typeface="Arial" charset="0"/>
              <a:ea typeface="微软雅黑" pitchFamily="34" charset="-122"/>
            </a:endParaRPr>
          </a:p>
          <a:p>
            <a:pPr indent="-285750" defTabSz="91376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100" b="1" dirty="0">
                <a:latin typeface="Arial" charset="0"/>
                <a:ea typeface="微软雅黑" pitchFamily="34" charset="-122"/>
              </a:rPr>
              <a:t>剔除行业风格</a:t>
            </a:r>
            <a:endParaRPr lang="en-GB" altLang="zh-CN" sz="1100" b="1" dirty="0">
              <a:latin typeface="Arial" charset="0"/>
              <a:ea typeface="微软雅黑" pitchFamily="34" charset="-122"/>
            </a:endParaRPr>
          </a:p>
          <a:p>
            <a:pPr defTabSz="913765">
              <a:lnSpc>
                <a:spcPct val="150000"/>
              </a:lnSpc>
            </a:pPr>
            <a:endParaRPr lang="en-US" altLang="zh-CN" sz="11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1100" b="1" dirty="0">
                <a:latin typeface="Arial" charset="0"/>
                <a:ea typeface="微软雅黑" pitchFamily="34" charset="-122"/>
                <a:sym typeface="Arial" charset="0"/>
              </a:rPr>
              <a:t>DEC-5</a:t>
            </a:r>
            <a:r>
              <a:rPr lang="zh-CN" altLang="en-US" sz="1100" b="1" dirty="0">
                <a:latin typeface="Arial" charset="0"/>
                <a:ea typeface="微软雅黑" pitchFamily="34" charset="-122"/>
                <a:sym typeface="Arial" charset="0"/>
              </a:rPr>
              <a:t>付费用户课程</a:t>
            </a:r>
            <a:endParaRPr lang="en-US" altLang="zh-CN" sz="11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1100" b="1" dirty="0">
                <a:latin typeface="Arial" charset="0"/>
                <a:ea typeface="微软雅黑" pitchFamily="34" charset="-122"/>
                <a:sym typeface="Arial" charset="0"/>
              </a:rPr>
              <a:t>· </a:t>
            </a:r>
            <a:r>
              <a:rPr lang="en-GB" altLang="zh-CN" sz="1100" b="1" dirty="0">
                <a:latin typeface="Arial" charset="0"/>
                <a:ea typeface="微软雅黑" pitchFamily="34" charset="-122"/>
                <a:sym typeface="Arial" charset="0"/>
              </a:rPr>
              <a:t>P</a:t>
            </a:r>
            <a:r>
              <a:rPr lang="en-US" altLang="zh-CN" sz="1100" b="1" dirty="0" err="1">
                <a:latin typeface="Arial" charset="0"/>
                <a:ea typeface="微软雅黑" pitchFamily="34" charset="-122"/>
                <a:sym typeface="Arial" charset="0"/>
              </a:rPr>
              <a:t>ython</a:t>
            </a:r>
            <a:r>
              <a:rPr lang="zh-CN" altLang="en-US" sz="1100" b="1" dirty="0">
                <a:latin typeface="Arial" charset="0"/>
                <a:ea typeface="微软雅黑" pitchFamily="34" charset="-122"/>
                <a:sym typeface="Arial" charset="0"/>
              </a:rPr>
              <a:t>量化分析初阶</a:t>
            </a:r>
            <a:endParaRPr lang="en-GB" altLang="zh-CN" sz="11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GB" altLang="zh-CN" sz="1100" b="1" dirty="0">
                <a:latin typeface="Arial" charset="0"/>
                <a:ea typeface="微软雅黑" pitchFamily="34" charset="-122"/>
                <a:sym typeface="Arial" charset="0"/>
              </a:rPr>
              <a:t>        </a:t>
            </a:r>
            <a:r>
              <a:rPr lang="zh-CN" altLang="en-US" sz="1100" b="1" dirty="0">
                <a:latin typeface="Arial" charset="0"/>
                <a:ea typeface="微软雅黑" pitchFamily="34" charset="-122"/>
                <a:sym typeface="Arial" charset="0"/>
              </a:rPr>
              <a:t>基础语法</a:t>
            </a:r>
            <a:endParaRPr lang="en-GB" altLang="zh-CN" sz="11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GB" altLang="zh-CN" sz="1100" b="1" dirty="0">
                <a:latin typeface="Arial" charset="0"/>
                <a:ea typeface="微软雅黑" pitchFamily="34" charset="-122"/>
                <a:sym typeface="Arial" charset="0"/>
              </a:rPr>
              <a:t>        N</a:t>
            </a:r>
            <a:r>
              <a:rPr lang="en-US" altLang="zh-CN" sz="1100" b="1" dirty="0" err="1">
                <a:latin typeface="Arial" charset="0"/>
                <a:ea typeface="微软雅黑" pitchFamily="34" charset="-122"/>
                <a:sym typeface="Arial" charset="0"/>
              </a:rPr>
              <a:t>umpy</a:t>
            </a:r>
            <a:r>
              <a:rPr lang="zh-CN" altLang="en-US" sz="1100" b="1" dirty="0">
                <a:latin typeface="Arial" charset="0"/>
                <a:ea typeface="微软雅黑" pitchFamily="34" charset="-122"/>
                <a:sym typeface="Arial" charset="0"/>
              </a:rPr>
              <a:t>，</a:t>
            </a:r>
            <a:r>
              <a:rPr lang="en-GB" altLang="zh-CN" sz="1100" b="1" dirty="0">
                <a:latin typeface="Arial" charset="0"/>
                <a:ea typeface="微软雅黑" pitchFamily="34" charset="-122"/>
                <a:sym typeface="Arial" charset="0"/>
              </a:rPr>
              <a:t>P</a:t>
            </a:r>
            <a:r>
              <a:rPr lang="en-US" altLang="zh-CN" sz="1100" b="1" dirty="0" err="1">
                <a:latin typeface="Arial" charset="0"/>
                <a:ea typeface="微软雅黑" pitchFamily="34" charset="-122"/>
                <a:sym typeface="Arial" charset="0"/>
              </a:rPr>
              <a:t>andas</a:t>
            </a:r>
            <a:endParaRPr lang="en-US" altLang="zh-CN" sz="11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endParaRPr lang="en-US" altLang="zh-CN" sz="9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endParaRPr lang="en-GB" altLang="zh-CN" sz="900" b="1" dirty="0"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30" name="图片 29" descr="QR 代码&#10;&#10;描述已自动生成">
            <a:extLst>
              <a:ext uri="{FF2B5EF4-FFF2-40B4-BE49-F238E27FC236}">
                <a16:creationId xmlns:a16="http://schemas.microsoft.com/office/drawing/2014/main" id="{525AB8B1-CBD9-471F-9E29-278BB7DA50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2696" y="4754822"/>
            <a:ext cx="923990" cy="90264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10186D65-7437-49E5-8257-A90553F9BBA8}"/>
              </a:ext>
            </a:extLst>
          </p:cNvPr>
          <p:cNvSpPr txBox="1"/>
          <p:nvPr/>
        </p:nvSpPr>
        <p:spPr>
          <a:xfrm>
            <a:off x="9891926" y="5732113"/>
            <a:ext cx="18581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dirty="0"/>
              <a:t>扫描二维码了解跟多咨询</a:t>
            </a:r>
            <a:endParaRPr lang="en-GB" sz="1000" dirty="0"/>
          </a:p>
        </p:txBody>
      </p:sp>
      <p:pic>
        <p:nvPicPr>
          <p:cNvPr id="3" name="图片 2" descr="图示, 信件&#10;&#10;描述已自动生成">
            <a:extLst>
              <a:ext uri="{FF2B5EF4-FFF2-40B4-BE49-F238E27FC236}">
                <a16:creationId xmlns:a16="http://schemas.microsoft.com/office/drawing/2014/main" id="{3AE6FE5A-5973-4EC1-8896-F2CB7B3AD1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36" y="4057818"/>
            <a:ext cx="3838668" cy="231192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510DFAE-3458-43B0-9F27-63BB3C10C912}"/>
              </a:ext>
            </a:extLst>
          </p:cNvPr>
          <p:cNvSpPr txBox="1"/>
          <p:nvPr/>
        </p:nvSpPr>
        <p:spPr>
          <a:xfrm>
            <a:off x="8330612" y="2858770"/>
            <a:ext cx="3540887" cy="2347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3765">
              <a:lnSpc>
                <a:spcPct val="150000"/>
              </a:lnSpc>
            </a:pPr>
            <a:r>
              <a:rPr lang="en-US" altLang="zh-CN" sz="1100" b="1" dirty="0">
                <a:latin typeface="Arial" charset="0"/>
                <a:ea typeface="微软雅黑" pitchFamily="34" charset="-122"/>
                <a:sym typeface="Arial" charset="0"/>
              </a:rPr>
              <a:t>DEC</a:t>
            </a:r>
          </a:p>
          <a:p>
            <a:pPr defTabSz="913765">
              <a:lnSpc>
                <a:spcPct val="150000"/>
              </a:lnSpc>
            </a:pPr>
            <a:r>
              <a:rPr lang="en-US" altLang="zh-CN" sz="1100" b="1" dirty="0">
                <a:latin typeface="Arial" charset="0"/>
                <a:ea typeface="微软雅黑" pitchFamily="34" charset="-122"/>
                <a:sym typeface="Arial" charset="0"/>
              </a:rPr>
              <a:t>· </a:t>
            </a:r>
            <a:r>
              <a:rPr lang="zh-CN" altLang="en-US" sz="1100" b="1" dirty="0">
                <a:latin typeface="Arial" charset="0"/>
                <a:ea typeface="微软雅黑" pitchFamily="34" charset="-122"/>
                <a:sym typeface="Arial" charset="0"/>
              </a:rPr>
              <a:t>构建并定期更新股票组合</a:t>
            </a:r>
            <a:endParaRPr lang="en-GB" altLang="zh-CN" sz="11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1100" b="1" dirty="0">
                <a:latin typeface="Arial" charset="0"/>
                <a:ea typeface="微软雅黑" pitchFamily="34" charset="-122"/>
                <a:sym typeface="Arial" charset="0"/>
              </a:rPr>
              <a:t>· </a:t>
            </a:r>
            <a:r>
              <a:rPr lang="zh-CN" altLang="en-US" sz="1100" b="1" dirty="0">
                <a:latin typeface="Arial" charset="0"/>
                <a:ea typeface="微软雅黑" pitchFamily="34" charset="-122"/>
                <a:sym typeface="Arial" charset="0"/>
              </a:rPr>
              <a:t>计算指标与识别信号</a:t>
            </a:r>
            <a:r>
              <a:rPr lang="en-US" altLang="zh-CN" sz="1100" b="1" dirty="0">
                <a:latin typeface="Arial" charset="0"/>
                <a:ea typeface="微软雅黑" pitchFamily="34" charset="-122"/>
                <a:sym typeface="Arial" charset="0"/>
              </a:rPr>
              <a:t>&amp;</a:t>
            </a:r>
            <a:r>
              <a:rPr lang="zh-CN" altLang="en-US" sz="1100" b="1" dirty="0">
                <a:latin typeface="Arial" charset="0"/>
                <a:ea typeface="微软雅黑" pitchFamily="34" charset="-122"/>
                <a:sym typeface="Arial" charset="0"/>
              </a:rPr>
              <a:t>策略回测</a:t>
            </a:r>
            <a:endParaRPr lang="en-GB" altLang="zh-CN" sz="11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1100" b="1" dirty="0">
                <a:latin typeface="Arial" charset="0"/>
                <a:ea typeface="微软雅黑" pitchFamily="34" charset="-122"/>
                <a:sym typeface="Arial" charset="0"/>
              </a:rPr>
              <a:t>· </a:t>
            </a:r>
            <a:r>
              <a:rPr lang="zh-CN" altLang="en-US" sz="1100" b="1" dirty="0">
                <a:latin typeface="Arial" charset="0"/>
                <a:ea typeface="微软雅黑" pitchFamily="34" charset="-122"/>
                <a:sym typeface="Arial" charset="0"/>
              </a:rPr>
              <a:t>金融数据可视化</a:t>
            </a:r>
            <a:endParaRPr lang="en-GB" altLang="zh-CN" sz="11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endParaRPr lang="en-GB" altLang="zh-CN" sz="11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GB" altLang="zh-CN" sz="1100" b="1" dirty="0">
                <a:latin typeface="Arial" charset="0"/>
                <a:ea typeface="微软雅黑" pitchFamily="34" charset="-122"/>
                <a:sym typeface="Arial" charset="0"/>
              </a:rPr>
              <a:t>JAN</a:t>
            </a:r>
          </a:p>
          <a:p>
            <a:pPr defTabSz="913765">
              <a:lnSpc>
                <a:spcPct val="150000"/>
              </a:lnSpc>
            </a:pPr>
            <a:r>
              <a:rPr lang="en-US" altLang="zh-CN" sz="1100" b="1" dirty="0">
                <a:latin typeface="Arial" charset="0"/>
                <a:ea typeface="微软雅黑" pitchFamily="34" charset="-122"/>
                <a:sym typeface="Arial" charset="0"/>
              </a:rPr>
              <a:t>· </a:t>
            </a:r>
            <a:r>
              <a:rPr lang="en-GB" altLang="zh-CN" sz="1100" b="1" dirty="0">
                <a:latin typeface="Arial" charset="0"/>
                <a:ea typeface="微软雅黑" pitchFamily="34" charset="-122"/>
                <a:sym typeface="Arial" charset="0"/>
              </a:rPr>
              <a:t>P</a:t>
            </a:r>
            <a:r>
              <a:rPr lang="en-US" altLang="zh-CN" sz="1100" b="1" dirty="0" err="1">
                <a:latin typeface="Arial" charset="0"/>
                <a:ea typeface="微软雅黑" pitchFamily="34" charset="-122"/>
                <a:sym typeface="Arial" charset="0"/>
              </a:rPr>
              <a:t>andas</a:t>
            </a:r>
            <a:r>
              <a:rPr lang="zh-CN" altLang="en-US" sz="1100" b="1" dirty="0">
                <a:latin typeface="Arial" charset="0"/>
                <a:ea typeface="微软雅黑" pitchFamily="34" charset="-122"/>
                <a:sym typeface="Arial" charset="0"/>
              </a:rPr>
              <a:t>医药生物应用案例</a:t>
            </a:r>
            <a:endParaRPr lang="en-GB" altLang="zh-CN" sz="11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1100" b="1" dirty="0">
                <a:latin typeface="Arial" charset="0"/>
                <a:ea typeface="微软雅黑" pitchFamily="34" charset="-122"/>
                <a:sym typeface="Arial" charset="0"/>
              </a:rPr>
              <a:t>· A</a:t>
            </a:r>
            <a:r>
              <a:rPr lang="zh-CN" altLang="en-US" sz="1100" b="1" dirty="0">
                <a:latin typeface="Arial" charset="0"/>
                <a:ea typeface="微软雅黑" pitchFamily="34" charset="-122"/>
                <a:sym typeface="Arial" charset="0"/>
              </a:rPr>
              <a:t>股股息率</a:t>
            </a:r>
            <a:r>
              <a:rPr lang="en-US" altLang="zh-CN" sz="1100" b="1" dirty="0">
                <a:latin typeface="Arial" charset="0"/>
                <a:ea typeface="微软雅黑" pitchFamily="34" charset="-122"/>
                <a:sym typeface="Arial" charset="0"/>
              </a:rPr>
              <a:t>PEG</a:t>
            </a:r>
            <a:endParaRPr lang="en-GB" altLang="zh-CN" sz="1100" b="1" dirty="0">
              <a:latin typeface="Arial" charset="0"/>
              <a:ea typeface="微软雅黑" pitchFamily="34" charset="-122"/>
              <a:sym typeface="Arial" charset="0"/>
            </a:endParaRPr>
          </a:p>
          <a:p>
            <a:pPr defTabSz="913765">
              <a:lnSpc>
                <a:spcPct val="150000"/>
              </a:lnSpc>
            </a:pPr>
            <a:r>
              <a:rPr lang="en-US" altLang="zh-CN" sz="1100" b="1" dirty="0">
                <a:latin typeface="Arial" charset="0"/>
                <a:ea typeface="微软雅黑" pitchFamily="34" charset="-122"/>
                <a:sym typeface="Arial" charset="0"/>
              </a:rPr>
              <a:t>· </a:t>
            </a:r>
            <a:r>
              <a:rPr lang="zh-CN" altLang="en-US" sz="1100" b="1" dirty="0">
                <a:latin typeface="Arial" charset="0"/>
                <a:ea typeface="微软雅黑" pitchFamily="34" charset="-122"/>
                <a:sym typeface="Arial" charset="0"/>
              </a:rPr>
              <a:t>指数估值择时</a:t>
            </a:r>
            <a:endParaRPr lang="zh-CN" altLang="en-US" sz="1100" dirty="0"/>
          </a:p>
        </p:txBody>
      </p:sp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DDD6755E-44B0-4894-87D8-C331D3DED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86" y="749497"/>
            <a:ext cx="2521917" cy="29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6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0C58A759-EEFB-42B2-A09C-482FAA0788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1" t="4892" r="36970" b="891"/>
          <a:stretch/>
        </p:blipFill>
        <p:spPr>
          <a:xfrm>
            <a:off x="1128533" y="1054868"/>
            <a:ext cx="4897128" cy="541955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A75316-455D-41F8-B273-7FCDD248B415}"/>
              </a:ext>
            </a:extLst>
          </p:cNvPr>
          <p:cNvSpPr txBox="1"/>
          <p:nvPr/>
        </p:nvSpPr>
        <p:spPr>
          <a:xfrm>
            <a:off x="7566204" y="498601"/>
            <a:ext cx="3803841" cy="5859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C000"/>
                </a:solidFill>
              </a:rPr>
              <a:t>从数据到因子</a:t>
            </a:r>
            <a:endParaRPr lang="en-US" altLang="zh-CN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原始数据并不直接具有选股能力，并不能直接叫做因子。需要经过有效的处理提炼具备一定的选股能力。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C000"/>
                </a:solidFill>
              </a:rPr>
              <a:t>从因子到收益预测</a:t>
            </a:r>
            <a:endParaRPr lang="en-US" altLang="zh-CN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传统因子从本质上来说就是线性回归。未来是机器学习，深挖非线性关系。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C000"/>
                </a:solidFill>
              </a:rPr>
              <a:t>从收益率预测到目标持仓</a:t>
            </a:r>
            <a:endParaRPr lang="en-US" altLang="zh-CN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指数增强和仓位控制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优化模型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等权到配权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1D904A9-35DE-4C0A-89E2-CE1F31CBC451}"/>
              </a:ext>
            </a:extLst>
          </p:cNvPr>
          <p:cNvSpPr txBox="1"/>
          <p:nvPr/>
        </p:nvSpPr>
        <p:spPr>
          <a:xfrm>
            <a:off x="986539" y="47720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/>
              <a:t>多因子模型构建流程</a:t>
            </a:r>
            <a:endParaRPr lang="en-US" altLang="zh-CN" sz="2000" b="1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D83B012-069B-424E-A478-508BDF885FD7}"/>
              </a:ext>
            </a:extLst>
          </p:cNvPr>
          <p:cNvCxnSpPr>
            <a:cxnSpLocks/>
          </p:cNvCxnSpPr>
          <p:nvPr/>
        </p:nvCxnSpPr>
        <p:spPr>
          <a:xfrm>
            <a:off x="6869723" y="570523"/>
            <a:ext cx="0" cy="578801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39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C45C65-7982-4F37-A193-83CF20A967A8}"/>
              </a:ext>
            </a:extLst>
          </p:cNvPr>
          <p:cNvSpPr txBox="1"/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zh-CN" altLang="en-US" sz="3200" b="1">
                <a:latin typeface="+mj-lt"/>
                <a:ea typeface="+mj-ea"/>
                <a:cs typeface="+mj-cs"/>
              </a:rPr>
              <a:t>多因子理论的基础是线性回归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EC7560-D2E9-4428-B5C9-D4A0A07C5A43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股票的收益是由一些共同的因子来驱动的</a:t>
            </a:r>
            <a:endParaRPr lang="en-US" altLang="zh-CN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dirty="0"/>
              <a:t>多因子模型的基础理论认为股票的收益是由一些共同因子来驱动的。假设市场上有</a:t>
            </a:r>
            <a:r>
              <a:rPr lang="en-US" altLang="zh-CN" dirty="0"/>
              <a:t>K</a:t>
            </a:r>
            <a:r>
              <a:rPr lang="zh-CN" altLang="en-US" dirty="0"/>
              <a:t>个驱动股票收益的共同因子，那么该形式可以表达为：</a:t>
            </a:r>
            <a:endParaRPr lang="en-US" altLang="zh-CN"/>
          </a:p>
        </p:txBody>
      </p:sp>
      <p:pic>
        <p:nvPicPr>
          <p:cNvPr id="11" name="图片 10" descr="手机屏幕截图&#10;&#10;描述已自动生成">
            <a:extLst>
              <a:ext uri="{FF2B5EF4-FFF2-40B4-BE49-F238E27FC236}">
                <a16:creationId xmlns:a16="http://schemas.microsoft.com/office/drawing/2014/main" id="{CB1328F2-6677-4121-84EB-050BF48572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30" r="855" b="13362"/>
          <a:stretch/>
        </p:blipFill>
        <p:spPr>
          <a:xfrm>
            <a:off x="554416" y="2833916"/>
            <a:ext cx="5481509" cy="1685003"/>
          </a:xfrm>
          <a:prstGeom prst="rect">
            <a:avLst/>
          </a:prstGeom>
        </p:spPr>
      </p:pic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F2283C14-A26E-47E3-9FC0-BBFE5E24A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16" y="4642948"/>
            <a:ext cx="5523082" cy="1905463"/>
          </a:xfrm>
          <a:prstGeom prst="rect">
            <a:avLst/>
          </a:prstGeom>
        </p:spPr>
      </p:pic>
      <p:pic>
        <p:nvPicPr>
          <p:cNvPr id="19" name="图片 18" descr="手机屏幕截图&#10;&#10;描述已自动生成">
            <a:extLst>
              <a:ext uri="{FF2B5EF4-FFF2-40B4-BE49-F238E27FC236}">
                <a16:creationId xmlns:a16="http://schemas.microsoft.com/office/drawing/2014/main" id="{C1C235CE-2392-420A-9BB8-B1A4BBA5C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4625" y="2833916"/>
            <a:ext cx="5267238" cy="375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8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 descr="图形用户界面, 表格&#10;&#10;描述已自动生成">
            <a:extLst>
              <a:ext uri="{FF2B5EF4-FFF2-40B4-BE49-F238E27FC236}">
                <a16:creationId xmlns:a16="http://schemas.microsoft.com/office/drawing/2014/main" id="{5A2DD639-FAE1-404C-AE89-805A2828F0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339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5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 descr="表格&#10;&#10;描述已自动生成">
            <a:extLst>
              <a:ext uri="{FF2B5EF4-FFF2-40B4-BE49-F238E27FC236}">
                <a16:creationId xmlns:a16="http://schemas.microsoft.com/office/drawing/2014/main" id="{3F0556BA-6820-4F73-9C8D-211EC0534EF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2" b="22136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9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C45C65-7982-4F37-A193-83CF20A967A8}"/>
              </a:ext>
            </a:extLst>
          </p:cNvPr>
          <p:cNvSpPr txBox="1"/>
          <p:nvPr/>
        </p:nvSpPr>
        <p:spPr>
          <a:xfrm>
            <a:off x="663069" y="53647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cs"/>
              </a:rPr>
              <a:t>第一步：因子库因子的选择</a:t>
            </a:r>
          </a:p>
        </p:txBody>
      </p:sp>
      <p:pic>
        <p:nvPicPr>
          <p:cNvPr id="10" name="图片 9" descr="图片包含 文本&#10;&#10;描述已自动生成">
            <a:extLst>
              <a:ext uri="{FF2B5EF4-FFF2-40B4-BE49-F238E27FC236}">
                <a16:creationId xmlns:a16="http://schemas.microsoft.com/office/drawing/2014/main" id="{56E94BB4-7D69-4880-B6CF-56B3AB574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61" y="1196540"/>
            <a:ext cx="6575707" cy="14841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9A3E032-32A6-41E5-BE24-DB2F3E5602EB}"/>
              </a:ext>
            </a:extLst>
          </p:cNvPr>
          <p:cNvSpPr txBox="1"/>
          <p:nvPr/>
        </p:nvSpPr>
        <p:spPr>
          <a:xfrm>
            <a:off x="7995629" y="1196540"/>
            <a:ext cx="2719754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因子是否</a:t>
            </a:r>
            <a:r>
              <a:rPr lang="zh-CN" altLang="en-US" sz="2000" b="1" dirty="0">
                <a:solidFill>
                  <a:srgbClr val="FFC000"/>
                </a:solidFill>
              </a:rPr>
              <a:t>全面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因子是否具有</a:t>
            </a:r>
            <a:r>
              <a:rPr lang="zh-CN" altLang="en-US" sz="2000" b="1" dirty="0">
                <a:solidFill>
                  <a:srgbClr val="FFC000"/>
                </a:solidFill>
              </a:rPr>
              <a:t>同质化</a:t>
            </a:r>
            <a:r>
              <a:rPr lang="zh-CN" altLang="en-US" dirty="0"/>
              <a:t>？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因子的</a:t>
            </a:r>
            <a:r>
              <a:rPr lang="zh-CN" altLang="en-US" sz="2000" b="1" dirty="0">
                <a:solidFill>
                  <a:srgbClr val="FFC000"/>
                </a:solidFill>
              </a:rPr>
              <a:t>创新</a:t>
            </a:r>
            <a:r>
              <a:rPr lang="zh-CN" altLang="en-US" dirty="0"/>
              <a:t>问题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19ABFA-6AF5-4249-B15A-F0F04E4E41A8}"/>
              </a:ext>
            </a:extLst>
          </p:cNvPr>
          <p:cNvSpPr txBox="1"/>
          <p:nvPr/>
        </p:nvSpPr>
        <p:spPr>
          <a:xfrm>
            <a:off x="666081" y="3411002"/>
            <a:ext cx="5793465" cy="299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C000"/>
                </a:solidFill>
              </a:rPr>
              <a:t>滞后处理</a:t>
            </a:r>
            <a:endParaRPr lang="en-US" altLang="zh-CN" sz="2000" b="1" dirty="0">
              <a:solidFill>
                <a:srgbClr val="FFC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/>
              <a:t>历史的财务数据是按照报告期更新的，如第二季度的财务数据都是在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日更新的，并在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30</a:t>
            </a:r>
            <a:r>
              <a:rPr lang="zh-CN" altLang="en-US" dirty="0"/>
              <a:t>日之后公布。因此，直接用这些历史数据预测不够贴近实际，我们需要对数据进行了合理处理，确保在历史的每一个时点只使用当时可以得到的数据信息，并使指标在个股之间具有一个较好的可比性。</a:t>
            </a:r>
          </a:p>
        </p:txBody>
      </p:sp>
      <p:pic>
        <p:nvPicPr>
          <p:cNvPr id="14" name="图片 13" descr="表格&#10;&#10;描述已自动生成">
            <a:extLst>
              <a:ext uri="{FF2B5EF4-FFF2-40B4-BE49-F238E27FC236}">
                <a16:creationId xmlns:a16="http://schemas.microsoft.com/office/drawing/2014/main" id="{5E3586E2-859B-460C-A096-3404633C15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32220" r="4720" b="8099"/>
          <a:stretch/>
        </p:blipFill>
        <p:spPr>
          <a:xfrm>
            <a:off x="6867949" y="3958633"/>
            <a:ext cx="4657970" cy="2046634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E38E148-55B6-410A-BA06-F15A78B13C20}"/>
              </a:ext>
            </a:extLst>
          </p:cNvPr>
          <p:cNvCxnSpPr/>
          <p:nvPr/>
        </p:nvCxnSpPr>
        <p:spPr>
          <a:xfrm>
            <a:off x="461108" y="3204308"/>
            <a:ext cx="1125545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45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C45C65-7982-4F37-A193-83CF20A967A8}"/>
              </a:ext>
            </a:extLst>
          </p:cNvPr>
          <p:cNvSpPr txBox="1"/>
          <p:nvPr/>
        </p:nvSpPr>
        <p:spPr>
          <a:xfrm>
            <a:off x="663069" y="536471"/>
            <a:ext cx="3440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+mn-cs"/>
              </a:rPr>
              <a:t>第二步：单因子有效性检验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pic>
        <p:nvPicPr>
          <p:cNvPr id="13" name="图片 12" descr="图片包含 图示&#10;&#10;描述已自动生成">
            <a:extLst>
              <a:ext uri="{FF2B5EF4-FFF2-40B4-BE49-F238E27FC236}">
                <a16:creationId xmlns:a16="http://schemas.microsoft.com/office/drawing/2014/main" id="{19B99A08-CE3C-4E65-94D2-DD00D3B790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7" t="21127" r="596" b="8796"/>
          <a:stretch/>
        </p:blipFill>
        <p:spPr>
          <a:xfrm>
            <a:off x="663069" y="1681878"/>
            <a:ext cx="5800254" cy="3028490"/>
          </a:xfrm>
          <a:prstGeom prst="rect">
            <a:avLst/>
          </a:prstGeom>
        </p:spPr>
      </p:pic>
      <p:pic>
        <p:nvPicPr>
          <p:cNvPr id="15" name="图片 14" descr="图示&#10;&#10;描述已自动生成">
            <a:extLst>
              <a:ext uri="{FF2B5EF4-FFF2-40B4-BE49-F238E27FC236}">
                <a16:creationId xmlns:a16="http://schemas.microsoft.com/office/drawing/2014/main" id="{B9929581-1535-443D-93C1-146795A80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033" y="1681878"/>
            <a:ext cx="5082980" cy="396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438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EC7560-D2E9-4428-B5C9-D4A0A07C5A43}"/>
              </a:ext>
            </a:extLst>
          </p:cNvPr>
          <p:cNvSpPr txBox="1"/>
          <p:nvPr/>
        </p:nvSpPr>
        <p:spPr>
          <a:xfrm>
            <a:off x="962593" y="1573467"/>
            <a:ext cx="47113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Microsoft YaHei"/>
                <a:cs typeface="+mn-cs"/>
              </a:rPr>
              <a:t>分层回测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Arial"/>
                <a:ea typeface="Microsoft YaHei"/>
              </a:rPr>
              <a:t>我们可以根据各因子依次进行详细的分层模型回测，分析各分层组合的业绩表现，判断因子区分度、单调性、稳定性和在不同规模公司、不同一级行业间的业绩强弱。</a:t>
            </a:r>
            <a:endParaRPr lang="en-US" altLang="zh-CN" dirty="0">
              <a:solidFill>
                <a:prstClr val="white"/>
              </a:solidFill>
              <a:latin typeface="Arial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FFC000"/>
                </a:solidFill>
                <a:latin typeface="Arial"/>
                <a:ea typeface="Microsoft YaHei"/>
              </a:rPr>
              <a:t>回归法</a:t>
            </a:r>
            <a:endParaRPr lang="en-US" altLang="zh-CN" b="1" dirty="0">
              <a:solidFill>
                <a:srgbClr val="FFC000"/>
              </a:solidFill>
              <a:latin typeface="Arial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prstClr val="white"/>
                </a:solidFill>
                <a:latin typeface="Arial"/>
                <a:ea typeface="Microsoft YaHei"/>
              </a:rPr>
              <a:t>对因子收益率序列和回归产生的</a:t>
            </a:r>
            <a:r>
              <a:rPr lang="en-US" altLang="zh-CN" dirty="0">
                <a:solidFill>
                  <a:prstClr val="white"/>
                </a:solidFill>
                <a:latin typeface="Arial"/>
                <a:ea typeface="Microsoft YaHei"/>
              </a:rPr>
              <a:t>t</a:t>
            </a:r>
            <a:r>
              <a:rPr lang="zh-CN" altLang="en-US" dirty="0">
                <a:solidFill>
                  <a:prstClr val="white"/>
                </a:solidFill>
                <a:latin typeface="Arial"/>
                <a:ea typeface="Microsoft YaHei"/>
              </a:rPr>
              <a:t>值序列进行统计层面上的分析，鉴别有效因子</a:t>
            </a:r>
            <a:endParaRPr lang="en-US" altLang="zh-CN" dirty="0">
              <a:solidFill>
                <a:prstClr val="white"/>
              </a:solidFill>
              <a:latin typeface="Arial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prstClr val="white"/>
              </a:solidFill>
              <a:latin typeface="Arial"/>
              <a:ea typeface="Microsoft YaHe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rgbClr val="FFC000"/>
                </a:solidFill>
                <a:latin typeface="Arial"/>
                <a:ea typeface="Microsoft YaHei"/>
              </a:rPr>
              <a:t>IC</a:t>
            </a:r>
            <a:r>
              <a:rPr lang="zh-CN" altLang="en-US" b="1" dirty="0">
                <a:solidFill>
                  <a:srgbClr val="FFC000"/>
                </a:solidFill>
                <a:latin typeface="Arial"/>
                <a:ea typeface="Microsoft YaHei"/>
              </a:rPr>
              <a:t>法</a:t>
            </a:r>
            <a:endParaRPr lang="en-US" altLang="zh-CN" b="1" dirty="0">
              <a:solidFill>
                <a:srgbClr val="FFC000"/>
              </a:solidFill>
              <a:latin typeface="Arial"/>
              <a:ea typeface="Microsoft YaHei"/>
            </a:endParaRPr>
          </a:p>
          <a:p>
            <a:r>
              <a:rPr lang="zh-CN" altLang="en-US" dirty="0">
                <a:solidFill>
                  <a:prstClr val="white"/>
                </a:solidFill>
                <a:latin typeface="Arial"/>
                <a:ea typeface="Microsoft YaHei"/>
              </a:rPr>
              <a:t>因子</a:t>
            </a:r>
            <a:r>
              <a:rPr lang="en-US" altLang="zh-CN" dirty="0">
                <a:solidFill>
                  <a:prstClr val="white"/>
                </a:solidFill>
                <a:latin typeface="Arial"/>
                <a:ea typeface="Microsoft YaHei"/>
              </a:rPr>
              <a:t>IC</a:t>
            </a:r>
            <a:r>
              <a:rPr lang="zh-CN" altLang="en-US" dirty="0">
                <a:solidFill>
                  <a:prstClr val="white"/>
                </a:solidFill>
                <a:latin typeface="Arial"/>
                <a:ea typeface="Microsoft YaHei"/>
              </a:rPr>
              <a:t>值序列（</a:t>
            </a:r>
            <a:r>
              <a:rPr lang="en-US" altLang="zh-CN" dirty="0">
                <a:solidFill>
                  <a:prstClr val="white"/>
                </a:solidFill>
                <a:latin typeface="Arial"/>
                <a:ea typeface="Microsoft YaHei"/>
              </a:rPr>
              <a:t>0.1</a:t>
            </a:r>
            <a:r>
              <a:rPr lang="zh-CN" altLang="en-US" dirty="0">
                <a:solidFill>
                  <a:prstClr val="white"/>
                </a:solidFill>
                <a:latin typeface="Arial"/>
                <a:ea typeface="Microsoft YaHei"/>
              </a:rPr>
              <a:t>已经很好）、</a:t>
            </a:r>
            <a:r>
              <a:rPr lang="en-US" altLang="zh-CN" dirty="0">
                <a:solidFill>
                  <a:prstClr val="white"/>
                </a:solidFill>
                <a:latin typeface="Arial"/>
                <a:ea typeface="Microsoft YaHei"/>
              </a:rPr>
              <a:t>IR</a:t>
            </a:r>
            <a:r>
              <a:rPr lang="zh-CN" altLang="en-US" dirty="0">
                <a:solidFill>
                  <a:prstClr val="white"/>
                </a:solidFill>
                <a:latin typeface="Arial"/>
                <a:ea typeface="Microsoft YaHei"/>
              </a:rPr>
              <a:t>比率、辅助因子筛选</a:t>
            </a:r>
            <a:endParaRPr lang="en-US" altLang="zh-CN" dirty="0">
              <a:solidFill>
                <a:prstClr val="white"/>
              </a:solidFill>
              <a:latin typeface="Arial"/>
              <a:ea typeface="Microsoft YaHei"/>
            </a:endParaRPr>
          </a:p>
          <a:p>
            <a:endParaRPr lang="en-US" altLang="zh-CN" sz="1200" dirty="0">
              <a:solidFill>
                <a:prstClr val="white"/>
              </a:solidFill>
              <a:latin typeface="Arial"/>
              <a:ea typeface="Microsoft YaHei"/>
            </a:endParaRPr>
          </a:p>
          <a:p>
            <a:r>
              <a:rPr lang="zh-CN" altLang="en-US" sz="1200" dirty="0">
                <a:solidFill>
                  <a:prstClr val="white"/>
                </a:solidFill>
                <a:latin typeface="Arial"/>
                <a:ea typeface="Microsoft YaHei"/>
              </a:rPr>
              <a:t>信息比率</a:t>
            </a:r>
            <a:r>
              <a:rPr lang="en-US" altLang="zh-CN" sz="1200" dirty="0">
                <a:solidFill>
                  <a:prstClr val="white"/>
                </a:solidFill>
                <a:latin typeface="Arial"/>
                <a:ea typeface="Microsoft YaHei"/>
              </a:rPr>
              <a:t>IR</a:t>
            </a:r>
            <a:r>
              <a:rPr lang="zh-CN" altLang="en-US" sz="1200" dirty="0">
                <a:solidFill>
                  <a:prstClr val="white"/>
                </a:solidFill>
                <a:latin typeface="Arial"/>
                <a:ea typeface="Microsoft YaHei"/>
              </a:rPr>
              <a:t>（年化残差收益率对年化残差风险的比值）</a:t>
            </a:r>
            <a:endParaRPr lang="en-US" altLang="zh-CN" sz="1200" dirty="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C45C65-7982-4F37-A193-83CF20A967A8}"/>
              </a:ext>
            </a:extLst>
          </p:cNvPr>
          <p:cNvSpPr txBox="1"/>
          <p:nvPr/>
        </p:nvSpPr>
        <p:spPr>
          <a:xfrm>
            <a:off x="962593" y="57733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solidFill>
                  <a:prstClr val="white"/>
                </a:solidFill>
                <a:latin typeface="Arial"/>
                <a:ea typeface="Microsoft YaHei"/>
              </a:rPr>
              <a:t>单因子测试框架</a:t>
            </a:r>
            <a:endParaRPr lang="en-US" altLang="zh-CN" sz="2000" b="1" dirty="0">
              <a:solidFill>
                <a:prstClr val="white"/>
              </a:solidFill>
              <a:latin typeface="Arial"/>
              <a:ea typeface="Microsoft YaHei"/>
            </a:endParaRPr>
          </a:p>
        </p:txBody>
      </p:sp>
      <p:pic>
        <p:nvPicPr>
          <p:cNvPr id="5" name="图片 4" descr="表格&#10;&#10;描述已自动生成">
            <a:extLst>
              <a:ext uri="{FF2B5EF4-FFF2-40B4-BE49-F238E27FC236}">
                <a16:creationId xmlns:a16="http://schemas.microsoft.com/office/drawing/2014/main" id="{5BF6756E-4399-4CD3-B655-AFF7BDD95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71" y="2890846"/>
            <a:ext cx="5730443" cy="3079036"/>
          </a:xfrm>
          <a:prstGeom prst="rect">
            <a:avLst/>
          </a:prstGeom>
        </p:spPr>
      </p:pic>
      <p:pic>
        <p:nvPicPr>
          <p:cNvPr id="13" name="图片 12" descr="文本, 信件&#10;&#10;描述已自动生成">
            <a:extLst>
              <a:ext uri="{FF2B5EF4-FFF2-40B4-BE49-F238E27FC236}">
                <a16:creationId xmlns:a16="http://schemas.microsoft.com/office/drawing/2014/main" id="{EE5BEAA5-1A0E-40D2-9637-D1AE6FED2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71" y="995723"/>
            <a:ext cx="3829192" cy="1273693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3E4BA4F-7805-4490-B9DA-12D1E25503E8}"/>
              </a:ext>
            </a:extLst>
          </p:cNvPr>
          <p:cNvCxnSpPr/>
          <p:nvPr/>
        </p:nvCxnSpPr>
        <p:spPr>
          <a:xfrm>
            <a:off x="5799015" y="406400"/>
            <a:ext cx="0" cy="592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9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EC7560-D2E9-4428-B5C9-D4A0A07C5A43}"/>
              </a:ext>
            </a:extLst>
          </p:cNvPr>
          <p:cNvSpPr txBox="1"/>
          <p:nvPr/>
        </p:nvSpPr>
        <p:spPr>
          <a:xfrm>
            <a:off x="921723" y="1663165"/>
            <a:ext cx="4711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"/>
                <a:ea typeface="Microsoft YaHei"/>
                <a:cs typeface="+mn-cs"/>
              </a:rPr>
              <a:t>提出因子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剔除相关性过大的因子，留下相对独立的</a:t>
            </a:r>
            <a:endParaRPr lang="en-US" altLang="zh-CN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u="none" strike="noStrike" kern="1200" cap="none" spc="0" normalizeH="0" baseline="0" noProof="0" dirty="0">
              <a:ln>
                <a:noFill/>
              </a:ln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12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ROE</a:t>
            </a:r>
            <a:r>
              <a:rPr lang="zh-CN" altLang="en-US" sz="12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2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ROA</a:t>
            </a:r>
            <a:r>
              <a:rPr lang="zh-CN" altLang="en-US" sz="12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变动相关性为</a:t>
            </a:r>
            <a:r>
              <a:rPr lang="en-US" altLang="zh-CN" sz="12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0.7(</a:t>
            </a:r>
            <a:r>
              <a:rPr lang="zh-CN" altLang="en-US" sz="12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假定相关性阈值取</a:t>
            </a:r>
            <a:r>
              <a:rPr lang="en-US" altLang="zh-CN" sz="12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0.5)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1" u="none" strike="noStrike" kern="1200" cap="none" spc="0" normalizeH="0" baseline="0" noProof="0" dirty="0">
              <a:ln>
                <a:noFill/>
              </a:ln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因子合成</a:t>
            </a:r>
            <a:endParaRPr lang="en-US" altLang="zh-CN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多因子综合打分法：多因子变成一个因子（机器学习、等权合成）评分、排序、并集、交集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C45C65-7982-4F37-A193-83CF20A967A8}"/>
              </a:ext>
            </a:extLst>
          </p:cNvPr>
          <p:cNvSpPr txBox="1"/>
          <p:nvPr/>
        </p:nvSpPr>
        <p:spPr>
          <a:xfrm>
            <a:off x="962593" y="57733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Arial"/>
                <a:ea typeface="Microsoft YaHei"/>
              </a:rPr>
              <a:t>第三步：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剔除“冗余”因子（观察相关性）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3E4BA4F-7805-4490-B9DA-12D1E25503E8}"/>
              </a:ext>
            </a:extLst>
          </p:cNvPr>
          <p:cNvCxnSpPr/>
          <p:nvPr/>
        </p:nvCxnSpPr>
        <p:spPr>
          <a:xfrm>
            <a:off x="6260123" y="390769"/>
            <a:ext cx="0" cy="592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65CC4547-214A-46B3-9C69-D3BEEF5932D2}"/>
              </a:ext>
            </a:extLst>
          </p:cNvPr>
          <p:cNvSpPr txBox="1"/>
          <p:nvPr/>
        </p:nvSpPr>
        <p:spPr>
          <a:xfrm>
            <a:off x="962593" y="4512379"/>
            <a:ext cx="43674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第四步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：确定重要性、方向性</a:t>
            </a:r>
            <a:endParaRPr lang="en-US" altLang="zh-CN" sz="2000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u="none" strike="noStrike" kern="1200" cap="none" spc="0" normalizeH="0" baseline="0" noProof="0" dirty="0">
              <a:ln>
                <a:noFill/>
              </a:ln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Stepwise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法加入因子</a:t>
            </a:r>
            <a:endParaRPr lang="en-US" altLang="zh-CN" sz="2000" b="1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1F7FC34-3A94-4A68-8329-0619BF5F96A1}"/>
              </a:ext>
            </a:extLst>
          </p:cNvPr>
          <p:cNvSpPr txBox="1"/>
          <p:nvPr/>
        </p:nvSpPr>
        <p:spPr>
          <a:xfrm>
            <a:off x="6887148" y="577333"/>
            <a:ext cx="60999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第五步：</a:t>
            </a:r>
            <a:r>
              <a:rPr lang="zh-CN" altLang="en-US" sz="2000" b="1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剔除行业风格</a:t>
            </a:r>
            <a:endParaRPr lang="zh-CN" altLang="en-US" sz="2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EFE5D4-6C4E-4C74-A803-45EAE3E6BE2F}"/>
              </a:ext>
            </a:extLst>
          </p:cNvPr>
          <p:cNvSpPr txBox="1"/>
          <p:nvPr/>
        </p:nvSpPr>
        <p:spPr>
          <a:xfrm>
            <a:off x="6701897" y="1501284"/>
            <a:ext cx="4647481" cy="4244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优质因子</a:t>
            </a:r>
            <a:endParaRPr lang="en-US" altLang="zh-CN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最近财报的净资产</a:t>
            </a:r>
            <a:r>
              <a:rPr lang="en-US" altLang="zh-CN" dirty="0"/>
              <a:t>/</a:t>
            </a:r>
            <a:r>
              <a:rPr lang="zh-CN" altLang="en-US" dirty="0"/>
              <a:t>总市值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过去 </a:t>
            </a:r>
            <a:r>
              <a:rPr lang="en-US" altLang="zh-CN" dirty="0"/>
              <a:t>12</a:t>
            </a:r>
            <a:r>
              <a:rPr lang="zh-CN" altLang="en-US" dirty="0"/>
              <a:t>个月息稅前利润</a:t>
            </a:r>
            <a:r>
              <a:rPr lang="en-US" altLang="zh-CN" dirty="0"/>
              <a:t>/</a:t>
            </a:r>
            <a:r>
              <a:rPr lang="zh-CN" altLang="en-US" dirty="0"/>
              <a:t>总市值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TTM PE/</a:t>
            </a:r>
            <a:r>
              <a:rPr lang="zh-CN" altLang="en-US" dirty="0"/>
              <a:t>预测未来</a:t>
            </a:r>
            <a:r>
              <a:rPr lang="en-US" altLang="zh-CN" dirty="0"/>
              <a:t>2</a:t>
            </a:r>
            <a:r>
              <a:rPr lang="zh-CN" altLang="en-US" dirty="0"/>
              <a:t>年净利润复合增长率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净利润增长率（季度同比）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5 </a:t>
            </a:r>
            <a:r>
              <a:rPr lang="zh-CN" altLang="en-US" dirty="0"/>
              <a:t>日均价</a:t>
            </a:r>
            <a:r>
              <a:rPr lang="en-US" altLang="zh-CN" dirty="0"/>
              <a:t>/60</a:t>
            </a:r>
            <a:r>
              <a:rPr lang="zh-CN" altLang="en-US" dirty="0"/>
              <a:t>日成交均价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以流通股本计算的 </a:t>
            </a:r>
            <a:r>
              <a:rPr lang="en-US" altLang="zh-CN" dirty="0"/>
              <a:t>20</a:t>
            </a:r>
            <a:r>
              <a:rPr lang="zh-CN" altLang="en-US" dirty="0"/>
              <a:t>日日均换手率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总市值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每天一个亿成交量能推动的股价涨幅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1 - </a:t>
            </a:r>
            <a:r>
              <a:rPr lang="en-US" altLang="zh-CN" dirty="0" err="1"/>
              <a:t>Fama</a:t>
            </a:r>
            <a:r>
              <a:rPr lang="en-US" altLang="zh-CN" dirty="0"/>
              <a:t>-French </a:t>
            </a:r>
            <a:r>
              <a:rPr lang="zh-CN" altLang="en-US" dirty="0"/>
              <a:t>回归 </a:t>
            </a:r>
            <a:r>
              <a:rPr lang="en-US" altLang="zh-CN" dirty="0"/>
              <a:t>R</a:t>
            </a:r>
            <a:r>
              <a:rPr lang="zh-CN" altLang="en-US" dirty="0"/>
              <a:t>方</a:t>
            </a:r>
          </a:p>
        </p:txBody>
      </p:sp>
    </p:spTree>
    <p:extLst>
      <p:ext uri="{BB962C8B-B14F-4D97-AF65-F5344CB8AC3E}">
        <p14:creationId xmlns:p14="http://schemas.microsoft.com/office/powerpoint/2010/main" val="344092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4C6B"/>
      </a:accent1>
      <a:accent2>
        <a:srgbClr val="D14E5B"/>
      </a:accent2>
      <a:accent3>
        <a:srgbClr val="1F4C6B"/>
      </a:accent3>
      <a:accent4>
        <a:srgbClr val="D14E5B"/>
      </a:accent4>
      <a:accent5>
        <a:srgbClr val="1F4C6B"/>
      </a:accent5>
      <a:accent6>
        <a:srgbClr val="D14E5B"/>
      </a:accent6>
      <a:hlink>
        <a:srgbClr val="1F4C6B"/>
      </a:hlink>
      <a:folHlink>
        <a:srgbClr val="D14E5B"/>
      </a:folHlink>
    </a:clrScheme>
    <a:fontScheme name="eewkjgmp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645</Words>
  <Application>Microsoft Office PowerPoint</Application>
  <PresentationFormat>宽屏</PresentationFormat>
  <Paragraphs>83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2109853zbs20004@student.must.edu.mo</dc:creator>
  <cp:lastModifiedBy>2109853zbs20004@student.must.edu.mo</cp:lastModifiedBy>
  <cp:revision>4</cp:revision>
  <dcterms:created xsi:type="dcterms:W3CDTF">2021-12-05T09:08:41Z</dcterms:created>
  <dcterms:modified xsi:type="dcterms:W3CDTF">2022-03-28T05:56:16Z</dcterms:modified>
</cp:coreProperties>
</file>