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2"/>
  </p:notesMasterIdLst>
  <p:sldIdLst>
    <p:sldId id="432" r:id="rId2"/>
    <p:sldId id="375" r:id="rId3"/>
    <p:sldId id="405" r:id="rId4"/>
    <p:sldId id="384" r:id="rId5"/>
    <p:sldId id="406" r:id="rId6"/>
    <p:sldId id="407" r:id="rId7"/>
    <p:sldId id="409" r:id="rId8"/>
    <p:sldId id="410" r:id="rId9"/>
    <p:sldId id="408" r:id="rId10"/>
    <p:sldId id="398" r:id="rId11"/>
    <p:sldId id="411" r:id="rId12"/>
    <p:sldId id="412" r:id="rId13"/>
    <p:sldId id="413" r:id="rId14"/>
    <p:sldId id="414" r:id="rId15"/>
    <p:sldId id="415" r:id="rId16"/>
    <p:sldId id="389" r:id="rId17"/>
    <p:sldId id="416" r:id="rId18"/>
    <p:sldId id="417" r:id="rId19"/>
    <p:sldId id="418" r:id="rId20"/>
    <p:sldId id="3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介绍" id="{758158D8-7F8C-4287-8CDF-230ED80E5821}">
          <p14:sldIdLst>
            <p14:sldId id="432"/>
          </p14:sldIdLst>
        </p14:section>
        <p14:section name="PART1" id="{473AD48D-652D-4E4E-9389-FA2C903EFC86}">
          <p14:sldIdLst>
            <p14:sldId id="375"/>
            <p14:sldId id="405"/>
          </p14:sldIdLst>
        </p14:section>
        <p14:section name="PART2" id="{C3CD2CD6-BE2F-404A-974A-C1BC57493B1B}">
          <p14:sldIdLst>
            <p14:sldId id="384"/>
          </p14:sldIdLst>
        </p14:section>
        <p14:section name="PART2 数据预处理" id="{A61BB4E4-D995-47DF-BB8C-92FE6099E5E3}">
          <p14:sldIdLst>
            <p14:sldId id="406"/>
            <p14:sldId id="407"/>
            <p14:sldId id="409"/>
            <p14:sldId id="410"/>
            <p14:sldId id="408"/>
          </p14:sldIdLst>
        </p14:section>
        <p14:section name="PART2 单因子检验" id="{16BCFB83-8F1F-4400-8F68-799177718491}">
          <p14:sldIdLst>
            <p14:sldId id="398"/>
            <p14:sldId id="411"/>
            <p14:sldId id="412"/>
            <p14:sldId id="413"/>
            <p14:sldId id="414"/>
          </p14:sldIdLst>
        </p14:section>
        <p14:section name="PART3" id="{DE7E5092-1D1E-404B-9D99-40885FCA8960}">
          <p14:sldIdLst>
            <p14:sldId id="415"/>
            <p14:sldId id="389"/>
            <p14:sldId id="416"/>
            <p14:sldId id="417"/>
            <p14:sldId id="418"/>
          </p14:sldIdLst>
        </p14:section>
        <p14:section name="总结" id="{7FDBD853-5CD1-4062-9799-961087FC5E88}">
          <p14:sldIdLst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257">
          <p15:clr>
            <a:srgbClr val="A4A3A4"/>
          </p15:clr>
        </p15:guide>
        <p15:guide id="4" pos="742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109853zbs20004@student.must.edu.mo" initials="2" lastIdx="1" clrIdx="0">
    <p:extLst>
      <p:ext uri="{19B8F6BF-5375-455C-9EA6-DF929625EA0E}">
        <p15:presenceInfo xmlns:p15="http://schemas.microsoft.com/office/powerpoint/2012/main" userId="S::2109853zbs20004@student.must.edu.mo::fb6bba3b-fc48-4e2f-a5cf-13bbd2b57d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B3340"/>
    <a:srgbClr val="1C058D"/>
    <a:srgbClr val="411C7C"/>
    <a:srgbClr val="3A405C"/>
    <a:srgbClr val="CCCCCC"/>
    <a:srgbClr val="3F3F3F"/>
    <a:srgbClr val="3F3965"/>
    <a:srgbClr val="474172"/>
    <a:srgbClr val="524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52" y="67"/>
      </p:cViewPr>
      <p:guideLst>
        <p:guide orient="horz" pos="2137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8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D5C7E261-29B9-4E37-B9B2-8F9277FB549D}" type="datetimeFigureOut">
              <a:rPr lang="zh-CN" altLang="en-US" smtClean="0"/>
              <a:t>2022/3/28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C6DCAFE8-5E96-4521-A1B5-BC4710F7315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027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613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076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2000" cy="6858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3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498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84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99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921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07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041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673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330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94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667" r:id="rId13"/>
    <p:sldLayoutId id="2147483670" r:id="rId14"/>
    <p:sldLayoutId id="2147483665" r:id="rId15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5290785/article/details/89322289" TargetMode="Externa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61175FFB-B4A8-480F-A886-0B37A8E9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779" y="1178428"/>
            <a:ext cx="4121850" cy="528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基础课程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  499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第一周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量化交易平台、数据库简介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金融数据接口调用、量化函数调用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第二周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量化分析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数据清洗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Numpy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量化分析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数据清洗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Pandas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金融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数据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可视化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Matplotlib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第三周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股票组合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基本面指标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策略构建回测及定期更新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多因子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打分模型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第四周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医药行业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ETF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量化交易策略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股息率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&amp;PEG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选股策略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第五周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股票组合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技术指标信号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策略构建回测及定期更新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布林带策略，双均线策略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第六周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单因子模型检测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【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分层检测、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IC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IR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、行业中性化处理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】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多因子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量化数学模型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构建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759E5F-84DE-4595-91C7-96EADC6FA1C8}"/>
              </a:ext>
            </a:extLst>
          </p:cNvPr>
          <p:cNvSpPr txBox="1"/>
          <p:nvPr/>
        </p:nvSpPr>
        <p:spPr>
          <a:xfrm>
            <a:off x="5888273" y="1273361"/>
            <a:ext cx="2654970" cy="5122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进阶课程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999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第七周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大类因子合成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衍生因子合成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第八周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形态选股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---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相似度K线技术算法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第九周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多因子模型特征挖掘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决策树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随机森林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特征分析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第九周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人工智能指数预测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KNN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SVM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TREE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LOGISTIC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第十周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指数估值量化择时策略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536676-504B-44D0-86BF-EA1299FD9A6B}"/>
              </a:ext>
            </a:extLst>
          </p:cNvPr>
          <p:cNvSpPr/>
          <p:nvPr/>
        </p:nvSpPr>
        <p:spPr>
          <a:xfrm>
            <a:off x="3865459" y="242664"/>
            <a:ext cx="44610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CC9900"/>
                </a:solidFill>
                <a:effectLst>
                  <a:outerShdw blurRad="12700" dist="38100" dir="2700000" algn="tl" rotWithShape="0">
                    <a:srgbClr val="CC9900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量化金融课程</a:t>
            </a:r>
          </a:p>
        </p:txBody>
      </p:sp>
      <p:pic>
        <p:nvPicPr>
          <p:cNvPr id="21" name="图片 20" descr="QR 代码&#10;&#10;描述已自动生成">
            <a:extLst>
              <a:ext uri="{FF2B5EF4-FFF2-40B4-BE49-F238E27FC236}">
                <a16:creationId xmlns:a16="http://schemas.microsoft.com/office/drawing/2014/main" id="{056985C3-5900-4771-8E94-161812AA41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t="24460" r="7342" b="13287"/>
          <a:stretch/>
        </p:blipFill>
        <p:spPr>
          <a:xfrm>
            <a:off x="9604107" y="1512997"/>
            <a:ext cx="1344255" cy="1286466"/>
          </a:xfrm>
          <a:prstGeom prst="rect">
            <a:avLst/>
          </a:prstGeom>
        </p:spPr>
      </p:pic>
      <p:pic>
        <p:nvPicPr>
          <p:cNvPr id="23" name="图片 22" descr="QR 代码&#10;&#10;描述已自动生成">
            <a:extLst>
              <a:ext uri="{FF2B5EF4-FFF2-40B4-BE49-F238E27FC236}">
                <a16:creationId xmlns:a16="http://schemas.microsoft.com/office/drawing/2014/main" id="{D12A4250-0512-4129-9985-6A1E29275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 t="24736" r="7681" b="12506"/>
          <a:stretch/>
        </p:blipFill>
        <p:spPr>
          <a:xfrm>
            <a:off x="9657032" y="3459448"/>
            <a:ext cx="1291329" cy="128687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711D777-80FC-4E62-B981-F19C8A1E879A}"/>
              </a:ext>
            </a:extLst>
          </p:cNvPr>
          <p:cNvSpPr txBox="1"/>
          <p:nvPr/>
        </p:nvSpPr>
        <p:spPr>
          <a:xfrm>
            <a:off x="8587898" y="5144695"/>
            <a:ext cx="34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需要此次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课件内容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课程报名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资讯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可以扫描上方微信</a:t>
            </a:r>
          </a:p>
        </p:txBody>
      </p:sp>
    </p:spTree>
    <p:extLst>
      <p:ext uri="{BB962C8B-B14F-4D97-AF65-F5344CB8AC3E}">
        <p14:creationId xmlns:p14="http://schemas.microsoft.com/office/powerpoint/2010/main" val="16057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4D8DE1-3C01-4980-806B-55FF4826EAE0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2C8780-6FBC-40D7-BFD3-071023EB6DC0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中性化处理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EFC72D-2EA0-411D-9B31-F7A173756FCD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回归法分析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EF3F87-1239-4850-8306-920B36ECAA38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分层回测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17AB532-40A9-44FA-965C-70B84FAB61E1}"/>
              </a:ext>
            </a:extLst>
          </p:cNvPr>
          <p:cNvSpPr txBox="1"/>
          <p:nvPr/>
        </p:nvSpPr>
        <p:spPr>
          <a:xfrm>
            <a:off x="8239727" y="265298"/>
            <a:ext cx="3496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步骤二：单因子检验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29C453-B25C-47D6-8DFB-6B5C58124705}"/>
              </a:ext>
            </a:extLst>
          </p:cNvPr>
          <p:cNvSpPr txBox="1"/>
          <p:nvPr/>
        </p:nvSpPr>
        <p:spPr>
          <a:xfrm>
            <a:off x="2785309" y="1146030"/>
            <a:ext cx="7585912" cy="1530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因子预选时，初步构建的因子池可能包含众多因子，为了筛选出真正能用来选股的因子，需要对因子进行因子</a:t>
            </a: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有效性检验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常用的因子有效性检验方法有</a:t>
            </a: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回归法分析和分层回测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。而在检验因子有效性之前，需要对因子数据进一步加工处理，即</a:t>
            </a: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中性化处理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B6CA86-FA86-41F6-A899-E8BEC8C51BB2}"/>
              </a:ext>
            </a:extLst>
          </p:cNvPr>
          <p:cNvSpPr txBox="1"/>
          <p:nvPr/>
        </p:nvSpPr>
        <p:spPr>
          <a:xfrm>
            <a:off x="2785309" y="2732584"/>
            <a:ext cx="7585912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使用因子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择股时，会因为因子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的影响，导致选出的股票具有一些我们不希望看到的偏向，比较常见的是市值和行业的偏向，因此需要中性化处理掉这些偏向</a:t>
            </a:r>
            <a:endParaRPr lang="zh-CN" altLang="en-US" sz="16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967F62A-E1D6-4042-9A14-021E3225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3994057"/>
            <a:ext cx="644707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09CA458-6AD4-4B38-BCC6-A4452395A0FE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686720-38C5-46FB-8BCE-9B37FB92453C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中性化处理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00C966-A0F8-4C14-96B4-46BCA931332D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回归法分析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69FB0B1-4C46-4C57-BF17-B2E771788293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分层回测</a:t>
              </a:r>
            </a:p>
          </p:txBody>
        </p:sp>
      </p:grp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3C6399D-DBA6-4976-B009-CE269CA8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91" y="389894"/>
            <a:ext cx="4973510" cy="17911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1FBC19-F34A-4E99-88CC-561D8D0D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90" y="2438648"/>
            <a:ext cx="4973511" cy="294963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BFB45A2-2F07-432B-BBBB-43204A1AD6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2951290" y="5388279"/>
            <a:ext cx="4973511" cy="12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2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09CA458-6AD4-4B38-BCC6-A4452395A0FE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686720-38C5-46FB-8BCE-9B37FB92453C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中性化处理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00C966-A0F8-4C14-96B4-46BCA931332D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回归法分析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69FB0B1-4C46-4C57-BF17-B2E771788293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分层回测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714B958-3721-4941-AFFD-C0EE65C2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47" y="4302477"/>
            <a:ext cx="6546147" cy="20042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80F2CF-8E07-4391-8850-E68C57A7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47" y="644560"/>
            <a:ext cx="654614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09CA458-6AD4-4B38-BCC6-A4452395A0FE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686720-38C5-46FB-8BCE-9B37FB92453C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中性化处理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00C966-A0F8-4C14-96B4-46BCA931332D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回归法分析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69FB0B1-4C46-4C57-BF17-B2E771788293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分层回测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5EFCD82-5A34-4553-9D7C-A2861C55816A}"/>
              </a:ext>
            </a:extLst>
          </p:cNvPr>
          <p:cNvSpPr txBox="1"/>
          <p:nvPr/>
        </p:nvSpPr>
        <p:spPr>
          <a:xfrm>
            <a:off x="2464468" y="380598"/>
            <a:ext cx="8813132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分层回测模型，以</a:t>
            </a: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因子暴露值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为标准对股票池进行分层，选取同层的股票构建投资组合，定期调整，通过比较投资组合结果，来观察因子的</a:t>
            </a: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选股能力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利用分层回测得到的累计收益图，可知因子是否和收益率有着单调递增或递减的关系。回测结果有很多评价标准，例如</a:t>
            </a: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年化收益率、夏普比率、信息比率、最大回撤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等。如果因子有效，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组股票的收益率会呈现</a:t>
            </a:r>
            <a:r>
              <a:rPr lang="zh-CN" altLang="en-US" sz="16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较好的单调性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12345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54321 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endParaRPr lang="en-US" altLang="zh-CN" sz="16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45E54-B742-4100-BCAE-2425BDC28C2D}"/>
              </a:ext>
            </a:extLst>
          </p:cNvPr>
          <p:cNvSpPr txBox="1"/>
          <p:nvPr/>
        </p:nvSpPr>
        <p:spPr>
          <a:xfrm>
            <a:off x="2464466" y="2417779"/>
            <a:ext cx="3201753" cy="425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作为选股因子，沪深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成分股作为股票池，具体操作流程如下：</a:t>
            </a:r>
            <a:endParaRPr lang="en-US" altLang="zh-CN" sz="14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将股票</a:t>
            </a:r>
            <a:r>
              <a:rPr lang="zh-CN" altLang="en-US" sz="14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按行业进行分类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，然后按照因子暴露度的大小对行业内股票进行</a:t>
            </a:r>
            <a:r>
              <a:rPr lang="zh-CN" altLang="en-US" sz="14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，并按照序号从大到小平均分为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组。</a:t>
            </a:r>
            <a:endParaRPr lang="en-US" altLang="zh-CN" sz="14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将各行业组次相同的股票选出，构建投资组合。账户资金设为六百万，每只股票每次买入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万，在策略开始时清仓腾出资金。</a:t>
            </a:r>
            <a:endParaRPr lang="en-US" altLang="zh-CN" sz="14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将每组回测得到的净值曲线导出，进一步绘制分层回测图。如图所示：</a:t>
            </a:r>
            <a:endParaRPr lang="zh-CN" altLang="en-US" sz="1200" dirty="0"/>
          </a:p>
        </p:txBody>
      </p:sp>
      <p:pic>
        <p:nvPicPr>
          <p:cNvPr id="18" name="图片 17" descr="图片包含 图示&#10;&#10;描述已自动生成">
            <a:extLst>
              <a:ext uri="{FF2B5EF4-FFF2-40B4-BE49-F238E27FC236}">
                <a16:creationId xmlns:a16="http://schemas.microsoft.com/office/drawing/2014/main" id="{DE53FD41-9862-40E2-A615-D89CE574D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" t="24119" r="596" b="12137"/>
          <a:stretch/>
        </p:blipFill>
        <p:spPr>
          <a:xfrm>
            <a:off x="6085301" y="3099889"/>
            <a:ext cx="5192299" cy="3122501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0DFDC0CE-4925-4C4A-9AD1-9E09495FD69C}"/>
              </a:ext>
            </a:extLst>
          </p:cNvPr>
          <p:cNvSpPr/>
          <p:nvPr/>
        </p:nvSpPr>
        <p:spPr>
          <a:xfrm>
            <a:off x="8349915" y="2008343"/>
            <a:ext cx="1804738" cy="529752"/>
          </a:xfrm>
          <a:prstGeom prst="wedgeRectCallout">
            <a:avLst>
              <a:gd name="adj1" fmla="val -31944"/>
              <a:gd name="adj2" fmla="val -6843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多因子评分筛选</a:t>
            </a:r>
          </a:p>
        </p:txBody>
      </p:sp>
    </p:spTree>
    <p:extLst>
      <p:ext uri="{BB962C8B-B14F-4D97-AF65-F5344CB8AC3E}">
        <p14:creationId xmlns:p14="http://schemas.microsoft.com/office/powerpoint/2010/main" val="233362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09CA458-6AD4-4B38-BCC6-A4452395A0FE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686720-38C5-46FB-8BCE-9B37FB92453C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中性化处理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00C966-A0F8-4C14-96B4-46BCA931332D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回归法分析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69FB0B1-4C46-4C57-BF17-B2E771788293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分层回测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C05A777-C928-4380-B76A-6446C457E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2" t="13535"/>
          <a:stretch/>
        </p:blipFill>
        <p:spPr>
          <a:xfrm>
            <a:off x="2815390" y="1133982"/>
            <a:ext cx="7122695" cy="4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DFD600E-A1AE-4FC4-9EE7-4BF96D5BE4DC}"/>
              </a:ext>
            </a:extLst>
          </p:cNvPr>
          <p:cNvSpPr txBox="1"/>
          <p:nvPr/>
        </p:nvSpPr>
        <p:spPr>
          <a:xfrm>
            <a:off x="773723" y="380704"/>
            <a:ext cx="4930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 3 </a:t>
            </a:r>
            <a:r>
              <a:rPr lang="en-US" altLang="zh-CN" sz="2400" b="1" dirty="0" err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Fama</a:t>
            </a:r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-French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三因子策略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E3E8C8-543B-4A52-83EC-CAE8148AFA90}"/>
              </a:ext>
            </a:extLst>
          </p:cNvPr>
          <p:cNvSpPr txBox="1"/>
          <p:nvPr/>
        </p:nvSpPr>
        <p:spPr>
          <a:xfrm>
            <a:off x="2222543" y="1210108"/>
            <a:ext cx="2381542" cy="361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资本资产定价模型（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CAPM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）问世以后，很多学者就在有效市场假说条件下对其进行了实证检验，许多影响股票收益的其他因素陆续被发现 。</a:t>
            </a:r>
            <a:endParaRPr lang="en-US" altLang="zh-CN" sz="14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kern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Fama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French(1992)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zh-CN" altLang="en-US" sz="14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，分别从</a:t>
            </a:r>
            <a:r>
              <a:rPr lang="zh-CN" altLang="en-US" sz="1400" b="1" u="sng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市场风险、市值风险以及账面市值比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三个方面对股票收益率进行分析，具体公式如图：</a:t>
            </a:r>
            <a:endParaRPr lang="en-US" altLang="zh-CN" sz="1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16A0805-BF35-48C7-AC74-E08397F04585}"/>
              </a:ext>
            </a:extLst>
          </p:cNvPr>
          <p:cNvGrpSpPr/>
          <p:nvPr/>
        </p:nvGrpSpPr>
        <p:grpSpPr>
          <a:xfrm>
            <a:off x="0" y="1376480"/>
            <a:ext cx="1636956" cy="1961859"/>
            <a:chOff x="0" y="1376480"/>
            <a:chExt cx="1636956" cy="196185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CBD07F-06FF-4418-AE95-2106CC8F8038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模型介绍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042570-E857-4660-8630-849B3DEF7288}"/>
                </a:ext>
              </a:extLst>
            </p:cNvPr>
            <p:cNvSpPr/>
            <p:nvPr/>
          </p:nvSpPr>
          <p:spPr>
            <a:xfrm>
              <a:off x="16703" y="2624465"/>
              <a:ext cx="1620253" cy="713874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模型应用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E9E4AAC-91C1-415C-8CE4-049D6DC3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374" y="1206633"/>
            <a:ext cx="5189670" cy="19432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677345B-F10C-454C-8FE4-59D3CE737173}"/>
              </a:ext>
            </a:extLst>
          </p:cNvPr>
          <p:cNvSpPr txBox="1"/>
          <p:nvPr/>
        </p:nvSpPr>
        <p:spPr>
          <a:xfrm>
            <a:off x="5376720" y="3699710"/>
            <a:ext cx="610001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 </a:t>
            </a:r>
            <a:r>
              <a:rPr lang="zh-CN" altLang="en-US" sz="1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是指大盘走势变化所引起的不确定性。简单来说，就是大盘波动导致个股也跟着波动的风险。比如表现比较好的公司，其股票价格却伴随着大盘下降了，或者表现不怎么好的公司，股价却跟着牛市上涨了。</a:t>
            </a:r>
            <a:endParaRPr lang="en-US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E(SMB) = 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– 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Fama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把市场里面的所有股票按照</a:t>
            </a:r>
            <a:r>
              <a:rPr lang="zh-CN" altLang="en-US" sz="1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市值排序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，然后等分成三份：第一份是大市值股票，第二份是中市值股票，第三份是小市值股票。记大市值股票的平均期望收益率为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，小市值股票期望收益率为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E(HML) = 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– 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账面价值比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就是账面的所有者权益除以市值。账面市值比风险描述了公司的额外财务困境风险，说明市场对于公司的估值比公司自己的估值低。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042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29B95-D792-4905-818A-D6B945BD80DF}"/>
              </a:ext>
            </a:extLst>
          </p:cNvPr>
          <p:cNvGrpSpPr/>
          <p:nvPr/>
        </p:nvGrpSpPr>
        <p:grpSpPr>
          <a:xfrm>
            <a:off x="0" y="1376480"/>
            <a:ext cx="1636956" cy="1961859"/>
            <a:chOff x="0" y="1376480"/>
            <a:chExt cx="1636956" cy="19618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40012D-AD88-4F45-B379-247DBEDCE928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模型介绍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7644E3-3E82-4AE1-B6CF-E99D8EC8FBFD}"/>
                </a:ext>
              </a:extLst>
            </p:cNvPr>
            <p:cNvSpPr/>
            <p:nvPr/>
          </p:nvSpPr>
          <p:spPr>
            <a:xfrm>
              <a:off x="16703" y="2624465"/>
              <a:ext cx="1620253" cy="7138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模型应用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98B5DD8-0E88-45A6-BFC0-34E27F0F1F5B}"/>
              </a:ext>
            </a:extLst>
          </p:cNvPr>
          <p:cNvSpPr txBox="1"/>
          <p:nvPr/>
        </p:nvSpPr>
        <p:spPr>
          <a:xfrm>
            <a:off x="2845467" y="1224080"/>
            <a:ext cx="6723647" cy="4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策略思想</a:t>
            </a:r>
            <a:endParaRPr lang="en-US" altLang="zh-CN" kern="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取沪深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成分股过去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天的三因子数据，在调仓日对因子数据通过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三因子模型进行回归分析，计算出每个股票在过去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天里的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 </a:t>
            </a:r>
            <a:endParaRPr lang="zh-CN" altLang="en-US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三因子模型，将三个因子数据作为自变量，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HS300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成分股相对无风险收益的超额收益作为因变量，进行多元线性回归，得到残差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 </a:t>
            </a:r>
            <a:endParaRPr lang="zh-CN" altLang="en-US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买入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最小的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N=15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）支股票 </a:t>
            </a:r>
            <a:endParaRPr lang="zh-CN" altLang="en-US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CAPM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理论，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的长期均值应该是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zh-CN" altLang="en-US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如果对于某个时期的股票，回归得到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α&lt;0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，说明这段时间里面收益率偏低（因此股价也偏低），而根据有效市场假设，偏离在未来要涨回来的。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65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67E9184-1DBC-4122-A559-6C55D199AAE8}"/>
              </a:ext>
            </a:extLst>
          </p:cNvPr>
          <p:cNvSpPr txBox="1"/>
          <p:nvPr/>
        </p:nvSpPr>
        <p:spPr>
          <a:xfrm>
            <a:off x="3508419" y="1021440"/>
            <a:ext cx="55837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、设定调仓频率和样本长度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、选取沪深</a:t>
            </a:r>
            <a:r>
              <a:rPr lang="en-US" altLang="zh-CN" dirty="0"/>
              <a:t>300</a:t>
            </a:r>
            <a:r>
              <a:rPr lang="zh-CN" altLang="en-US" dirty="0"/>
              <a:t>成分股的三因子数据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529B95-D792-4905-818A-D6B945BD80DF}"/>
              </a:ext>
            </a:extLst>
          </p:cNvPr>
          <p:cNvGrpSpPr/>
          <p:nvPr/>
        </p:nvGrpSpPr>
        <p:grpSpPr>
          <a:xfrm>
            <a:off x="0" y="1376480"/>
            <a:ext cx="1636956" cy="1961859"/>
            <a:chOff x="0" y="1376480"/>
            <a:chExt cx="1636956" cy="19618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40012D-AD88-4F45-B379-247DBEDCE928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模型介绍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7644E3-3E82-4AE1-B6CF-E99D8EC8FBFD}"/>
                </a:ext>
              </a:extLst>
            </p:cNvPr>
            <p:cNvSpPr/>
            <p:nvPr/>
          </p:nvSpPr>
          <p:spPr>
            <a:xfrm>
              <a:off x="16703" y="2624465"/>
              <a:ext cx="1620253" cy="7138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模型应用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10DBCA0-97F7-4002-BAAF-F57D47DA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36" y="1469745"/>
            <a:ext cx="4176122" cy="13717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8E9487-E1DA-4A8C-80B0-3193B293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36" y="3428506"/>
            <a:ext cx="5425910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42EACED-59DD-499E-BD7E-951DBB1B1DBB}"/>
              </a:ext>
            </a:extLst>
          </p:cNvPr>
          <p:cNvSpPr txBox="1"/>
          <p:nvPr/>
        </p:nvSpPr>
        <p:spPr>
          <a:xfrm>
            <a:off x="3401471" y="499116"/>
            <a:ext cx="75312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、对因子数据通过模型进行回归分析，计算出每个股票在过去</a:t>
            </a:r>
            <a:r>
              <a:rPr lang="en-US" altLang="zh-CN" dirty="0"/>
              <a:t>S</a:t>
            </a:r>
            <a:r>
              <a:rPr lang="zh-CN" altLang="en-US" dirty="0"/>
              <a:t>天里的</a:t>
            </a:r>
            <a:r>
              <a:rPr lang="en-US" altLang="zh-CN" dirty="0"/>
              <a:t>α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、买入</a:t>
            </a:r>
            <a:r>
              <a:rPr lang="en-US" altLang="zh-CN" dirty="0"/>
              <a:t>α</a:t>
            </a:r>
            <a:r>
              <a:rPr lang="zh-CN" altLang="en-US" dirty="0"/>
              <a:t>最小的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N= 15) </a:t>
            </a:r>
            <a:r>
              <a:rPr lang="zh-CN" altLang="en-US" dirty="0"/>
              <a:t>支股票即可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529B95-D792-4905-818A-D6B945BD80DF}"/>
              </a:ext>
            </a:extLst>
          </p:cNvPr>
          <p:cNvGrpSpPr/>
          <p:nvPr/>
        </p:nvGrpSpPr>
        <p:grpSpPr>
          <a:xfrm>
            <a:off x="0" y="1376480"/>
            <a:ext cx="1636956" cy="1961859"/>
            <a:chOff x="0" y="1376480"/>
            <a:chExt cx="1636956" cy="19618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40012D-AD88-4F45-B379-247DBEDCE928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模型介绍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7644E3-3E82-4AE1-B6CF-E99D8EC8FBFD}"/>
                </a:ext>
              </a:extLst>
            </p:cNvPr>
            <p:cNvSpPr/>
            <p:nvPr/>
          </p:nvSpPr>
          <p:spPr>
            <a:xfrm>
              <a:off x="16703" y="2624465"/>
              <a:ext cx="1620253" cy="7138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模型应用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81A2214-6606-4F5C-AE17-E3B2D9DD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64" y="1035311"/>
            <a:ext cx="5387807" cy="24614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55D105-F9D1-4FCC-8526-ACEA4742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364" y="4301306"/>
            <a:ext cx="586790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5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42EACED-59DD-499E-BD7E-951DBB1B1DBB}"/>
              </a:ext>
            </a:extLst>
          </p:cNvPr>
          <p:cNvSpPr txBox="1"/>
          <p:nvPr/>
        </p:nvSpPr>
        <p:spPr>
          <a:xfrm>
            <a:off x="2013829" y="533088"/>
            <a:ext cx="8092697" cy="1207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、回测结果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日共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年进行回测，策略表现如下图所示。期间策略年化收益率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6.18%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，沪深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基准年华收益率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2.55%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，策略收益优于基准收益。</a:t>
            </a:r>
            <a:endParaRPr lang="en-US" altLang="zh-CN" sz="1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529B95-D792-4905-818A-D6B945BD80DF}"/>
              </a:ext>
            </a:extLst>
          </p:cNvPr>
          <p:cNvGrpSpPr/>
          <p:nvPr/>
        </p:nvGrpSpPr>
        <p:grpSpPr>
          <a:xfrm>
            <a:off x="0" y="1376480"/>
            <a:ext cx="1636956" cy="1961859"/>
            <a:chOff x="0" y="1376480"/>
            <a:chExt cx="1636956" cy="19618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40012D-AD88-4F45-B379-247DBEDCE928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模型介绍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7644E3-3E82-4AE1-B6CF-E99D8EC8FBFD}"/>
                </a:ext>
              </a:extLst>
            </p:cNvPr>
            <p:cNvSpPr/>
            <p:nvPr/>
          </p:nvSpPr>
          <p:spPr>
            <a:xfrm>
              <a:off x="16703" y="2624465"/>
              <a:ext cx="1620253" cy="7138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模型应用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533234D-ABCA-41FE-A550-CB210E78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42" y="2090354"/>
            <a:ext cx="9521319" cy="3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83B012-069B-424E-A478-508BDF885FD7}"/>
              </a:ext>
            </a:extLst>
          </p:cNvPr>
          <p:cNvCxnSpPr>
            <a:cxnSpLocks/>
          </p:cNvCxnSpPr>
          <p:nvPr/>
        </p:nvCxnSpPr>
        <p:spPr>
          <a:xfrm>
            <a:off x="5337702" y="534992"/>
            <a:ext cx="0" cy="5788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C01CEB7-3C81-48F9-AFB4-36C0E5C1B884}"/>
              </a:ext>
            </a:extLst>
          </p:cNvPr>
          <p:cNvSpPr txBox="1"/>
          <p:nvPr/>
        </p:nvSpPr>
        <p:spPr>
          <a:xfrm>
            <a:off x="773723" y="380704"/>
            <a:ext cx="3846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Part1 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多因子策略原理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EC61F1FD-4916-42F7-9655-B701BFBCD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24" y="1889436"/>
            <a:ext cx="2967825" cy="25277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C48BF2-A475-49BA-BCD8-9754A2C13648}"/>
              </a:ext>
            </a:extLst>
          </p:cNvPr>
          <p:cNvSpPr txBox="1"/>
          <p:nvPr/>
        </p:nvSpPr>
        <p:spPr>
          <a:xfrm>
            <a:off x="773723" y="1042737"/>
            <a:ext cx="3958698" cy="550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微观层面：基本面分析、技术面分析</a:t>
            </a:r>
            <a:endParaRPr lang="en-US" altLang="zh-CN" dirty="0"/>
          </a:p>
          <a:p>
            <a:r>
              <a:rPr lang="zh-CN" altLang="en-US" dirty="0"/>
              <a:t>宏观层面：政策面分析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影响因素，且为可量化的信息。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是应用最广泛的一种选股模型，基本原理是采用一系列的因子作为选股标准，满足这些因子的股票则被买入，不满足的则卖出。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324E5-6CCD-4BD0-ACC5-9ADB0FC87A08}"/>
              </a:ext>
            </a:extLst>
          </p:cNvPr>
          <p:cNvSpPr txBox="1"/>
          <p:nvPr/>
        </p:nvSpPr>
        <p:spPr>
          <a:xfrm>
            <a:off x="5942984" y="975572"/>
            <a:ext cx="5711604" cy="490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一致预期类</a:t>
            </a:r>
            <a:r>
              <a:rPr lang="zh-CN" altLang="en-US" sz="1400" b="0" i="0" dirty="0">
                <a:effectLst/>
                <a:latin typeface="-apple-system"/>
              </a:rPr>
              <a:t>：基于各券商分析师的调查的上市公司盈利预期数据平均值。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收益风险类</a:t>
            </a:r>
            <a:r>
              <a:rPr lang="zh-CN" altLang="en-US" sz="1400" b="0" i="0" dirty="0">
                <a:effectLst/>
                <a:latin typeface="-apple-system"/>
              </a:rPr>
              <a:t>：该指标从股票收益，风险，以及风险收益比三个角度来度量股票的表现。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财务质量类</a:t>
            </a:r>
            <a:r>
              <a:rPr lang="zh-CN" altLang="en-US" sz="1400" b="0" i="0" dirty="0">
                <a:effectLst/>
                <a:latin typeface="-apple-system"/>
              </a:rPr>
              <a:t>：该指标反映了企业财务状况、经营成果。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流动性类</a:t>
            </a:r>
            <a:r>
              <a:rPr lang="zh-CN" altLang="en-US" sz="1400" b="0" i="0" dirty="0">
                <a:effectLst/>
                <a:latin typeface="-apple-system"/>
              </a:rPr>
              <a:t>：该股票在流通过程中的活动性质，通过换手率来计量股票的这种性质。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成长类</a:t>
            </a:r>
            <a:r>
              <a:rPr lang="zh-CN" altLang="en-US" sz="1400" b="0" i="0" dirty="0">
                <a:effectLst/>
                <a:latin typeface="-apple-system"/>
              </a:rPr>
              <a:t>：该指标反映了每家上市公司的成长性。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常用技术指标类</a:t>
            </a:r>
            <a:r>
              <a:rPr lang="zh-CN" altLang="en-US" sz="1400" b="0" i="0" dirty="0">
                <a:effectLst/>
                <a:latin typeface="-apple-system"/>
              </a:rPr>
              <a:t>：该类别包含主流的技术指标，使用前复权价格计算，反映了股票的量价信息。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动量类</a:t>
            </a:r>
            <a:r>
              <a:rPr lang="zh-CN" altLang="en-US" sz="1400" b="0" i="0" dirty="0">
                <a:effectLst/>
                <a:latin typeface="-apple-system"/>
              </a:rPr>
              <a:t>：该指标通过计算不同种类的价格动量，帮助投资者综合判断股价的变化趋势。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4"/>
                </a:solidFill>
                <a:latin typeface="-apple-system"/>
              </a:rPr>
              <a:t>估值类</a:t>
            </a:r>
            <a:r>
              <a:rPr lang="zh-CN" altLang="en-US" sz="1400" b="0" i="0" dirty="0">
                <a:effectLst/>
                <a:latin typeface="-apple-system"/>
              </a:rPr>
              <a:t>：该指标主要反映市场对上市公司的估值大小。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chemeClr val="accent4"/>
                </a:solidFill>
                <a:effectLst/>
                <a:latin typeface="-apple-system"/>
              </a:rPr>
              <a:t>每股指标类</a:t>
            </a:r>
            <a:r>
              <a:rPr lang="zh-CN" altLang="en-US" sz="1400" b="0" i="0" dirty="0">
                <a:effectLst/>
                <a:latin typeface="-apple-system"/>
              </a:rPr>
              <a:t>：该指标从每股角度展现股票的各种盈利能力，大多数因子的计算涉及财务报表数据</a:t>
            </a:r>
          </a:p>
        </p:txBody>
      </p:sp>
    </p:spTree>
    <p:extLst>
      <p:ext uri="{BB962C8B-B14F-4D97-AF65-F5344CB8AC3E}">
        <p14:creationId xmlns:p14="http://schemas.microsoft.com/office/powerpoint/2010/main" val="209839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B451DF7-138B-48B3-A01F-8924F1813436}"/>
              </a:ext>
            </a:extLst>
          </p:cNvPr>
          <p:cNvSpPr txBox="1"/>
          <p:nvPr/>
        </p:nvSpPr>
        <p:spPr>
          <a:xfrm>
            <a:off x="1363579" y="629471"/>
            <a:ext cx="4851166" cy="532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b="1" kern="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多因子策略原理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用多种影响因子进行选股 </a:t>
            </a:r>
            <a:endParaRPr lang="zh-CN" altLang="en-US" sz="1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避免单因子选股的片面性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多因子数据分析与处理</a:t>
            </a:r>
            <a:endParaRPr lang="en-US" altLang="zh-CN" sz="14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 </a:t>
            </a:r>
            <a:endParaRPr lang="zh-CN" altLang="en-US" sz="1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因子有效性检验 </a:t>
            </a:r>
            <a:endParaRPr lang="zh-CN" altLang="en-US" sz="1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多因子评分筛选 </a:t>
            </a:r>
            <a:endParaRPr lang="zh-CN" altLang="en-US" sz="1400" dirty="0"/>
          </a:p>
          <a:p>
            <a:pPr>
              <a:lnSpc>
                <a:spcPct val="200000"/>
              </a:lnSpc>
            </a:pPr>
            <a:r>
              <a:rPr lang="en-US" altLang="zh-CN" sz="1400" kern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Fama</a:t>
            </a:r>
            <a:r>
              <a:rPr lang="en-US" altLang="zh-CN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-French</a:t>
            </a: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三因子策略案例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市场风险、市值风险、账面市值比三因子选股</a:t>
            </a:r>
            <a:endParaRPr lang="zh-CN" altLang="en-US" sz="1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符合调仓频率进行调仓 </a:t>
            </a:r>
            <a:endParaRPr lang="zh-CN" altLang="en-US" sz="1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进行风险管理（止盈止损）</a:t>
            </a:r>
            <a:endParaRPr lang="zh-CN" altLang="en-US" sz="1400" dirty="0"/>
          </a:p>
        </p:txBody>
      </p:sp>
      <p:pic>
        <p:nvPicPr>
          <p:cNvPr id="11" name="图片 10" descr="QR 代码&#10;&#10;描述已自动生成">
            <a:extLst>
              <a:ext uri="{FF2B5EF4-FFF2-40B4-BE49-F238E27FC236}">
                <a16:creationId xmlns:a16="http://schemas.microsoft.com/office/drawing/2014/main" id="{5925A8BB-FBA7-4A2A-9C59-63C1D10A5B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9" t="36891" r="22388" b="23275"/>
          <a:stretch/>
        </p:blipFill>
        <p:spPr>
          <a:xfrm>
            <a:off x="7740316" y="2428862"/>
            <a:ext cx="2212839" cy="21656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604546-0FA2-4904-AF25-1BF4C81A6719}"/>
              </a:ext>
            </a:extLst>
          </p:cNvPr>
          <p:cNvSpPr txBox="1"/>
          <p:nvPr/>
        </p:nvSpPr>
        <p:spPr>
          <a:xfrm>
            <a:off x="7131937" y="4851221"/>
            <a:ext cx="34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需要此次</a:t>
            </a:r>
            <a:r>
              <a:rPr lang="zh-CN" altLang="en-US" sz="1400" dirty="0">
                <a:solidFill>
                  <a:schemeClr val="accent4"/>
                </a:solidFill>
              </a:rPr>
              <a:t>课件内容</a:t>
            </a:r>
            <a:r>
              <a:rPr lang="zh-CN" altLang="en-US" sz="1400" dirty="0"/>
              <a:t>或</a:t>
            </a:r>
            <a:r>
              <a:rPr lang="zh-CN" altLang="en-US" sz="1400" dirty="0">
                <a:solidFill>
                  <a:schemeClr val="accent4"/>
                </a:solidFill>
              </a:rPr>
              <a:t>课程报名</a:t>
            </a:r>
            <a:r>
              <a:rPr lang="zh-CN" altLang="en-US" sz="1400" dirty="0"/>
              <a:t>资讯</a:t>
            </a:r>
            <a:endParaRPr lang="en-US" altLang="zh-CN" sz="1400" dirty="0"/>
          </a:p>
          <a:p>
            <a:pPr algn="ctr"/>
            <a:r>
              <a:rPr lang="zh-CN" altLang="en-US" sz="1400" dirty="0"/>
              <a:t>可以扫描上方微信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D2500F-B9BD-4574-9293-81676C640C0E}"/>
              </a:ext>
            </a:extLst>
          </p:cNvPr>
          <p:cNvSpPr txBox="1"/>
          <p:nvPr/>
        </p:nvSpPr>
        <p:spPr>
          <a:xfrm>
            <a:off x="5195205" y="995398"/>
            <a:ext cx="5263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使用多因子策略，选股更“科学”</a:t>
            </a:r>
            <a:endParaRPr lang="zh-CN" altLang="en-US" sz="2800" dirty="0"/>
          </a:p>
        </p:txBody>
      </p:sp>
      <p:pic>
        <p:nvPicPr>
          <p:cNvPr id="7" name="图形 6" descr="上升趋势条形图 纯色填充">
            <a:extLst>
              <a:ext uri="{FF2B5EF4-FFF2-40B4-BE49-F238E27FC236}">
                <a16:creationId xmlns:a16="http://schemas.microsoft.com/office/drawing/2014/main" id="{C2E35DB8-F8DE-491B-BAEC-D4B87BBE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3881" y="739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形用户界面&#10;&#10;低可信度描述已自动生成">
            <a:extLst>
              <a:ext uri="{FF2B5EF4-FFF2-40B4-BE49-F238E27FC236}">
                <a16:creationId xmlns:a16="http://schemas.microsoft.com/office/drawing/2014/main" id="{DF715F52-A166-4D0D-837A-92FCC1AE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1" y="0"/>
            <a:ext cx="3122907" cy="6858000"/>
          </a:xfrm>
          <a:prstGeom prst="rect">
            <a:avLst/>
          </a:prstGeom>
        </p:spPr>
      </p:pic>
      <p:pic>
        <p:nvPicPr>
          <p:cNvPr id="18" name="图片 17" descr="图形用户界面&#10;&#10;低可信度描述已自动生成">
            <a:extLst>
              <a:ext uri="{FF2B5EF4-FFF2-40B4-BE49-F238E27FC236}">
                <a16:creationId xmlns:a16="http://schemas.microsoft.com/office/drawing/2014/main" id="{DE01DE01-4C49-4A89-AA7C-3B053A9DC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29" y="0"/>
            <a:ext cx="3004871" cy="6858000"/>
          </a:xfrm>
          <a:prstGeom prst="rect">
            <a:avLst/>
          </a:prstGeom>
        </p:spPr>
      </p:pic>
      <p:pic>
        <p:nvPicPr>
          <p:cNvPr id="20" name="图片 19" descr="文本, 应用程序&#10;&#10;中度可信度描述已自动生成">
            <a:extLst>
              <a:ext uri="{FF2B5EF4-FFF2-40B4-BE49-F238E27FC236}">
                <a16:creationId xmlns:a16="http://schemas.microsoft.com/office/drawing/2014/main" id="{46E396D0-6A37-45A8-8D17-D3483F8B1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18" y="0"/>
            <a:ext cx="2988982" cy="6858000"/>
          </a:xfrm>
          <a:prstGeom prst="rect">
            <a:avLst/>
          </a:prstGeom>
        </p:spPr>
      </p:pic>
      <p:pic>
        <p:nvPicPr>
          <p:cNvPr id="22" name="图片 21" descr="图形用户界面&#10;&#10;低可信度描述已自动生成">
            <a:extLst>
              <a:ext uri="{FF2B5EF4-FFF2-40B4-BE49-F238E27FC236}">
                <a16:creationId xmlns:a16="http://schemas.microsoft.com/office/drawing/2014/main" id="{9F39A14E-9BFE-4462-8F06-FD09B51440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1"/>
          <a:stretch/>
        </p:blipFill>
        <p:spPr>
          <a:xfrm>
            <a:off x="0" y="0"/>
            <a:ext cx="3091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DFD600E-A1AE-4FC4-9EE7-4BF96D5BE4DC}"/>
              </a:ext>
            </a:extLst>
          </p:cNvPr>
          <p:cNvSpPr txBox="1"/>
          <p:nvPr/>
        </p:nvSpPr>
        <p:spPr>
          <a:xfrm>
            <a:off x="773723" y="380704"/>
            <a:ext cx="4271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多因子数据分析与处理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E3E8C8-543B-4A52-83EC-CAE8148AFA90}"/>
              </a:ext>
            </a:extLst>
          </p:cNvPr>
          <p:cNvSpPr txBox="1"/>
          <p:nvPr/>
        </p:nvSpPr>
        <p:spPr>
          <a:xfrm>
            <a:off x="783359" y="966643"/>
            <a:ext cx="3716452" cy="545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确定构建什么样的因子模型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理论分析 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因子预选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搜集基础数据 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离群值处理 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数据标准化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构建多因子模型</a:t>
            </a:r>
            <a:endParaRPr lang="en-US" altLang="zh-CN" sz="1800" kern="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单因子有效性检验 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有效但冗余因子的剔除 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大类因子合成 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综合评分模型构建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模型评价和改进</a:t>
            </a:r>
            <a:endParaRPr lang="en-US" altLang="zh-CN" dirty="0"/>
          </a:p>
        </p:txBody>
      </p:sp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B1AF791A-523D-4CDB-81DF-EE4F4F9B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46" y="1042736"/>
            <a:ext cx="4930682" cy="53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9AE0A9-7207-4243-9D50-BD62B7AA3FFF}"/>
              </a:ext>
            </a:extLst>
          </p:cNvPr>
          <p:cNvSpPr txBox="1"/>
          <p:nvPr/>
        </p:nvSpPr>
        <p:spPr>
          <a:xfrm>
            <a:off x="2464569" y="1376480"/>
            <a:ext cx="8403957" cy="433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在构建多因子模型之前，我们首先要准备好待检验的原始因子池以及它们的数据，并根据要求对他们进行初步的整理，确保使用数据的</a:t>
            </a:r>
            <a:r>
              <a:rPr lang="zh-CN" altLang="en-US" sz="18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全面性和合理性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。从经济学角度出发，发现并描述规律，选择有意义的因子。</a:t>
            </a:r>
            <a:endParaRPr lang="en-US" altLang="zh-CN" sz="18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思考：</a:t>
            </a:r>
            <a:br>
              <a:rPr lang="zh-CN" altLang="en-US" dirty="0"/>
            </a:b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因子是否</a:t>
            </a:r>
            <a:r>
              <a:rPr lang="zh-CN" altLang="en-US" b="1" dirty="0">
                <a:solidFill>
                  <a:schemeClr val="accent4"/>
                </a:solidFill>
                <a:effectLst/>
              </a:rPr>
              <a:t>全面</a:t>
            </a:r>
            <a:r>
              <a:rPr lang="zh-CN" altLang="en-US" dirty="0">
                <a:effectLst/>
              </a:rPr>
              <a:t>的反映问题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因子的</a:t>
            </a:r>
            <a:r>
              <a:rPr lang="zh-CN" altLang="en-US" b="1" dirty="0">
                <a:solidFill>
                  <a:schemeClr val="accent4"/>
                </a:solidFill>
                <a:effectLst/>
              </a:rPr>
              <a:t>同质化</a:t>
            </a:r>
            <a:r>
              <a:rPr lang="zh-CN" altLang="en-US" dirty="0">
                <a:effectLst/>
              </a:rPr>
              <a:t>问题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因子</a:t>
            </a:r>
            <a:r>
              <a:rPr lang="zh-CN" altLang="en-US" b="1" dirty="0">
                <a:solidFill>
                  <a:schemeClr val="accent4"/>
                </a:solidFill>
                <a:effectLst/>
              </a:rPr>
              <a:t>衍生</a:t>
            </a:r>
            <a:r>
              <a:rPr lang="zh-CN" altLang="en-US" dirty="0">
                <a:effectLst/>
              </a:rPr>
              <a:t>创新的问题</a:t>
            </a:r>
            <a:endParaRPr lang="en-US" altLang="zh-CN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滞后</a:t>
            </a:r>
            <a:endParaRPr lang="en-US" altLang="zh-CN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1B8A30-D1C1-487E-8DD2-6FB73E3E839F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DF5B1FB-8317-4F92-B080-78CD3E0DF7D3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基础数据采集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3189CF-01CE-40A2-B7AC-AFC9A95F31A2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离群值处理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E16971-9814-4048-853B-EBC8DF3AE091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数据标准化</a:t>
              </a:r>
            </a:p>
          </p:txBody>
        </p:sp>
      </p:grp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A74650C8-69A9-4F8D-8ECF-9B339010A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62" y="3544926"/>
            <a:ext cx="5655828" cy="23770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C29944B-AF58-4AD8-923D-EABCBAE87BC9}"/>
              </a:ext>
            </a:extLst>
          </p:cNvPr>
          <p:cNvSpPr txBox="1"/>
          <p:nvPr/>
        </p:nvSpPr>
        <p:spPr>
          <a:xfrm>
            <a:off x="8239727" y="265298"/>
            <a:ext cx="3496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步骤一：数据预处理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7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CF78069-19FA-4C7C-BBD0-20DA23D4B031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A68B1-E567-4EA7-8228-DD99B690FBAA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基础数据采集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AA90908-B5DA-43EC-8E55-7AAB548275BC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离群值处理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DDE28A-0A2B-4FC7-9D26-13F2828FCB66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数据标准化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F5643D3-FE26-4AE5-8DE2-E4A5EA11DB2C}"/>
              </a:ext>
            </a:extLst>
          </p:cNvPr>
          <p:cNvSpPr txBox="1"/>
          <p:nvPr/>
        </p:nvSpPr>
        <p:spPr>
          <a:xfrm>
            <a:off x="2691064" y="942683"/>
            <a:ext cx="8490283" cy="461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过大或过小的数据可能会影响到分析结果，对上述</a:t>
            </a:r>
            <a:r>
              <a:rPr lang="zh-CN" altLang="en-US" sz="18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离群值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进行处理可降低误差，提高模型准确性。</a:t>
            </a:r>
            <a:endParaRPr lang="en-US" altLang="zh-CN" sz="18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离群值的判断方法有三种：</a:t>
            </a:r>
            <a:r>
              <a:rPr lang="en-US" altLang="zh-CN" sz="18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18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法，</a:t>
            </a:r>
            <a:r>
              <a:rPr lang="en-US" altLang="zh-CN" sz="18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3σ</a:t>
            </a:r>
            <a:r>
              <a:rPr lang="zh-CN" altLang="en-US" sz="1800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法和百分位法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法主要思路是先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界定上下限，再将超过界限的离群值调整至上下限，具体处理思路如下：</a:t>
            </a:r>
            <a:endParaRPr lang="en-US" altLang="zh-CN" sz="18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）找出所有因子的中位数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Xmedian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）得到每个因子与中位数的绝对偏差值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Xi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median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）得到绝对偏差值的中位数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）确定参数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，从而确定合理的范围为</a:t>
            </a:r>
            <a:r>
              <a:rPr lang="en-US" altLang="zh-CN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[Xmedian-nMAD, Xmedian+nMAD]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18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，并针对超出合理范围的因子值做如下的调整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38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CF78069-19FA-4C7C-BBD0-20DA23D4B031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A68B1-E567-4EA7-8228-DD99B690FBAA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基础数据采集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AA90908-B5DA-43EC-8E55-7AAB548275BC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离群值处理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DDE28A-0A2B-4FC7-9D26-13F2828FCB66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数据标准化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F5643D3-FE26-4AE5-8DE2-E4A5EA11DB2C}"/>
              </a:ext>
            </a:extLst>
          </p:cNvPr>
          <p:cNvSpPr txBox="1"/>
          <p:nvPr/>
        </p:nvSpPr>
        <p:spPr>
          <a:xfrm>
            <a:off x="2683043" y="204746"/>
            <a:ext cx="849028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1800" b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法处理离群值</a:t>
            </a:r>
            <a:endParaRPr lang="en-US" altLang="zh-CN" sz="18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94D3A4-EEB6-471B-8AB7-88576D55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12" y="892466"/>
            <a:ext cx="6447079" cy="3429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A942B2-7683-4DB5-B1DD-4871F80A0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68"/>
          <a:stretch/>
        </p:blipFill>
        <p:spPr>
          <a:xfrm>
            <a:off x="2816312" y="4490205"/>
            <a:ext cx="6447079" cy="18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CF78069-19FA-4C7C-BBD0-20DA23D4B031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A68B1-E567-4EA7-8228-DD99B690FBAA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基础数据采集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AA90908-B5DA-43EC-8E55-7AAB548275BC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离群值处理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DDE28A-0A2B-4FC7-9D26-13F2828FCB66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数据标准化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F5643D3-FE26-4AE5-8DE2-E4A5EA11DB2C}"/>
              </a:ext>
            </a:extLst>
          </p:cNvPr>
          <p:cNvSpPr txBox="1"/>
          <p:nvPr/>
        </p:nvSpPr>
        <p:spPr>
          <a:xfrm>
            <a:off x="2471405" y="553942"/>
            <a:ext cx="849028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MAD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法代码解析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77F32A-3F3A-48DF-B429-A0CA82CD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2566114" y="1376480"/>
            <a:ext cx="8300867" cy="2776767"/>
          </a:xfrm>
          <a:prstGeom prst="rect">
            <a:avLst/>
          </a:prstGeom>
        </p:spPr>
      </p:pic>
      <p:pic>
        <p:nvPicPr>
          <p:cNvPr id="12" name="图片 11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F7C586F7-FC7D-4B54-B3A3-06EF9131F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14" y="4649541"/>
            <a:ext cx="3444538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0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0161E7D-04BB-4095-B925-F880909699A0}"/>
              </a:ext>
            </a:extLst>
          </p:cNvPr>
          <p:cNvGrpSpPr/>
          <p:nvPr/>
        </p:nvGrpSpPr>
        <p:grpSpPr>
          <a:xfrm>
            <a:off x="-2" y="1376480"/>
            <a:ext cx="1620255" cy="3037104"/>
            <a:chOff x="-2" y="1376480"/>
            <a:chExt cx="1620255" cy="30371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CB074C-8A68-43EB-8293-1031787EEED7}"/>
                </a:ext>
              </a:extLst>
            </p:cNvPr>
            <p:cNvSpPr/>
            <p:nvPr/>
          </p:nvSpPr>
          <p:spPr>
            <a:xfrm>
              <a:off x="0" y="1376480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基础数据采集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176C3DC-FF02-4744-B20C-2081947BFE9F}"/>
                </a:ext>
              </a:extLst>
            </p:cNvPr>
            <p:cNvSpPr/>
            <p:nvPr/>
          </p:nvSpPr>
          <p:spPr>
            <a:xfrm>
              <a:off x="-1" y="2538095"/>
              <a:ext cx="1620253" cy="7138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离群值处理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9F36B13-7008-434F-8256-44DDB9A500FD}"/>
                </a:ext>
              </a:extLst>
            </p:cNvPr>
            <p:cNvSpPr/>
            <p:nvPr/>
          </p:nvSpPr>
          <p:spPr>
            <a:xfrm>
              <a:off x="-2" y="3699710"/>
              <a:ext cx="1620253" cy="71387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数据标准化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B288700-F89B-4ABE-A77B-5A4B521E32A7}"/>
              </a:ext>
            </a:extLst>
          </p:cNvPr>
          <p:cNvSpPr txBox="1"/>
          <p:nvPr/>
        </p:nvSpPr>
        <p:spPr>
          <a:xfrm>
            <a:off x="2811380" y="324377"/>
            <a:ext cx="7359316" cy="251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sz="1600" i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长的书桌</a:t>
            </a:r>
            <a:r>
              <a:rPr lang="en-US" altLang="zh-CN" sz="1600" i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vs.0.5m</a:t>
            </a:r>
            <a:r>
              <a:rPr lang="zh-CN" altLang="en-US" sz="1600" i="1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长的钢笔，哪个会“更长”一些？ </a:t>
            </a:r>
            <a:endParaRPr lang="en-US" altLang="zh-CN" sz="1600" i="1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多因子模型中，由于各因子不同的</a:t>
            </a:r>
            <a:r>
              <a:rPr lang="zh-CN" altLang="en-US" sz="16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量级和数量级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，不能使用原始因子进行分析；为了保证结果的可靠性，需要对原始指标数据进行标准化处理。</a:t>
            </a:r>
            <a:endParaRPr lang="en-US" altLang="zh-CN" sz="16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  <a:p>
            <a:pPr algn="l" latinLnBrk="1"/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最常用的数据标准化方法是</a:t>
            </a:r>
            <a:r>
              <a:rPr lang="en-US" altLang="zh-CN" sz="16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16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-Score</a:t>
            </a:r>
            <a:r>
              <a:rPr lang="zh-CN" altLang="en-US" sz="16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en-US" altLang="zh-CN" sz="16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kern="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归一化（</a:t>
            </a:r>
            <a:r>
              <a:rPr lang="en-US" altLang="zh-CN" sz="16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Normalization</a:t>
            </a:r>
            <a:r>
              <a:rPr lang="zh-CN" altLang="en-US" sz="16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，将因子值的均值调整为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，标准差调整为</a:t>
            </a:r>
            <a:r>
              <a:rPr lang="en-US" altLang="zh-CN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，具体公式如下：</a:t>
            </a:r>
            <a:endParaRPr lang="zh-CN" altLang="en-US" sz="1600" dirty="0"/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867732B-43A3-43BB-9FFB-5B31E2DB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79" y="3173491"/>
            <a:ext cx="2009929" cy="7169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0B66BE-B25B-41E9-80A3-23B5EF1014E5}"/>
              </a:ext>
            </a:extLst>
          </p:cNvPr>
          <p:cNvSpPr txBox="1"/>
          <p:nvPr/>
        </p:nvSpPr>
        <p:spPr>
          <a:xfrm>
            <a:off x="2811379" y="6323015"/>
            <a:ext cx="610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https://blog.csdn.net/qq_35290785/article/details/89322289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14" name="图片 13" descr="文本&#10;&#10;中度可信度描述已自动生成">
            <a:extLst>
              <a:ext uri="{FF2B5EF4-FFF2-40B4-BE49-F238E27FC236}">
                <a16:creationId xmlns:a16="http://schemas.microsoft.com/office/drawing/2014/main" id="{F57CB2EB-2AF9-4388-A126-46DD05C2B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60" y="3164067"/>
            <a:ext cx="2362145" cy="71691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85CE0EB-C9ED-49AF-AECC-7C6E893814F7}"/>
              </a:ext>
            </a:extLst>
          </p:cNvPr>
          <p:cNvSpPr txBox="1"/>
          <p:nvPr/>
        </p:nvSpPr>
        <p:spPr>
          <a:xfrm>
            <a:off x="2715127" y="3945945"/>
            <a:ext cx="8009020" cy="232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0" i="0" dirty="0">
                <a:solidFill>
                  <a:schemeClr val="accent4"/>
                </a:solidFill>
                <a:effectLst/>
                <a:latin typeface="-apple-system"/>
              </a:rPr>
              <a:t>归一化：</a:t>
            </a:r>
            <a:r>
              <a:rPr lang="zh-CN" altLang="en-US" sz="1400" b="0" i="0" dirty="0">
                <a:effectLst/>
                <a:latin typeface="-apple-system"/>
              </a:rPr>
              <a:t>缩放仅仅跟最大、最小值的差别有关。 输出范围在</a:t>
            </a:r>
            <a:r>
              <a:rPr lang="en-US" altLang="zh-CN" sz="1400" b="0" i="0" dirty="0">
                <a:effectLst/>
                <a:latin typeface="-apple-system"/>
              </a:rPr>
              <a:t>0-1</a:t>
            </a:r>
            <a:r>
              <a:rPr lang="zh-CN" altLang="en-US" sz="1400" b="0" i="0" dirty="0">
                <a:effectLst/>
                <a:latin typeface="-apple-system"/>
              </a:rPr>
              <a:t>之间</a:t>
            </a:r>
          </a:p>
          <a:p>
            <a:pPr algn="l">
              <a:lnSpc>
                <a:spcPct val="150000"/>
              </a:lnSpc>
            </a:pPr>
            <a:r>
              <a:rPr lang="zh-CN" altLang="en-US" sz="1400" b="0" i="0" dirty="0">
                <a:solidFill>
                  <a:schemeClr val="accent4"/>
                </a:solidFill>
                <a:effectLst/>
                <a:latin typeface="-apple-system"/>
              </a:rPr>
              <a:t>标准化：</a:t>
            </a:r>
            <a:r>
              <a:rPr lang="zh-CN" altLang="en-US" sz="1400" b="0" i="0" dirty="0">
                <a:effectLst/>
                <a:latin typeface="-apple-system"/>
              </a:rPr>
              <a:t>缩放和每个点都有关系，通过方差（</a:t>
            </a:r>
            <a:r>
              <a:rPr lang="en-US" altLang="zh-CN" sz="1400" b="0" i="0" dirty="0">
                <a:effectLst/>
                <a:latin typeface="-apple-system"/>
              </a:rPr>
              <a:t>variance</a:t>
            </a:r>
            <a:r>
              <a:rPr lang="zh-CN" altLang="en-US" sz="1400" b="0" i="0" dirty="0">
                <a:effectLst/>
                <a:latin typeface="-apple-system"/>
              </a:rPr>
              <a:t>）体现出来。与归一化对比，标准化中所有数据点都有贡献（通过均值和标准差造成影响）。</a:t>
            </a:r>
            <a:r>
              <a:rPr lang="zh-CN" altLang="en-US" sz="1400" b="1" i="0" dirty="0">
                <a:effectLst/>
                <a:latin typeface="-apple-system"/>
              </a:rPr>
              <a:t>输出范围是负无穷到正无穷</a:t>
            </a:r>
            <a:endParaRPr lang="zh-CN" altLang="en-US" sz="1400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0" i="0" dirty="0">
                <a:effectLst/>
                <a:latin typeface="-apple-system"/>
              </a:rPr>
              <a:t>1.</a:t>
            </a:r>
            <a:r>
              <a:rPr lang="zh-CN" altLang="en-US" sz="1400" b="0" i="0" dirty="0">
                <a:effectLst/>
                <a:latin typeface="-apple-system"/>
              </a:rPr>
              <a:t>如果对输出结果</a:t>
            </a:r>
            <a:r>
              <a:rPr lang="zh-CN" altLang="en-US" sz="1400" b="0" i="0" dirty="0">
                <a:solidFill>
                  <a:schemeClr val="accent4"/>
                </a:solidFill>
                <a:effectLst/>
                <a:latin typeface="-apple-system"/>
              </a:rPr>
              <a:t>范围有要求</a:t>
            </a:r>
            <a:r>
              <a:rPr lang="zh-CN" altLang="en-US" sz="1400" b="0" i="0" dirty="0">
                <a:effectLst/>
                <a:latin typeface="-apple-system"/>
              </a:rPr>
              <a:t>，用归一化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0" i="0" dirty="0">
                <a:effectLst/>
                <a:latin typeface="-apple-system"/>
              </a:rPr>
              <a:t>2.</a:t>
            </a:r>
            <a:r>
              <a:rPr lang="zh-CN" altLang="en-US" sz="1400" b="0" i="0" dirty="0">
                <a:effectLst/>
                <a:latin typeface="-apple-system"/>
              </a:rPr>
              <a:t>如果</a:t>
            </a:r>
            <a:r>
              <a:rPr lang="zh-CN" altLang="en-US" sz="1400" b="0" i="0" dirty="0">
                <a:solidFill>
                  <a:schemeClr val="accent4"/>
                </a:solidFill>
                <a:effectLst/>
                <a:latin typeface="-apple-system"/>
              </a:rPr>
              <a:t>数据较为稳定</a:t>
            </a:r>
            <a:r>
              <a:rPr lang="zh-CN" altLang="en-US" sz="1400" b="0" i="0" dirty="0">
                <a:effectLst/>
                <a:latin typeface="-apple-system"/>
              </a:rPr>
              <a:t>（图像或是视频的数据值处于固定区间），不存在极端的最大最小值，用归一化</a:t>
            </a:r>
          </a:p>
          <a:p>
            <a:pPr algn="l">
              <a:lnSpc>
                <a:spcPct val="150000"/>
              </a:lnSpc>
            </a:pPr>
            <a:r>
              <a:rPr lang="en-US" altLang="zh-CN" sz="1400" b="0" i="0" dirty="0">
                <a:effectLst/>
                <a:latin typeface="-apple-system"/>
              </a:rPr>
              <a:t>3.</a:t>
            </a:r>
            <a:r>
              <a:rPr lang="zh-CN" altLang="en-US" sz="1400" b="0" i="0" dirty="0">
                <a:effectLst/>
                <a:latin typeface="-apple-system"/>
              </a:rPr>
              <a:t>如果数据存在</a:t>
            </a:r>
            <a:r>
              <a:rPr lang="zh-CN" altLang="en-US" sz="1400" b="0" i="0" dirty="0">
                <a:solidFill>
                  <a:schemeClr val="accent4"/>
                </a:solidFill>
                <a:effectLst/>
                <a:latin typeface="-apple-system"/>
              </a:rPr>
              <a:t>异常值和较多噪音</a:t>
            </a:r>
            <a:r>
              <a:rPr lang="zh-CN" altLang="en-US" sz="1400" b="0" i="0" dirty="0">
                <a:effectLst/>
                <a:latin typeface="-apple-system"/>
              </a:rPr>
              <a:t>，用标准化，可以间接通过中心化避免异常值和极端值的影响</a:t>
            </a:r>
          </a:p>
        </p:txBody>
      </p:sp>
    </p:spTree>
    <p:extLst>
      <p:ext uri="{BB962C8B-B14F-4D97-AF65-F5344CB8AC3E}">
        <p14:creationId xmlns:p14="http://schemas.microsoft.com/office/powerpoint/2010/main" val="35502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627</TotalTime>
  <Words>1994</Words>
  <Application>Microsoft Office PowerPoint</Application>
  <PresentationFormat>宽屏</PresentationFormat>
  <Paragraphs>230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等线</vt:lpstr>
      <vt:lpstr>宋体</vt:lpstr>
      <vt:lpstr>微软雅黑</vt:lpstr>
      <vt:lpstr>Arial</vt:lpstr>
      <vt:lpstr>Calibri</vt:lpstr>
      <vt:lpstr>Calibri Light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2109853zbs20004@student.must.edu.mo</dc:creator>
  <cp:lastModifiedBy>2109853zbs20004@student.must.edu.mo</cp:lastModifiedBy>
  <cp:revision>11</cp:revision>
  <dcterms:created xsi:type="dcterms:W3CDTF">2021-12-05T09:08:41Z</dcterms:created>
  <dcterms:modified xsi:type="dcterms:W3CDTF">2022-03-28T05:57:29Z</dcterms:modified>
</cp:coreProperties>
</file>