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3"/>
  </p:notesMasterIdLst>
  <p:sldIdLst>
    <p:sldId id="427" r:id="rId2"/>
    <p:sldId id="432" r:id="rId3"/>
    <p:sldId id="421" r:id="rId4"/>
    <p:sldId id="405" r:id="rId5"/>
    <p:sldId id="424" r:id="rId6"/>
    <p:sldId id="398" r:id="rId7"/>
    <p:sldId id="412" r:id="rId8"/>
    <p:sldId id="413" r:id="rId9"/>
    <p:sldId id="425" r:id="rId10"/>
    <p:sldId id="426" r:id="rId11"/>
    <p:sldId id="42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介绍" id="{758158D8-7F8C-4287-8CDF-230ED80E5821}">
          <p14:sldIdLst>
            <p14:sldId id="427"/>
            <p14:sldId id="432"/>
            <p14:sldId id="421"/>
          </p14:sldIdLst>
        </p14:section>
        <p14:section name="PART1 因子选取" id="{C3CD2CD6-BE2F-404A-974A-C1BC57493B1B}">
          <p14:sldIdLst>
            <p14:sldId id="405"/>
          </p14:sldIdLst>
        </p14:section>
        <p14:section name="PART2 数据预处理" id="{A61BB4E4-D995-47DF-BB8C-92FE6099E5E3}">
          <p14:sldIdLst>
            <p14:sldId id="424"/>
          </p14:sldIdLst>
        </p14:section>
        <p14:section name="PART3 单因子检验" id="{16BCFB83-8F1F-4400-8F68-799177718491}">
          <p14:sldIdLst>
            <p14:sldId id="398"/>
            <p14:sldId id="412"/>
            <p14:sldId id="413"/>
          </p14:sldIdLst>
        </p14:section>
        <p14:section name="PART4 因子剔除" id="{BF8A6D44-C268-4CCA-9BBF-EB7F71B9B545}">
          <p14:sldIdLst>
            <p14:sldId id="425"/>
          </p14:sldIdLst>
        </p14:section>
        <p14:section name="PART5 交易策略构建" id="{E53F602D-844F-42E9-B11A-F2B414BBE1D7}">
          <p14:sldIdLst>
            <p14:sldId id="426"/>
          </p14:sldIdLst>
        </p14:section>
        <p14:section name="PART6 模型优化" id="{883EB423-B9E0-4C5B-9C71-A1CC03E2E2D3}">
          <p14:sldIdLst>
            <p14:sldId id="423"/>
          </p14:sldIdLst>
        </p14:section>
      </p14:sectionLst>
    </p:ext>
    <p:ext uri="{EFAFB233-063F-42B5-8137-9DF3F51BA10A}">
      <p15:sldGuideLst xmlns:p15="http://schemas.microsoft.com/office/powerpoint/2012/main">
        <p15:guide id="1" orient="horz" pos="2137">
          <p15:clr>
            <a:srgbClr val="A4A3A4"/>
          </p15:clr>
        </p15:guide>
        <p15:guide id="2" pos="3840">
          <p15:clr>
            <a:srgbClr val="A4A3A4"/>
          </p15:clr>
        </p15:guide>
        <p15:guide id="3" pos="257">
          <p15:clr>
            <a:srgbClr val="A4A3A4"/>
          </p15:clr>
        </p15:guide>
        <p15:guide id="4" pos="742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109853zbs20004@student.must.edu.mo" initials="2" lastIdx="1" clrIdx="0">
    <p:extLst>
      <p:ext uri="{19B8F6BF-5375-455C-9EA6-DF929625EA0E}">
        <p15:presenceInfo xmlns:p15="http://schemas.microsoft.com/office/powerpoint/2012/main" userId="S::2109853zbs20004@student.must.edu.mo::fb6bba3b-fc48-4e2f-a5cf-13bbd2b57d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F50"/>
    <a:srgbClr val="2B3340"/>
    <a:srgbClr val="1C058D"/>
    <a:srgbClr val="411C7C"/>
    <a:srgbClr val="3A405C"/>
    <a:srgbClr val="CCCCCC"/>
    <a:srgbClr val="3F3F3F"/>
    <a:srgbClr val="3F3965"/>
    <a:srgbClr val="474172"/>
    <a:srgbClr val="524B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1281" autoAdjust="0"/>
  </p:normalViewPr>
  <p:slideViewPr>
    <p:cSldViewPr snapToGrid="0" showGuides="1">
      <p:cViewPr varScale="1">
        <p:scale>
          <a:sx n="103" d="100"/>
          <a:sy n="103" d="100"/>
        </p:scale>
        <p:origin x="115" y="211"/>
      </p:cViewPr>
      <p:guideLst>
        <p:guide orient="horz" pos="2137"/>
        <p:guide pos="3840"/>
        <p:guide pos="257"/>
        <p:guide pos="7423"/>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itchFamily="34" charset="-122"/>
              </a:defRPr>
            </a:lvl1pPr>
          </a:lstStyle>
          <a:p>
            <a:fld id="{D5C7E261-29B9-4E37-B9B2-8F9277FB549D}" type="datetimeFigureOut">
              <a:rPr lang="zh-CN" altLang="en-US" smtClean="0"/>
              <a:t>2022/3/29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itchFamily="34" charset="-122"/>
              </a:defRPr>
            </a:lvl1pPr>
          </a:lstStyle>
          <a:p>
            <a:fld id="{C6DCAFE8-5E96-4521-A1B5-BC4710F7315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itchFamily="34" charset="-122"/>
        <a:ea typeface="+mn-ea"/>
        <a:cs typeface="+mn-cs"/>
      </a:defRPr>
    </a:lvl1pPr>
    <a:lvl2pPr marL="457200" algn="l" defTabSz="914400" rtl="0" eaLnBrk="1" latinLnBrk="0" hangingPunct="1">
      <a:defRPr sz="1200" kern="1200">
        <a:solidFill>
          <a:schemeClr val="tx1"/>
        </a:solidFill>
        <a:latin typeface="微软雅黑" pitchFamily="34" charset="-122"/>
        <a:ea typeface="+mn-ea"/>
        <a:cs typeface="+mn-cs"/>
      </a:defRPr>
    </a:lvl2pPr>
    <a:lvl3pPr marL="914400" algn="l" defTabSz="914400" rtl="0" eaLnBrk="1" latinLnBrk="0" hangingPunct="1">
      <a:defRPr sz="1200" kern="1200">
        <a:solidFill>
          <a:schemeClr val="tx1"/>
        </a:solidFill>
        <a:latin typeface="微软雅黑" pitchFamily="34" charset="-122"/>
        <a:ea typeface="+mn-ea"/>
        <a:cs typeface="+mn-cs"/>
      </a:defRPr>
    </a:lvl3pPr>
    <a:lvl4pPr marL="1371600" algn="l" defTabSz="914400" rtl="0" eaLnBrk="1" latinLnBrk="0" hangingPunct="1">
      <a:defRPr sz="1200" kern="1200">
        <a:solidFill>
          <a:schemeClr val="tx1"/>
        </a:solidFill>
        <a:latin typeface="微软雅黑" pitchFamily="34" charset="-122"/>
        <a:ea typeface="+mn-ea"/>
        <a:cs typeface="+mn-cs"/>
      </a:defRPr>
    </a:lvl4pPr>
    <a:lvl5pPr marL="1828800" algn="l" defTabSz="914400" rtl="0" eaLnBrk="1" latinLnBrk="0" hangingPunct="1">
      <a:defRPr sz="1200" kern="1200">
        <a:solidFill>
          <a:schemeClr val="tx1"/>
        </a:solidFill>
        <a:latin typeface="微软雅黑"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三月底了各位，毕业论文写咋样了？知道咋写了吗？是不是很多同学拿到这个题目的时候是懵懵的</a:t>
            </a:r>
          </a:p>
        </p:txBody>
      </p:sp>
      <p:sp>
        <p:nvSpPr>
          <p:cNvPr id="4" name="灯片编号占位符 3"/>
          <p:cNvSpPr>
            <a:spLocks noGrp="1"/>
          </p:cNvSpPr>
          <p:nvPr>
            <p:ph type="sldNum" sz="quarter" idx="5"/>
          </p:nvPr>
        </p:nvSpPr>
        <p:spPr/>
        <p:txBody>
          <a:bodyPr/>
          <a:lstStyle/>
          <a:p>
            <a:fld id="{C6DCAFE8-5E96-4521-A1B5-BC4710F7315E}" type="slidenum">
              <a:rPr lang="zh-CN" altLang="en-US" smtClean="0"/>
              <a:t>1</a:t>
            </a:fld>
            <a:endParaRPr lang="zh-CN" altLang="en-US" dirty="0"/>
          </a:p>
        </p:txBody>
      </p:sp>
    </p:spTree>
    <p:extLst>
      <p:ext uri="{BB962C8B-B14F-4D97-AF65-F5344CB8AC3E}">
        <p14:creationId xmlns:p14="http://schemas.microsoft.com/office/powerpoint/2010/main" val="379463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a:t>
            </a:r>
          </a:p>
          <a:p>
            <a:endParaRPr lang="zh-CN" altLang="en-US" dirty="0"/>
          </a:p>
          <a:p>
            <a:r>
              <a:rPr lang="zh-CN" altLang="en-US" dirty="0"/>
              <a:t>在构建多因子模型之前，我们首先要准备好待检验的原始因子池以及它们的数据，并根据要求对他们进行初步的整理，确保使用数据的全面性和合理性。从经济学角度出发，发现并描述规律，选择有意义的因子。</a:t>
            </a:r>
            <a:endParaRPr lang="en-US" altLang="zh-CN" dirty="0"/>
          </a:p>
          <a:p>
            <a:r>
              <a:rPr lang="zh-CN" altLang="en-US" dirty="0"/>
              <a:t>思考：</a:t>
            </a:r>
          </a:p>
          <a:p>
            <a:endParaRPr lang="zh-CN" altLang="en-US" dirty="0"/>
          </a:p>
          <a:p>
            <a:r>
              <a:rPr lang="en-US" altLang="zh-CN" dirty="0"/>
              <a:t>•</a:t>
            </a:r>
            <a:r>
              <a:rPr lang="zh-CN" altLang="en-US" dirty="0"/>
              <a:t>因子是否**全面**的反映问题</a:t>
            </a:r>
          </a:p>
          <a:p>
            <a:endParaRPr lang="zh-CN" altLang="en-US" dirty="0"/>
          </a:p>
          <a:p>
            <a:r>
              <a:rPr lang="en-US" altLang="zh-CN" dirty="0"/>
              <a:t>•</a:t>
            </a:r>
            <a:r>
              <a:rPr lang="zh-CN" altLang="en-US" dirty="0"/>
              <a:t>因子的**同质化**问题</a:t>
            </a:r>
          </a:p>
          <a:p>
            <a:endParaRPr lang="zh-CN" altLang="en-US" dirty="0"/>
          </a:p>
          <a:p>
            <a:r>
              <a:rPr lang="en-US" altLang="zh-CN" dirty="0"/>
              <a:t>•</a:t>
            </a:r>
            <a:r>
              <a:rPr lang="zh-CN" altLang="en-US" dirty="0"/>
              <a:t>因子**衍生**创新的问题</a:t>
            </a:r>
            <a:endParaRPr lang="en-US" altLang="zh-CN" dirty="0"/>
          </a:p>
          <a:p>
            <a:endParaRPr lang="en-US" altLang="zh-CN" dirty="0"/>
          </a:p>
          <a:p>
            <a:r>
              <a:rPr lang="en-US" altLang="zh-CN" dirty="0"/>
              <a:t>•</a:t>
            </a:r>
            <a:r>
              <a:rPr lang="zh-CN" altLang="en-US" dirty="0"/>
              <a:t>因子**滞后**</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6DCAFE8-5E96-4521-A1B5-BC4710F7315E}" type="slidenum">
              <a:rPr lang="zh-CN" altLang="en-US" smtClean="0"/>
              <a:t>4</a:t>
            </a:fld>
            <a:endParaRPr lang="zh-CN" altLang="en-US" dirty="0"/>
          </a:p>
        </p:txBody>
      </p:sp>
    </p:spTree>
    <p:extLst>
      <p:ext uri="{BB962C8B-B14F-4D97-AF65-F5344CB8AC3E}">
        <p14:creationId xmlns:p14="http://schemas.microsoft.com/office/powerpoint/2010/main" val="2450180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第三步：</a:t>
            </a:r>
          </a:p>
          <a:p>
            <a:endParaRPr lang="zh-CN" altLang="en-US" dirty="0"/>
          </a:p>
          <a:p>
            <a:r>
              <a:rPr lang="zh-CN" altLang="en-US" dirty="0"/>
              <a:t>因子预选时，初步构建的因子池可能包含众多因子，为了筛选出真正能用来选股的因子，需要对因子进行因子有效性检验。 </a:t>
            </a:r>
          </a:p>
          <a:p>
            <a:endParaRPr lang="zh-CN" altLang="en-US" dirty="0"/>
          </a:p>
          <a:p>
            <a:r>
              <a:rPr lang="zh-CN" altLang="en-US" dirty="0"/>
              <a:t>常用的因子有效性检验方法有回归法分析和分层回测。而在检验因子有效性之前，需要对因子数据进一步加工处理，即中性化处理</a:t>
            </a:r>
          </a:p>
        </p:txBody>
      </p:sp>
      <p:sp>
        <p:nvSpPr>
          <p:cNvPr id="4" name="灯片编号占位符 3"/>
          <p:cNvSpPr>
            <a:spLocks noGrp="1"/>
          </p:cNvSpPr>
          <p:nvPr>
            <p:ph type="sldNum" sz="quarter" idx="5"/>
          </p:nvPr>
        </p:nvSpPr>
        <p:spPr/>
        <p:txBody>
          <a:bodyPr/>
          <a:lstStyle/>
          <a:p>
            <a:fld id="{C6DCAFE8-5E96-4521-A1B5-BC4710F7315E}" type="slidenum">
              <a:rPr lang="zh-CN" altLang="en-US" smtClean="0"/>
              <a:t>6</a:t>
            </a:fld>
            <a:endParaRPr lang="zh-CN" altLang="en-US" dirty="0"/>
          </a:p>
        </p:txBody>
      </p:sp>
    </p:spTree>
    <p:extLst>
      <p:ext uri="{BB962C8B-B14F-4D97-AF65-F5344CB8AC3E}">
        <p14:creationId xmlns:p14="http://schemas.microsoft.com/office/powerpoint/2010/main" val="3167113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6DCAFE8-5E96-4521-A1B5-BC4710F7315E}" type="slidenum">
              <a:rPr lang="zh-CN" altLang="en-US" smtClean="0"/>
              <a:t>9</a:t>
            </a:fld>
            <a:endParaRPr lang="zh-CN" altLang="en-US" dirty="0"/>
          </a:p>
        </p:txBody>
      </p:sp>
    </p:spTree>
    <p:extLst>
      <p:ext uri="{BB962C8B-B14F-4D97-AF65-F5344CB8AC3E}">
        <p14:creationId xmlns:p14="http://schemas.microsoft.com/office/powerpoint/2010/main" val="412281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196027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783613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411076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 y="3"/>
            <a:ext cx="12192000" cy="6858000"/>
          </a:xfrm>
          <a:prstGeom prst="rect">
            <a:avLst/>
          </a:prstGeom>
          <a:ln>
            <a:noFill/>
          </a:ln>
        </p:spPr>
        <p:txBody>
          <a:bodyPr>
            <a:normAutofit/>
          </a:bodyPr>
          <a:lstStyle>
            <a:lvl1pPr marL="0" indent="0" algn="ctr">
              <a:buNone/>
              <a:defRPr sz="1600"/>
            </a:lvl1pPr>
          </a:lstStyle>
          <a:p>
            <a:endParaRPr lang="zh-CN" altLang="en-US"/>
          </a:p>
        </p:txBody>
      </p:sp>
    </p:spTree>
    <p:extLst>
      <p:ext uri="{BB962C8B-B14F-4D97-AF65-F5344CB8AC3E}">
        <p14:creationId xmlns:p14="http://schemas.microsoft.com/office/powerpoint/2010/main" val="286183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6" name="图片占位符 5"/>
          <p:cNvSpPr>
            <a:spLocks noGrp="1"/>
          </p:cNvSpPr>
          <p:nvPr>
            <p:ph type="pic" sz="quarter" idx="13"/>
          </p:nvPr>
        </p:nvSpPr>
        <p:spPr>
          <a:xfrm>
            <a:off x="0" y="0"/>
            <a:ext cx="12192000" cy="6858000"/>
          </a:xfrm>
          <a:prstGeom prst="rect">
            <a:avLst/>
          </a:prstGeo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824982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656841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306199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9099216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27807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970419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966738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553309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158194729"/>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667" r:id="rId13"/>
    <p:sldLayoutId id="2147483670" r:id="rId14"/>
    <p:sldLayoutId id="214748366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12.xml"/><Relationship Id="rId4" Type="http://schemas.openxmlformats.org/officeDocument/2006/relationships/image" Target="../media/image23.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image" Target="../media/image5.tmp"/></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tmp"/></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0.tmp"/><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男子的脸部特写与配字&#10;&#10;描述已自动生成">
            <a:extLst>
              <a:ext uri="{FF2B5EF4-FFF2-40B4-BE49-F238E27FC236}">
                <a16:creationId xmlns:a16="http://schemas.microsoft.com/office/drawing/2014/main" id="{C94E524B-F30F-498B-B774-F85340BB09E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611" t="30977" r="8250" b="31228"/>
          <a:stretch/>
        </p:blipFill>
        <p:spPr>
          <a:xfrm>
            <a:off x="983153" y="2508399"/>
            <a:ext cx="3382592" cy="3329602"/>
          </a:xfrm>
          <a:prstGeom prst="rect">
            <a:avLst/>
          </a:prstGeom>
        </p:spPr>
      </p:pic>
      <p:sp>
        <p:nvSpPr>
          <p:cNvPr id="13" name="文本框 12">
            <a:extLst>
              <a:ext uri="{FF2B5EF4-FFF2-40B4-BE49-F238E27FC236}">
                <a16:creationId xmlns:a16="http://schemas.microsoft.com/office/drawing/2014/main" id="{CA94B6FE-12C1-4812-A269-72B6AFF63773}"/>
              </a:ext>
            </a:extLst>
          </p:cNvPr>
          <p:cNvSpPr txBox="1"/>
          <p:nvPr/>
        </p:nvSpPr>
        <p:spPr>
          <a:xfrm>
            <a:off x="584965" y="201851"/>
            <a:ext cx="8559036" cy="1107996"/>
          </a:xfrm>
          <a:prstGeom prst="rect">
            <a:avLst/>
          </a:prstGeom>
          <a:noFill/>
        </p:spPr>
        <p:txBody>
          <a:bodyPr wrap="square">
            <a:spAutoFit/>
          </a:bodyPr>
          <a:lstStyle/>
          <a:p>
            <a:r>
              <a:rPr lang="zh-CN" altLang="en-US"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毕业论文</a:t>
            </a: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多因子量化策略？</a:t>
            </a:r>
            <a:endParaRPr lang="en-US" altLang="zh-C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endParaRPr>
          </a:p>
        </p:txBody>
      </p:sp>
      <p:sp>
        <p:nvSpPr>
          <p:cNvPr id="18" name="文本框 17">
            <a:extLst>
              <a:ext uri="{FF2B5EF4-FFF2-40B4-BE49-F238E27FC236}">
                <a16:creationId xmlns:a16="http://schemas.microsoft.com/office/drawing/2014/main" id="{B3DD6D43-5CAF-4DEF-A913-1AA4F2FD7AEC}"/>
              </a:ext>
            </a:extLst>
          </p:cNvPr>
          <p:cNvSpPr txBox="1"/>
          <p:nvPr/>
        </p:nvSpPr>
        <p:spPr>
          <a:xfrm>
            <a:off x="4864483" y="1823592"/>
            <a:ext cx="3382592" cy="4524315"/>
          </a:xfrm>
          <a:prstGeom prst="rect">
            <a:avLst/>
          </a:prstGeom>
          <a:noFill/>
        </p:spPr>
        <p:txBody>
          <a:bodyPr wrap="square">
            <a:spAutoFit/>
          </a:bodyPr>
          <a:lstStyle/>
          <a:p>
            <a:r>
              <a:rPr lang="zh-CN" alt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这是什么？</a:t>
            </a:r>
            <a:endParaRPr lang="en-US" altLang="zh-CN"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endParaRPr>
          </a:p>
          <a:p>
            <a:r>
              <a:rPr lang="zh-CN" alt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怎么写？</a:t>
            </a:r>
            <a:endParaRPr lang="en-US" altLang="zh-CN"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endParaRPr>
          </a:p>
          <a:p>
            <a:r>
              <a:rPr lang="zh-CN" alt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看不懂啊┭┮</a:t>
            </a:r>
            <a:r>
              <a:rPr lang="en-US" altLang="zh-CN"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a:t>
            </a:r>
          </a:p>
          <a:p>
            <a:r>
              <a:rPr lang="zh-CN" alt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别骂了</a:t>
            </a:r>
            <a:endParaRPr lang="en-US" altLang="zh-CN"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endParaRPr>
          </a:p>
          <a:p>
            <a:r>
              <a:rPr lang="zh-CN" alt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别骂了</a:t>
            </a:r>
            <a:endParaRPr lang="en-US" altLang="zh-CN"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endParaRPr>
          </a:p>
        </p:txBody>
      </p:sp>
      <p:pic>
        <p:nvPicPr>
          <p:cNvPr id="19" name="图片 18" descr="社交网络的手机截图&#10;&#10;描述已自动生成">
            <a:extLst>
              <a:ext uri="{FF2B5EF4-FFF2-40B4-BE49-F238E27FC236}">
                <a16:creationId xmlns:a16="http://schemas.microsoft.com/office/drawing/2014/main" id="{870197C9-C4EB-4D0A-A640-871AD443FD8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138" t="29274" r="4559" b="29724"/>
          <a:stretch/>
        </p:blipFill>
        <p:spPr>
          <a:xfrm>
            <a:off x="8389163" y="2048805"/>
            <a:ext cx="3196716" cy="3142927"/>
          </a:xfrm>
          <a:prstGeom prst="rect">
            <a:avLst/>
          </a:prstGeom>
        </p:spPr>
      </p:pic>
    </p:spTree>
    <p:extLst>
      <p:ext uri="{BB962C8B-B14F-4D97-AF65-F5344CB8AC3E}">
        <p14:creationId xmlns:p14="http://schemas.microsoft.com/office/powerpoint/2010/main" val="297687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0B431C4-0787-4B13-BDA4-DCC7B8A77A1C}"/>
              </a:ext>
            </a:extLst>
          </p:cNvPr>
          <p:cNvSpPr txBox="1"/>
          <p:nvPr/>
        </p:nvSpPr>
        <p:spPr>
          <a:xfrm>
            <a:off x="461929" y="245575"/>
            <a:ext cx="7395604" cy="838884"/>
          </a:xfrm>
          <a:prstGeom prst="rect">
            <a:avLst/>
          </a:prstGeom>
          <a:noFill/>
        </p:spPr>
        <p:txBody>
          <a:bodyPr wrap="square">
            <a:spAutoFit/>
          </a:bodyPr>
          <a:lstStyle/>
          <a:p>
            <a:pPr lvl="1">
              <a:lnSpc>
                <a:spcPct val="150000"/>
              </a:lnSpc>
            </a:pPr>
            <a:r>
              <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第五步：交易策略逻辑构建</a:t>
            </a:r>
          </a:p>
        </p:txBody>
      </p:sp>
      <p:sp>
        <p:nvSpPr>
          <p:cNvPr id="5" name="文本框 4">
            <a:extLst>
              <a:ext uri="{FF2B5EF4-FFF2-40B4-BE49-F238E27FC236}">
                <a16:creationId xmlns:a16="http://schemas.microsoft.com/office/drawing/2014/main" id="{19DDFED6-14F0-4D10-96D8-A1F23C309FE0}"/>
              </a:ext>
            </a:extLst>
          </p:cNvPr>
          <p:cNvSpPr txBox="1"/>
          <p:nvPr/>
        </p:nvSpPr>
        <p:spPr>
          <a:xfrm>
            <a:off x="1351107" y="1084459"/>
            <a:ext cx="9602775" cy="5594673"/>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600" dirty="0"/>
              <a:t>context.cycle = 20                                                                         # 调仓周期    </a:t>
            </a:r>
            <a:endParaRPr lang="en-US" altLang="zh-CN" sz="1600" dirty="0"/>
          </a:p>
          <a:p>
            <a:pPr marL="285750" indent="-285750">
              <a:lnSpc>
                <a:spcPct val="150000"/>
              </a:lnSpc>
              <a:buFont typeface="Wingdings" panose="05000000000000000000" pitchFamily="2" charset="2"/>
              <a:buChar char="p"/>
            </a:pPr>
            <a:r>
              <a:rPr lang="zh-CN" altLang="en-US" sz="1600" dirty="0"/>
              <a:t>context.num = 1                                                                            # 持仓组别    </a:t>
            </a:r>
            <a:endParaRPr lang="en-US" altLang="zh-CN" sz="1600" dirty="0"/>
          </a:p>
          <a:p>
            <a:pPr marL="285750" indent="-285750">
              <a:lnSpc>
                <a:spcPct val="150000"/>
              </a:lnSpc>
              <a:buFont typeface="Wingdings" panose="05000000000000000000" pitchFamily="2" charset="2"/>
              <a:buChar char="p"/>
            </a:pPr>
            <a:r>
              <a:rPr lang="zh-CN" altLang="en-US" sz="1600" dirty="0"/>
              <a:t>context.group_num = 3                                                               # 因子分组    </a:t>
            </a:r>
            <a:endParaRPr lang="en-US" altLang="zh-CN" sz="1600" dirty="0"/>
          </a:p>
          <a:p>
            <a:pPr marL="285750" indent="-285750">
              <a:lnSpc>
                <a:spcPct val="150000"/>
              </a:lnSpc>
              <a:buFont typeface="Wingdings" panose="05000000000000000000" pitchFamily="2" charset="2"/>
              <a:buChar char="p"/>
            </a:pPr>
            <a:r>
              <a:rPr lang="zh-CN" altLang="en-US" sz="1600" dirty="0"/>
              <a:t>context.index_code = “000300.SH”                                           # 股票池    </a:t>
            </a:r>
            <a:endParaRPr lang="en-US" altLang="zh-CN" sz="1600" dirty="0"/>
          </a:p>
          <a:p>
            <a:pPr marL="285750" indent="-285750">
              <a:lnSpc>
                <a:spcPct val="150000"/>
              </a:lnSpc>
              <a:buFont typeface="Wingdings" panose="05000000000000000000" pitchFamily="2" charset="2"/>
              <a:buChar char="p"/>
            </a:pPr>
            <a:r>
              <a:rPr lang="zh-CN" altLang="en-US" sz="1600" dirty="0"/>
              <a:t>context.stock_benchmark = “000300.SH”                                # 基准指数    </a:t>
            </a:r>
            <a:endParaRPr lang="en-US" altLang="zh-CN" sz="1600" dirty="0"/>
          </a:p>
          <a:p>
            <a:pPr marL="285750" indent="-285750">
              <a:lnSpc>
                <a:spcPct val="150000"/>
              </a:lnSpc>
              <a:buFont typeface="Wingdings" panose="05000000000000000000" pitchFamily="2" charset="2"/>
              <a:buChar char="p"/>
            </a:pPr>
            <a:r>
              <a:rPr lang="zh-CN" altLang="en-US" sz="1600" dirty="0"/>
              <a:t>context.exclude_st = False                                                          </a:t>
            </a:r>
            <a:r>
              <a:rPr lang="en-US" altLang="zh-CN" sz="1600" dirty="0"/>
              <a:t>#ST</a:t>
            </a:r>
            <a:r>
              <a:rPr lang="zh-CN" altLang="en-US" sz="1600" dirty="0"/>
              <a:t>剔除</a:t>
            </a:r>
            <a:endParaRPr lang="en-US" altLang="zh-CN" sz="1600" dirty="0"/>
          </a:p>
          <a:p>
            <a:pPr marL="285750" indent="-285750">
              <a:lnSpc>
                <a:spcPct val="150000"/>
              </a:lnSpc>
              <a:buFont typeface="Wingdings" panose="05000000000000000000" pitchFamily="2" charset="2"/>
              <a:buChar char="p"/>
            </a:pPr>
            <a:r>
              <a:rPr lang="zh-CN" altLang="en-US" sz="1600" dirty="0"/>
              <a:t>context.group_consider_industry = “”                                      # 持仓股行业覆盖</a:t>
            </a:r>
            <a:endParaRPr lang="en-US" altLang="zh-CN" sz="1600" dirty="0"/>
          </a:p>
          <a:p>
            <a:pPr marL="285750" indent="-285750">
              <a:lnSpc>
                <a:spcPct val="150000"/>
              </a:lnSpc>
              <a:buFont typeface="Wingdings" panose="05000000000000000000" pitchFamily="2" charset="2"/>
              <a:buChar char="p"/>
            </a:pPr>
            <a:r>
              <a:rPr lang="zh-CN" altLang="en-US" sz="1600" dirty="0"/>
              <a:t>context.fund_consider_industry = “”                                        # 按行业进行资金分配    </a:t>
            </a:r>
            <a:endParaRPr lang="en-US" altLang="zh-CN" sz="1600" dirty="0"/>
          </a:p>
          <a:p>
            <a:pPr marL="285750" indent="-285750">
              <a:lnSpc>
                <a:spcPct val="150000"/>
              </a:lnSpc>
              <a:buFont typeface="Wingdings" panose="05000000000000000000" pitchFamily="2" charset="2"/>
              <a:buChar char="p"/>
            </a:pPr>
            <a:r>
              <a:rPr lang="zh-CN" altLang="en-US" sz="1600" dirty="0"/>
              <a:t>context.fund_allocate = “equal_weight”                                  # 资金分配    </a:t>
            </a:r>
            <a:endParaRPr lang="en-US" altLang="zh-CN" sz="1600" dirty="0"/>
          </a:p>
          <a:p>
            <a:pPr marL="285750" indent="-285750">
              <a:lnSpc>
                <a:spcPct val="150000"/>
              </a:lnSpc>
              <a:buFont typeface="Wingdings" panose="05000000000000000000" pitchFamily="2" charset="2"/>
              <a:buChar char="p"/>
            </a:pPr>
            <a:r>
              <a:rPr lang="zh-CN" altLang="en-US" sz="1600" dirty="0"/>
              <a:t>context.clean_ty = “median_extremum-standardize”            # 极值处理 + 标准化处理</a:t>
            </a:r>
            <a:endParaRPr lang="en-US" altLang="zh-CN" sz="1600" dirty="0"/>
          </a:p>
          <a:p>
            <a:pPr marL="285750" indent="-285750">
              <a:lnSpc>
                <a:spcPct val="150000"/>
              </a:lnSpc>
              <a:buFont typeface="Wingdings" panose="05000000000000000000" pitchFamily="2" charset="2"/>
              <a:buChar char="p"/>
            </a:pPr>
            <a:r>
              <a:rPr lang="zh-CN" altLang="en-US" sz="1600" dirty="0"/>
              <a:t>context.sys_query = query(factor.symbol, factor.pe, factor.bbiboll, factor.vr_rate).filter(factor.pe &gt; 10.00, factor.pe &lt; 20)                                                                                # 已选因子    </a:t>
            </a:r>
            <a:endParaRPr lang="en-US" altLang="zh-CN" sz="1600" dirty="0"/>
          </a:p>
          <a:p>
            <a:pPr marL="285750" indent="-285750">
              <a:lnSpc>
                <a:spcPct val="150000"/>
              </a:lnSpc>
              <a:buFont typeface="Wingdings" panose="05000000000000000000" pitchFamily="2" charset="2"/>
              <a:buChar char="p"/>
            </a:pPr>
            <a:r>
              <a:rPr lang="zh-CN" altLang="en-US" sz="1600" dirty="0"/>
              <a:t>context.sys_sort = []                                                                      # 系统因子排序    </a:t>
            </a:r>
            <a:endParaRPr lang="en-US" altLang="zh-CN" sz="1600" dirty="0"/>
          </a:p>
          <a:p>
            <a:pPr marL="285750" indent="-285750">
              <a:lnSpc>
                <a:spcPct val="150000"/>
              </a:lnSpc>
              <a:buFont typeface="Wingdings" panose="05000000000000000000" pitchFamily="2" charset="2"/>
              <a:buChar char="p"/>
            </a:pPr>
            <a:r>
              <a:rPr lang="zh-CN" altLang="en-US" sz="1600" dirty="0"/>
              <a:t>context.sys_factors = {‘pe’: -0.33, ‘bbiboll’: 0.33, ‘vr_rate’: 0.33}                     # 因子比率    </a:t>
            </a:r>
            <a:endParaRPr lang="en-US" altLang="zh-CN" sz="1600" dirty="0"/>
          </a:p>
          <a:p>
            <a:pPr marL="285750" indent="-285750">
              <a:lnSpc>
                <a:spcPct val="150000"/>
              </a:lnSpc>
              <a:buFont typeface="Wingdings" panose="05000000000000000000" pitchFamily="2" charset="2"/>
              <a:buChar char="p"/>
            </a:pPr>
            <a:r>
              <a:rPr lang="zh-CN" altLang="en-US" sz="1600" dirty="0"/>
              <a:t>context.stock_hold_count = 10                                                   # 持仓数量</a:t>
            </a:r>
          </a:p>
        </p:txBody>
      </p:sp>
    </p:spTree>
    <p:extLst>
      <p:ext uri="{BB962C8B-B14F-4D97-AF65-F5344CB8AC3E}">
        <p14:creationId xmlns:p14="http://schemas.microsoft.com/office/powerpoint/2010/main" val="428812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图片 3" descr="图形用户界面, 应用程序&#10;&#10;描述已自动生成">
            <a:extLst>
              <a:ext uri="{FF2B5EF4-FFF2-40B4-BE49-F238E27FC236}">
                <a16:creationId xmlns:a16="http://schemas.microsoft.com/office/drawing/2014/main" id="{0660452E-0F5D-4C52-BA0F-D949969719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6" r="-1" b="-1"/>
          <a:stretch/>
        </p:blipFill>
        <p:spPr>
          <a:xfrm>
            <a:off x="943658" y="2676075"/>
            <a:ext cx="5861892" cy="3296703"/>
          </a:xfrm>
          <a:prstGeom prst="rect">
            <a:avLst/>
          </a:prstGeom>
        </p:spPr>
      </p:pic>
      <p:sp>
        <p:nvSpPr>
          <p:cNvPr id="7" name="文本框 6">
            <a:extLst>
              <a:ext uri="{FF2B5EF4-FFF2-40B4-BE49-F238E27FC236}">
                <a16:creationId xmlns:a16="http://schemas.microsoft.com/office/drawing/2014/main" id="{D718B62E-7E0B-4D4F-B578-CC0A272E4A8B}"/>
              </a:ext>
            </a:extLst>
          </p:cNvPr>
          <p:cNvSpPr txBox="1"/>
          <p:nvPr/>
        </p:nvSpPr>
        <p:spPr>
          <a:xfrm>
            <a:off x="1243899" y="1240102"/>
            <a:ext cx="6094948" cy="1203856"/>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600" kern="0" dirty="0">
                <a:effectLst/>
                <a:latin typeface="等线" panose="02010600030101010101" pitchFamily="2" charset="-122"/>
                <a:ea typeface="等线" panose="02010600030101010101" pitchFamily="2" charset="-122"/>
              </a:rPr>
              <a:t>因子提升：大类</a:t>
            </a:r>
            <a:r>
              <a:rPr lang="en-US" altLang="zh-CN" sz="1600" kern="0" dirty="0">
                <a:effectLst/>
                <a:latin typeface="等线" panose="02010600030101010101" pitchFamily="2" charset="-122"/>
                <a:ea typeface="等线" panose="02010600030101010101" pitchFamily="2" charset="-122"/>
              </a:rPr>
              <a:t>/</a:t>
            </a:r>
            <a:r>
              <a:rPr lang="zh-CN" altLang="en-US" sz="1600" kern="0" dirty="0">
                <a:effectLst/>
                <a:latin typeface="等线" panose="02010600030101010101" pitchFamily="2" charset="-122"/>
                <a:ea typeface="等线" panose="02010600030101010101" pitchFamily="2" charset="-122"/>
              </a:rPr>
              <a:t>衍生因子合成  </a:t>
            </a:r>
            <a:r>
              <a:rPr lang="en-US" altLang="zh-CN" sz="1600" kern="0" dirty="0">
                <a:effectLst/>
                <a:latin typeface="等线" panose="02010600030101010101" pitchFamily="2" charset="-122"/>
                <a:ea typeface="等线" panose="02010600030101010101" pitchFamily="2" charset="-122"/>
              </a:rPr>
              <a:t>ROE+ROETTM</a:t>
            </a:r>
          </a:p>
          <a:p>
            <a:pPr marL="285750" indent="-285750">
              <a:lnSpc>
                <a:spcPct val="150000"/>
              </a:lnSpc>
              <a:buFont typeface="Wingdings" panose="05000000000000000000" pitchFamily="2" charset="2"/>
              <a:buChar char="p"/>
            </a:pPr>
            <a:r>
              <a:rPr lang="zh-CN" altLang="en-US" sz="1600" dirty="0">
                <a:latin typeface="Open Sans" panose="020B0606030504020204" pitchFamily="34" charset="0"/>
                <a:cs typeface="Open Sans" panose="020B0606030504020204" pitchFamily="34" charset="0"/>
              </a:rPr>
              <a:t>算法提升：多因子模型特征挖掘    挖掘特征因子</a:t>
            </a:r>
            <a:endParaRPr lang="en-US" altLang="zh-CN" sz="1600" dirty="0">
              <a:latin typeface="Open Sans" panose="020B0606030504020204" pitchFamily="34" charset="0"/>
              <a:cs typeface="Open Sans" panose="020B0606030504020204" pitchFamily="34" charset="0"/>
            </a:endParaRPr>
          </a:p>
          <a:p>
            <a:pPr marL="285750" indent="-285750">
              <a:lnSpc>
                <a:spcPct val="150000"/>
              </a:lnSpc>
              <a:buFont typeface="Wingdings" panose="05000000000000000000" pitchFamily="2" charset="2"/>
              <a:buChar char="p"/>
            </a:pPr>
            <a:r>
              <a:rPr lang="zh-CN" altLang="en-US" sz="1600" dirty="0">
                <a:latin typeface="Open Sans" panose="020B0606030504020204" pitchFamily="34" charset="0"/>
                <a:cs typeface="Open Sans" panose="020B0606030504020204" pitchFamily="34" charset="0"/>
              </a:rPr>
              <a:t>策略叠加：指数估值量化择时策略   双策略叠加</a:t>
            </a:r>
            <a:endParaRPr lang="en-US" altLang="zh-CN" sz="1600" dirty="0">
              <a:latin typeface="Open Sans" panose="020B0606030504020204" pitchFamily="34" charset="0"/>
              <a:cs typeface="Open Sans" panose="020B0606030504020204" pitchFamily="34" charset="0"/>
            </a:endParaRPr>
          </a:p>
        </p:txBody>
      </p:sp>
      <p:sp>
        <p:nvSpPr>
          <p:cNvPr id="8" name="文本框 7">
            <a:extLst>
              <a:ext uri="{FF2B5EF4-FFF2-40B4-BE49-F238E27FC236}">
                <a16:creationId xmlns:a16="http://schemas.microsoft.com/office/drawing/2014/main" id="{F2A467E8-8639-44F7-A273-40C9F22E075C}"/>
              </a:ext>
            </a:extLst>
          </p:cNvPr>
          <p:cNvSpPr txBox="1"/>
          <p:nvPr/>
        </p:nvSpPr>
        <p:spPr>
          <a:xfrm>
            <a:off x="316886" y="100532"/>
            <a:ext cx="7395604" cy="838884"/>
          </a:xfrm>
          <a:prstGeom prst="rect">
            <a:avLst/>
          </a:prstGeom>
          <a:noFill/>
        </p:spPr>
        <p:txBody>
          <a:bodyPr wrap="square">
            <a:spAutoFit/>
          </a:bodyPr>
          <a:lstStyle/>
          <a:p>
            <a:pPr lvl="1">
              <a:lnSpc>
                <a:spcPct val="150000"/>
              </a:lnSpc>
            </a:pPr>
            <a:r>
              <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第六步：模型优化</a:t>
            </a:r>
          </a:p>
        </p:txBody>
      </p:sp>
      <p:pic>
        <p:nvPicPr>
          <p:cNvPr id="10" name="图片 9" descr="图形用户界面, 图表, 应用程序, 折线图&#10;&#10;描述已自动生成">
            <a:extLst>
              <a:ext uri="{FF2B5EF4-FFF2-40B4-BE49-F238E27FC236}">
                <a16:creationId xmlns:a16="http://schemas.microsoft.com/office/drawing/2014/main" id="{C7DB52C9-3F79-4059-9E19-BFEEF8AC82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4300" y="811369"/>
            <a:ext cx="4479322" cy="2400032"/>
          </a:xfrm>
          <a:prstGeom prst="rect">
            <a:avLst/>
          </a:prstGeom>
        </p:spPr>
      </p:pic>
      <p:pic>
        <p:nvPicPr>
          <p:cNvPr id="12" name="图片 11" descr="图表, 直方图&#10;&#10;描述已自动生成">
            <a:extLst>
              <a:ext uri="{FF2B5EF4-FFF2-40B4-BE49-F238E27FC236}">
                <a16:creationId xmlns:a16="http://schemas.microsoft.com/office/drawing/2014/main" id="{DA56803A-04C6-4BAB-A61D-2437164BEC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18724" y="3429000"/>
            <a:ext cx="3529374" cy="3136312"/>
          </a:xfrm>
          <a:prstGeom prst="rect">
            <a:avLst/>
          </a:prstGeom>
        </p:spPr>
      </p:pic>
    </p:spTree>
    <p:extLst>
      <p:ext uri="{BB962C8B-B14F-4D97-AF65-F5344CB8AC3E}">
        <p14:creationId xmlns:p14="http://schemas.microsoft.com/office/powerpoint/2010/main" val="309960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61175FFB-B4A8-480F-A886-0B37A8E939E1}"/>
              </a:ext>
            </a:extLst>
          </p:cNvPr>
          <p:cNvSpPr>
            <a:spLocks noChangeArrowheads="1"/>
          </p:cNvSpPr>
          <p:nvPr/>
        </p:nvSpPr>
        <p:spPr bwMode="auto">
          <a:xfrm>
            <a:off x="2510647" y="1142525"/>
            <a:ext cx="4121850" cy="5286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20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rPr>
              <a:t>基础课程</a:t>
            </a:r>
            <a:r>
              <a:rPr kumimoji="0" lang="en-US" altLang="zh-CN" sz="120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rPr>
              <a:t>   499</a:t>
            </a:r>
            <a:endParaRPr kumimoji="0" lang="zh-CN" altLang="zh-CN" sz="120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en-US"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rPr>
              <a:t>第一周</a:t>
            </a:r>
            <a:endParaRPr kumimoji="0" lang="en-US" altLang="zh-CN"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量化交易平台、数据库简介</a:t>
            </a:r>
            <a:endParaRPr lang="en-US" altLang="zh-CN" sz="1050" dirty="0">
              <a:latin typeface="Open Sans" panose="020B0606030504020204" pitchFamily="34" charset="0"/>
              <a:cs typeface="Open Sans" panose="020B0606030504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en-US" sz="1050" b="0" i="0" u="none" strike="noStrike" cap="none" normalizeH="0" baseline="0" dirty="0">
                <a:ln>
                  <a:noFill/>
                </a:ln>
                <a:effectLst/>
                <a:latin typeface="Open Sans" panose="020B0606030504020204" pitchFamily="34" charset="0"/>
                <a:cs typeface="Open Sans" panose="020B0606030504020204" pitchFamily="34" charset="0"/>
              </a:rPr>
              <a:t>金融数据接口调用、量化函数调用</a:t>
            </a:r>
            <a:endPar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rPr>
              <a:t>第二周</a:t>
            </a:r>
            <a:endParaRPr kumimoji="0" lang="en-US" altLang="zh-CN"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endParaRPr>
          </a:p>
          <a:p>
            <a:pPr marL="285750" indent="-285750" defTabSz="914400" eaLnBrk="0" fontAlgn="base" hangingPunct="0">
              <a:lnSpc>
                <a:spcPct val="150000"/>
              </a:lnSpc>
              <a:spcBef>
                <a:spcPct val="0"/>
              </a:spcBef>
              <a:spcAft>
                <a:spcPct val="0"/>
              </a:spcAft>
              <a:buFont typeface="Arial" panose="020B0604020202020204" pitchFamily="34" charset="0"/>
              <a:buChar char="•"/>
            </a:pP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量化分析</a:t>
            </a:r>
            <a:r>
              <a:rPr kumimoji="0" lang="zh-CN" altLang="zh-CN" sz="1050" b="1" i="0" u="none" strike="noStrike" cap="none" normalizeH="0" baseline="0" dirty="0">
                <a:ln>
                  <a:noFill/>
                </a:ln>
                <a:effectLst/>
                <a:latin typeface="Open Sans" panose="020B0606030504020204" pitchFamily="34" charset="0"/>
                <a:cs typeface="Open Sans" panose="020B0606030504020204" pitchFamily="34" charset="0"/>
              </a:rPr>
              <a:t>数据清洗</a:t>
            </a: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 </a:t>
            </a:r>
            <a:r>
              <a:rPr kumimoji="0" lang="zh-CN" altLang="zh-CN" sz="1050" b="1" i="0" u="none" strike="noStrike" cap="none" normalizeH="0" baseline="0" dirty="0">
                <a:ln>
                  <a:noFill/>
                </a:ln>
                <a:effectLst/>
                <a:latin typeface="Open Sans" panose="020B0606030504020204" pitchFamily="34" charset="0"/>
                <a:cs typeface="Open Sans" panose="020B0606030504020204" pitchFamily="34" charset="0"/>
              </a:rPr>
              <a:t>Numpy</a:t>
            </a:r>
            <a:endParaRPr kumimoji="0" lang="en-US" altLang="zh-CN" sz="1050" b="0" i="0" u="none" strike="noStrike" cap="none" normalizeH="0" baseline="0" dirty="0">
              <a:ln>
                <a:noFill/>
              </a:ln>
              <a:effectLst/>
              <a:latin typeface="Open Sans" panose="020B0606030504020204" pitchFamily="34" charset="0"/>
              <a:cs typeface="Open Sans" panose="020B0606030504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量化分析</a:t>
            </a:r>
            <a:r>
              <a:rPr kumimoji="0" lang="zh-CN" altLang="zh-CN" sz="1050" b="1" i="0" u="none" strike="noStrike" cap="none" normalizeH="0" baseline="0" dirty="0">
                <a:ln>
                  <a:noFill/>
                </a:ln>
                <a:effectLst/>
                <a:latin typeface="Open Sans" panose="020B0606030504020204" pitchFamily="34" charset="0"/>
                <a:cs typeface="Open Sans" panose="020B0606030504020204" pitchFamily="34" charset="0"/>
              </a:rPr>
              <a:t>数据清洗</a:t>
            </a: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 </a:t>
            </a:r>
            <a:r>
              <a:rPr kumimoji="0" lang="zh-CN" altLang="zh-CN" sz="1050" b="1" i="0" u="none" strike="noStrike" cap="none" normalizeH="0" baseline="0" dirty="0">
                <a:ln>
                  <a:noFill/>
                </a:ln>
                <a:effectLst/>
                <a:latin typeface="Open Sans" panose="020B0606030504020204" pitchFamily="34" charset="0"/>
                <a:cs typeface="Open Sans" panose="020B0606030504020204" pitchFamily="34" charset="0"/>
              </a:rPr>
              <a:t>Pandas</a:t>
            </a:r>
            <a:endParaRPr kumimoji="0" lang="en-US" altLang="zh-CN" sz="1050" b="1" i="0" u="none" strike="noStrike" cap="none" normalizeH="0" baseline="0" dirty="0">
              <a:ln>
                <a:noFill/>
              </a:ln>
              <a:effectLst/>
              <a:latin typeface="Open Sans" panose="020B0606030504020204" pitchFamily="34" charset="0"/>
              <a:cs typeface="Open Sans" panose="020B0606030504020204" pitchFamily="34" charset="0"/>
            </a:endParaRPr>
          </a:p>
          <a:p>
            <a:pPr marL="285750" indent="-285750" defTabSz="914400" eaLnBrk="0" fontAlgn="base" hangingPunct="0">
              <a:lnSpc>
                <a:spcPct val="150000"/>
              </a:lnSpc>
              <a:spcBef>
                <a:spcPct val="0"/>
              </a:spcBef>
              <a:spcAft>
                <a:spcPct val="0"/>
              </a:spcAft>
              <a:buFont typeface="Arial" panose="020B0604020202020204" pitchFamily="34" charset="0"/>
              <a:buChar char="•"/>
            </a:pP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金融</a:t>
            </a:r>
            <a:r>
              <a:rPr kumimoji="0" lang="zh-CN" altLang="en-US" sz="1050" b="0" i="0" u="none" strike="noStrike" cap="none" normalizeH="0" baseline="0" dirty="0">
                <a:ln>
                  <a:noFill/>
                </a:ln>
                <a:effectLst/>
                <a:latin typeface="Open Sans" panose="020B0606030504020204" pitchFamily="34" charset="0"/>
                <a:cs typeface="Open Sans" panose="020B0606030504020204" pitchFamily="34" charset="0"/>
              </a:rPr>
              <a:t>量化</a:t>
            </a: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数据</a:t>
            </a:r>
            <a:r>
              <a:rPr kumimoji="0" lang="zh-CN" altLang="zh-CN" sz="1050" b="1" i="0" u="none" strike="noStrike" cap="none" normalizeH="0" baseline="0" dirty="0">
                <a:ln>
                  <a:noFill/>
                </a:ln>
                <a:effectLst/>
                <a:latin typeface="Open Sans" panose="020B0606030504020204" pitchFamily="34" charset="0"/>
                <a:cs typeface="Open Sans" panose="020B0606030504020204" pitchFamily="34" charset="0"/>
              </a:rPr>
              <a:t>可视化</a:t>
            </a:r>
            <a:r>
              <a:rPr kumimoji="0" lang="en-US" altLang="zh-CN" sz="1050" b="1" i="0" u="none" strike="noStrike" cap="none" normalizeH="0" baseline="0" dirty="0">
                <a:ln>
                  <a:noFill/>
                </a:ln>
                <a:effectLst/>
                <a:latin typeface="Open Sans" panose="020B0606030504020204" pitchFamily="34" charset="0"/>
                <a:cs typeface="Open Sans" panose="020B0606030504020204" pitchFamily="34" charset="0"/>
              </a:rPr>
              <a:t> Matplotlib</a:t>
            </a:r>
          </a:p>
          <a:p>
            <a:pPr marR="0" lvl="0" algn="l" defTabSz="914400" rtl="0" eaLnBrk="0" fontAlgn="base" latinLnBrk="0" hangingPunct="0">
              <a:lnSpc>
                <a:spcPct val="150000"/>
              </a:lnSpc>
              <a:spcBef>
                <a:spcPct val="0"/>
              </a:spcBef>
              <a:spcAft>
                <a:spcPct val="0"/>
              </a:spcAft>
              <a:buClrTx/>
              <a:buSzTx/>
              <a:tabLst/>
            </a:pPr>
            <a:r>
              <a:rPr kumimoji="0" lang="zh-CN" altLang="en-US"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rPr>
              <a:t>第三周</a:t>
            </a:r>
            <a:endParaRPr kumimoji="0" lang="en-US" altLang="zh-CN"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股票组合</a:t>
            </a:r>
            <a:r>
              <a:rPr kumimoji="0" lang="zh-CN" altLang="zh-CN" sz="1050" b="1" i="0" u="none" strike="noStrike" cap="none" normalizeH="0" baseline="0" dirty="0">
                <a:ln>
                  <a:noFill/>
                </a:ln>
                <a:effectLst/>
                <a:latin typeface="Open Sans" panose="020B0606030504020204" pitchFamily="34" charset="0"/>
                <a:cs typeface="Open Sans" panose="020B0606030504020204" pitchFamily="34" charset="0"/>
              </a:rPr>
              <a:t>基本面指标</a:t>
            </a: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策略构建回测及定期更新</a:t>
            </a:r>
          </a:p>
          <a:p>
            <a:pPr marL="285750" indent="-285750" defTabSz="914400" eaLnBrk="0" fontAlgn="base" hangingPunct="0">
              <a:lnSpc>
                <a:spcPct val="150000"/>
              </a:lnSpc>
              <a:spcBef>
                <a:spcPct val="0"/>
              </a:spcBef>
              <a:spcAft>
                <a:spcPct val="0"/>
              </a:spcAft>
              <a:buFont typeface="Arial" panose="020B0604020202020204" pitchFamily="34" charset="0"/>
              <a:buChar char="•"/>
            </a:pPr>
            <a:r>
              <a:rPr kumimoji="0" lang="zh-CN" altLang="zh-CN" sz="1050" i="0" u="none" strike="noStrike" cap="none" normalizeH="0" baseline="0" dirty="0">
                <a:ln>
                  <a:noFill/>
                </a:ln>
                <a:effectLst/>
                <a:latin typeface="Open Sans" panose="020B0606030504020204" pitchFamily="34" charset="0"/>
                <a:cs typeface="Open Sans" panose="020B0606030504020204" pitchFamily="34" charset="0"/>
              </a:rPr>
              <a:t>多因子</a:t>
            </a:r>
            <a:r>
              <a:rPr kumimoji="0" lang="zh-CN" altLang="en-US" sz="1050" i="0" u="none" strike="noStrike" cap="none" normalizeH="0" baseline="0" dirty="0">
                <a:ln>
                  <a:noFill/>
                </a:ln>
                <a:effectLst/>
                <a:latin typeface="Open Sans" panose="020B0606030504020204" pitchFamily="34" charset="0"/>
                <a:cs typeface="Open Sans" panose="020B0606030504020204" pitchFamily="34" charset="0"/>
              </a:rPr>
              <a:t>打分模型</a:t>
            </a:r>
            <a:endParaRPr kumimoji="0" lang="en-US" altLang="zh-CN" sz="1050" i="0" u="none" strike="noStrike" cap="none" normalizeH="0" baseline="0" dirty="0">
              <a:ln>
                <a:noFill/>
              </a:ln>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rPr>
              <a:t>第四周</a:t>
            </a:r>
            <a:endParaRPr kumimoji="0" lang="en-US" altLang="zh-CN"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endParaRPr>
          </a:p>
          <a:p>
            <a:pPr marL="285750" indent="-285750" defTabSz="914400" eaLnBrk="0" fontAlgn="base" hangingPunct="0">
              <a:lnSpc>
                <a:spcPct val="150000"/>
              </a:lnSpc>
              <a:spcBef>
                <a:spcPct val="0"/>
              </a:spcBef>
              <a:spcAft>
                <a:spcPct val="0"/>
              </a:spcAft>
              <a:buFont typeface="Arial" panose="020B0604020202020204" pitchFamily="34" charset="0"/>
              <a:buChar char="•"/>
            </a:pPr>
            <a:r>
              <a:rPr kumimoji="0" lang="zh-CN" altLang="en-US" sz="1050" b="0" i="0" u="none" strike="noStrike" cap="none" normalizeH="0" baseline="0" dirty="0">
                <a:ln>
                  <a:noFill/>
                </a:ln>
                <a:effectLst/>
                <a:latin typeface="Open Sans" panose="020B0606030504020204" pitchFamily="34" charset="0"/>
                <a:cs typeface="Open Sans" panose="020B0606030504020204" pitchFamily="34" charset="0"/>
              </a:rPr>
              <a:t>医药行业</a:t>
            </a:r>
            <a:r>
              <a:rPr kumimoji="0" lang="en-US" altLang="zh-CN" sz="1050" b="0" i="0" u="none" strike="noStrike" cap="none" normalizeH="0" baseline="0" dirty="0">
                <a:ln>
                  <a:noFill/>
                </a:ln>
                <a:effectLst/>
                <a:latin typeface="Open Sans" panose="020B0606030504020204" pitchFamily="34" charset="0"/>
                <a:cs typeface="Open Sans" panose="020B0606030504020204" pitchFamily="34" charset="0"/>
              </a:rPr>
              <a:t>ETF</a:t>
            </a:r>
            <a:r>
              <a:rPr kumimoji="0" lang="zh-CN" altLang="en-US" sz="1050" b="0" i="0" u="none" strike="noStrike" cap="none" normalizeH="0" baseline="0" dirty="0">
                <a:ln>
                  <a:noFill/>
                </a:ln>
                <a:effectLst/>
                <a:latin typeface="Open Sans" panose="020B0606030504020204" pitchFamily="34" charset="0"/>
                <a:cs typeface="Open Sans" panose="020B0606030504020204" pitchFamily="34" charset="0"/>
              </a:rPr>
              <a:t>量化交易策略</a:t>
            </a:r>
            <a:endParaRPr kumimoji="0" lang="en-US" altLang="zh-CN" sz="1050" b="0" i="0" u="none" strike="noStrike" cap="none" normalizeH="0" baseline="0" dirty="0">
              <a:ln>
                <a:noFill/>
              </a:ln>
              <a:effectLst/>
              <a:latin typeface="Open Sans" panose="020B0606030504020204" pitchFamily="34" charset="0"/>
              <a:cs typeface="Open Sans" panose="020B0606030504020204" pitchFamily="34" charset="0"/>
            </a:endParaRPr>
          </a:p>
          <a:p>
            <a:pPr marL="285750" indent="-285750" defTabSz="914400" eaLnBrk="0" fontAlgn="base" hangingPunct="0">
              <a:lnSpc>
                <a:spcPct val="150000"/>
              </a:lnSpc>
              <a:spcBef>
                <a:spcPct val="0"/>
              </a:spcBef>
              <a:spcAft>
                <a:spcPct val="0"/>
              </a:spcAft>
              <a:buFont typeface="Arial" panose="020B0604020202020204" pitchFamily="34" charset="0"/>
              <a:buChar char="•"/>
            </a:pPr>
            <a:r>
              <a:rPr kumimoji="0" lang="zh-CN" altLang="en-US" sz="1050" b="0" i="0" u="none" strike="noStrike" cap="none" normalizeH="0" baseline="0" dirty="0">
                <a:ln>
                  <a:noFill/>
                </a:ln>
                <a:effectLst/>
                <a:latin typeface="Open Sans" panose="020B0606030504020204" pitchFamily="34" charset="0"/>
                <a:cs typeface="Open Sans" panose="020B0606030504020204" pitchFamily="34" charset="0"/>
              </a:rPr>
              <a:t>股息率</a:t>
            </a:r>
            <a:r>
              <a:rPr kumimoji="0" lang="en-US" altLang="zh-CN" sz="1050" b="0" i="0" u="none" strike="noStrike" cap="none" normalizeH="0" baseline="0" dirty="0">
                <a:ln>
                  <a:noFill/>
                </a:ln>
                <a:effectLst/>
                <a:latin typeface="Open Sans" panose="020B0606030504020204" pitchFamily="34" charset="0"/>
                <a:cs typeface="Open Sans" panose="020B0606030504020204" pitchFamily="34" charset="0"/>
              </a:rPr>
              <a:t>&amp;PEG</a:t>
            </a:r>
            <a:r>
              <a:rPr kumimoji="0" lang="zh-CN" altLang="en-US" sz="1050" b="0" i="0" u="none" strike="noStrike" cap="none" normalizeH="0" baseline="0" dirty="0">
                <a:ln>
                  <a:noFill/>
                </a:ln>
                <a:effectLst/>
                <a:latin typeface="Open Sans" panose="020B0606030504020204" pitchFamily="34" charset="0"/>
                <a:cs typeface="Open Sans" panose="020B0606030504020204" pitchFamily="34" charset="0"/>
              </a:rPr>
              <a:t>选股策略</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rPr>
              <a:t>第五周</a:t>
            </a:r>
            <a:endParaRPr kumimoji="0" lang="en-US" altLang="zh-CN"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endParaRPr>
          </a:p>
          <a:p>
            <a:pPr marL="285750" indent="-285750" defTabSz="914400" eaLnBrk="0" fontAlgn="base" hangingPunct="0">
              <a:lnSpc>
                <a:spcPct val="150000"/>
              </a:lnSpc>
              <a:spcBef>
                <a:spcPct val="0"/>
              </a:spcBef>
              <a:spcAft>
                <a:spcPct val="0"/>
              </a:spcAft>
              <a:buFont typeface="Arial" panose="020B0604020202020204" pitchFamily="34" charset="0"/>
              <a:buChar char="•"/>
            </a:pP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股票组合</a:t>
            </a:r>
            <a:r>
              <a:rPr kumimoji="0" lang="zh-CN" altLang="zh-CN" sz="1050" b="1" i="0" u="none" strike="noStrike" cap="none" normalizeH="0" baseline="0" dirty="0">
                <a:ln>
                  <a:noFill/>
                </a:ln>
                <a:effectLst/>
                <a:latin typeface="Open Sans" panose="020B0606030504020204" pitchFamily="34" charset="0"/>
                <a:cs typeface="Open Sans" panose="020B0606030504020204" pitchFamily="34" charset="0"/>
              </a:rPr>
              <a:t>技术指标信号</a:t>
            </a: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策略构建回测及定期更新</a:t>
            </a:r>
            <a:endParaRPr kumimoji="0" lang="en-US" altLang="zh-CN" sz="1050" b="0" i="0" u="none" strike="noStrike" cap="none" normalizeH="0" baseline="0" dirty="0">
              <a:ln>
                <a:noFill/>
              </a:ln>
              <a:effectLst/>
              <a:latin typeface="Open Sans" panose="020B0606030504020204" pitchFamily="34" charset="0"/>
              <a:cs typeface="Open Sans" panose="020B0606030504020204" pitchFamily="34" charset="0"/>
            </a:endParaRPr>
          </a:p>
          <a:p>
            <a:pPr marL="285750" indent="-285750" defTabSz="914400" eaLnBrk="0" fontAlgn="base" hangingPunct="0">
              <a:lnSpc>
                <a:spcPct val="150000"/>
              </a:lnSpc>
              <a:spcBef>
                <a:spcPct val="0"/>
              </a:spcBef>
              <a:spcAft>
                <a:spcPct val="0"/>
              </a:spcAft>
              <a:buFont typeface="Arial" panose="020B0604020202020204" pitchFamily="34" charset="0"/>
              <a:buChar char="•"/>
            </a:pPr>
            <a:r>
              <a:rPr lang="zh-CN" altLang="en-US" sz="1050" dirty="0">
                <a:latin typeface="Open Sans" panose="020B0606030504020204" pitchFamily="34" charset="0"/>
                <a:cs typeface="Open Sans" panose="020B0606030504020204" pitchFamily="34" charset="0"/>
              </a:rPr>
              <a:t>布林带策略，双均线策略</a:t>
            </a:r>
            <a:endParaRPr lang="en-US" altLang="zh-CN" sz="1050" dirty="0">
              <a:latin typeface="Open Sans" panose="020B0606030504020204" pitchFamily="34" charset="0"/>
              <a:cs typeface="Open Sans" panose="020B0606030504020204" pitchFamily="34" charset="0"/>
            </a:endParaRPr>
          </a:p>
          <a:p>
            <a:pPr defTabSz="914400" eaLnBrk="0" fontAlgn="base" hangingPunct="0">
              <a:lnSpc>
                <a:spcPct val="150000"/>
              </a:lnSpc>
              <a:spcBef>
                <a:spcPct val="0"/>
              </a:spcBef>
              <a:spcAft>
                <a:spcPct val="0"/>
              </a:spcAft>
            </a:pPr>
            <a:r>
              <a:rPr kumimoji="0" lang="zh-CN" altLang="en-US" sz="1050" b="1" i="0" u="none" strike="noStrike" cap="none" normalizeH="0" baseline="0" dirty="0">
                <a:ln>
                  <a:noFill/>
                </a:ln>
                <a:solidFill>
                  <a:schemeClr val="accent4"/>
                </a:solidFill>
                <a:effectLst/>
                <a:latin typeface="Open Sans" panose="020B0606030504020204" pitchFamily="34" charset="0"/>
                <a:cs typeface="Open Sans" panose="020B0606030504020204" pitchFamily="34" charset="0"/>
              </a:rPr>
              <a:t>第六周</a:t>
            </a:r>
            <a:endPar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endParaRPr>
          </a:p>
          <a:p>
            <a:pPr marL="285750" indent="-285750" defTabSz="914400" eaLnBrk="0" fontAlgn="base" hangingPunct="0">
              <a:lnSpc>
                <a:spcPct val="150000"/>
              </a:lnSpc>
              <a:spcBef>
                <a:spcPct val="0"/>
              </a:spcBef>
              <a:spcAft>
                <a:spcPct val="0"/>
              </a:spcAft>
              <a:buFont typeface="Arial" panose="020B0604020202020204" pitchFamily="34" charset="0"/>
              <a:buChar char="•"/>
            </a:pPr>
            <a:r>
              <a:rPr lang="zh-CN" altLang="en-US" sz="1050" dirty="0">
                <a:latin typeface="Open Sans" panose="020B0606030504020204" pitchFamily="34" charset="0"/>
                <a:cs typeface="Open Sans" panose="020B0606030504020204" pitchFamily="34" charset="0"/>
              </a:rPr>
              <a:t>单因子模型检测</a:t>
            </a:r>
            <a:r>
              <a:rPr lang="en-US" altLang="zh-CN" sz="1050" dirty="0">
                <a:latin typeface="Open Sans" panose="020B0606030504020204" pitchFamily="34" charset="0"/>
                <a:cs typeface="Open Sans" panose="020B0606030504020204" pitchFamily="34" charset="0"/>
              </a:rPr>
              <a:t>【</a:t>
            </a:r>
            <a:r>
              <a:rPr lang="zh-CN" altLang="en-US" sz="1050" dirty="0">
                <a:latin typeface="Open Sans" panose="020B0606030504020204" pitchFamily="34" charset="0"/>
                <a:cs typeface="Open Sans" panose="020B0606030504020204" pitchFamily="34" charset="0"/>
              </a:rPr>
              <a:t>分层检测、</a:t>
            </a:r>
            <a:r>
              <a:rPr lang="en-US" altLang="zh-CN" sz="1050" dirty="0">
                <a:latin typeface="Open Sans" panose="020B0606030504020204" pitchFamily="34" charset="0"/>
                <a:cs typeface="Open Sans" panose="020B0606030504020204" pitchFamily="34" charset="0"/>
              </a:rPr>
              <a:t>IC</a:t>
            </a:r>
            <a:r>
              <a:rPr lang="zh-CN" altLang="en-US" sz="1050" dirty="0">
                <a:latin typeface="Open Sans" panose="020B0606030504020204" pitchFamily="34" charset="0"/>
                <a:cs typeface="Open Sans" panose="020B0606030504020204" pitchFamily="34" charset="0"/>
              </a:rPr>
              <a:t>、</a:t>
            </a:r>
            <a:r>
              <a:rPr lang="en-US" altLang="zh-CN" sz="1050" dirty="0">
                <a:latin typeface="Open Sans" panose="020B0606030504020204" pitchFamily="34" charset="0"/>
                <a:cs typeface="Open Sans" panose="020B0606030504020204" pitchFamily="34" charset="0"/>
              </a:rPr>
              <a:t>IR</a:t>
            </a:r>
            <a:r>
              <a:rPr lang="zh-CN" altLang="en-US" sz="1050" dirty="0">
                <a:latin typeface="Open Sans" panose="020B0606030504020204" pitchFamily="34" charset="0"/>
                <a:cs typeface="Open Sans" panose="020B0606030504020204" pitchFamily="34" charset="0"/>
              </a:rPr>
              <a:t>、行业中性化处理</a:t>
            </a:r>
            <a:r>
              <a:rPr lang="en-US" altLang="zh-CN" sz="1050" dirty="0">
                <a:latin typeface="Open Sans" panose="020B0606030504020204" pitchFamily="34" charset="0"/>
                <a:cs typeface="Open Sans" panose="020B0606030504020204" pitchFamily="34" charset="0"/>
              </a:rPr>
              <a:t>】</a:t>
            </a:r>
            <a:endParaRPr kumimoji="0" lang="en-US" altLang="zh-CN" sz="1050" b="1" i="0" u="none" strike="noStrike" cap="none" normalizeH="0" baseline="0" dirty="0">
              <a:ln>
                <a:noFill/>
              </a:ln>
              <a:effectLst/>
              <a:latin typeface="Open Sans" panose="020B0606030504020204" pitchFamily="34" charset="0"/>
              <a:cs typeface="Open Sans" panose="020B0606030504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zh-CN" altLang="en-US" sz="1050" b="1" dirty="0">
                <a:latin typeface="Open Sans" panose="020B0606030504020204" pitchFamily="34" charset="0"/>
                <a:cs typeface="Open Sans" panose="020B0606030504020204" pitchFamily="34" charset="0"/>
              </a:rPr>
              <a:t>多因子</a:t>
            </a:r>
            <a:r>
              <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rPr>
              <a:t>量化数学模型</a:t>
            </a:r>
            <a:r>
              <a:rPr kumimoji="0" lang="zh-CN" altLang="en-US" sz="1050" b="0" i="0" u="none" strike="noStrike" cap="none" normalizeH="0" baseline="0" dirty="0">
                <a:ln>
                  <a:noFill/>
                </a:ln>
                <a:effectLst/>
                <a:latin typeface="Open Sans" panose="020B0606030504020204" pitchFamily="34" charset="0"/>
                <a:cs typeface="Open Sans" panose="020B0606030504020204" pitchFamily="34" charset="0"/>
              </a:rPr>
              <a:t>构建</a:t>
            </a:r>
            <a:endParaRPr kumimoji="0" lang="zh-CN" altLang="zh-CN" sz="1050" b="0" i="0" u="none" strike="noStrike" cap="none" normalizeH="0" baseline="0" dirty="0">
              <a:ln>
                <a:noFill/>
              </a:ln>
              <a:effectLst/>
              <a:latin typeface="Open Sans" panose="020B0606030504020204" pitchFamily="34" charset="0"/>
              <a:cs typeface="Open Sans" panose="020B0606030504020204" pitchFamily="34" charset="0"/>
            </a:endParaRPr>
          </a:p>
        </p:txBody>
      </p:sp>
      <p:sp>
        <p:nvSpPr>
          <p:cNvPr id="11" name="文本框 10">
            <a:extLst>
              <a:ext uri="{FF2B5EF4-FFF2-40B4-BE49-F238E27FC236}">
                <a16:creationId xmlns:a16="http://schemas.microsoft.com/office/drawing/2014/main" id="{E1759E5F-84DE-4595-91C7-96EADC6FA1C8}"/>
              </a:ext>
            </a:extLst>
          </p:cNvPr>
          <p:cNvSpPr txBox="1"/>
          <p:nvPr/>
        </p:nvSpPr>
        <p:spPr>
          <a:xfrm>
            <a:off x="7620429" y="1260461"/>
            <a:ext cx="2654970" cy="5122684"/>
          </a:xfrm>
          <a:prstGeom prst="rect">
            <a:avLst/>
          </a:prstGeom>
          <a:noFill/>
        </p:spPr>
        <p:txBody>
          <a:bodyPr wrap="square">
            <a:spAutoFit/>
          </a:bodyPr>
          <a:lstStyle/>
          <a:p>
            <a:pPr defTabSz="914400" eaLnBrk="0" fontAlgn="base" hangingPunct="0">
              <a:lnSpc>
                <a:spcPct val="200000"/>
              </a:lnSpc>
              <a:spcBef>
                <a:spcPct val="0"/>
              </a:spcBef>
              <a:spcAft>
                <a:spcPct val="0"/>
              </a:spcAft>
            </a:pPr>
            <a:r>
              <a:rPr lang="zh-CN" altLang="en-US" sz="1200" b="1" dirty="0">
                <a:solidFill>
                  <a:schemeClr val="accent4"/>
                </a:solidFill>
                <a:latin typeface="Open Sans" panose="020B0606030504020204" pitchFamily="34" charset="0"/>
                <a:cs typeface="Open Sans" panose="020B0606030504020204" pitchFamily="34" charset="0"/>
              </a:rPr>
              <a:t>进阶课程    </a:t>
            </a:r>
            <a:r>
              <a:rPr lang="en-US" altLang="zh-CN" sz="1200" b="1" dirty="0">
                <a:solidFill>
                  <a:schemeClr val="accent4"/>
                </a:solidFill>
                <a:latin typeface="Open Sans" panose="020B0606030504020204" pitchFamily="34" charset="0"/>
                <a:cs typeface="Open Sans" panose="020B0606030504020204" pitchFamily="34" charset="0"/>
              </a:rPr>
              <a:t>999</a:t>
            </a:r>
            <a:endParaRPr lang="zh-CN" altLang="en-US" sz="1200" b="1" dirty="0">
              <a:solidFill>
                <a:schemeClr val="accent4"/>
              </a:solidFill>
              <a:latin typeface="Open Sans" panose="020B0606030504020204" pitchFamily="34" charset="0"/>
              <a:cs typeface="Open Sans" panose="020B0606030504020204" pitchFamily="34" charset="0"/>
            </a:endParaRPr>
          </a:p>
          <a:p>
            <a:pPr defTabSz="914400" eaLnBrk="0" fontAlgn="base" hangingPunct="0">
              <a:lnSpc>
                <a:spcPct val="200000"/>
              </a:lnSpc>
              <a:spcBef>
                <a:spcPct val="0"/>
              </a:spcBef>
              <a:spcAft>
                <a:spcPct val="0"/>
              </a:spcAft>
            </a:pPr>
            <a:r>
              <a:rPr lang="zh-CN" altLang="en-US" sz="1050" b="1" dirty="0">
                <a:solidFill>
                  <a:schemeClr val="accent4"/>
                </a:solidFill>
                <a:latin typeface="Open Sans" panose="020B0606030504020204" pitchFamily="34" charset="0"/>
                <a:cs typeface="Open Sans" panose="020B0606030504020204" pitchFamily="34" charset="0"/>
              </a:rPr>
              <a:t>第七周</a:t>
            </a:r>
            <a:endParaRPr lang="en-US" altLang="zh-CN" sz="1050" b="1" dirty="0">
              <a:solidFill>
                <a:schemeClr val="accent4"/>
              </a:solidFill>
              <a:latin typeface="Open Sans" panose="020B0606030504020204" pitchFamily="34" charset="0"/>
              <a:cs typeface="Open Sans" panose="020B0606030504020204" pitchFamily="34" charset="0"/>
            </a:endParaRPr>
          </a:p>
          <a:p>
            <a:pPr marL="171450" indent="-171450" defTabSz="914400" eaLnBrk="0" fontAlgn="base" hangingPunct="0">
              <a:lnSpc>
                <a:spcPct val="200000"/>
              </a:lnSpc>
              <a:spcBef>
                <a:spcPct val="0"/>
              </a:spcBef>
              <a:spcAft>
                <a:spcPct val="0"/>
              </a:spcAft>
              <a:buFont typeface="Arial" panose="020B0604020202020204" pitchFamily="34" charset="0"/>
              <a:buChar char="•"/>
            </a:pPr>
            <a:r>
              <a:rPr lang="zh-CN" altLang="en-US" sz="1050" kern="0" dirty="0">
                <a:effectLst/>
                <a:latin typeface="等线" panose="02010600030101010101" pitchFamily="2" charset="-122"/>
                <a:ea typeface="等线" panose="02010600030101010101" pitchFamily="2" charset="-122"/>
              </a:rPr>
              <a:t>大类因子合成 </a:t>
            </a:r>
            <a:endParaRPr lang="zh-CN" altLang="en-US" sz="1050" dirty="0"/>
          </a:p>
          <a:p>
            <a:pPr marL="171450" indent="-171450" defTabSz="914400" eaLnBrk="0" fontAlgn="base" hangingPunct="0">
              <a:lnSpc>
                <a:spcPct val="200000"/>
              </a:lnSpc>
              <a:spcBef>
                <a:spcPct val="0"/>
              </a:spcBef>
              <a:spcAft>
                <a:spcPct val="0"/>
              </a:spcAft>
              <a:buFont typeface="Arial" panose="020B0604020202020204" pitchFamily="34" charset="0"/>
              <a:buChar char="•"/>
            </a:pPr>
            <a:r>
              <a:rPr lang="zh-CN" altLang="en-US" sz="1050" b="1" dirty="0">
                <a:latin typeface="Open Sans" panose="020B0606030504020204" pitchFamily="34" charset="0"/>
                <a:cs typeface="Open Sans" panose="020B0606030504020204" pitchFamily="34" charset="0"/>
              </a:rPr>
              <a:t>衍生因子合成</a:t>
            </a:r>
            <a:endParaRPr lang="en-US" altLang="zh-CN" sz="1050" b="1" dirty="0">
              <a:latin typeface="Open Sans" panose="020B0606030504020204" pitchFamily="34" charset="0"/>
              <a:cs typeface="Open Sans" panose="020B0606030504020204" pitchFamily="34" charset="0"/>
            </a:endParaRPr>
          </a:p>
          <a:p>
            <a:pPr defTabSz="914400" eaLnBrk="0" fontAlgn="base" hangingPunct="0">
              <a:lnSpc>
                <a:spcPct val="200000"/>
              </a:lnSpc>
              <a:spcBef>
                <a:spcPct val="0"/>
              </a:spcBef>
              <a:spcAft>
                <a:spcPct val="0"/>
              </a:spcAft>
            </a:pPr>
            <a:r>
              <a:rPr lang="zh-CN" altLang="en-US" sz="1050" b="1" dirty="0">
                <a:solidFill>
                  <a:schemeClr val="accent4"/>
                </a:solidFill>
                <a:latin typeface="Open Sans" panose="020B0606030504020204" pitchFamily="34" charset="0"/>
                <a:cs typeface="Open Sans" panose="020B0606030504020204" pitchFamily="34" charset="0"/>
              </a:rPr>
              <a:t>第八周</a:t>
            </a:r>
            <a:endParaRPr lang="en-US" altLang="zh-CN" sz="1050" b="1" dirty="0">
              <a:solidFill>
                <a:schemeClr val="accent4"/>
              </a:solidFill>
              <a:latin typeface="Open Sans" panose="020B0606030504020204" pitchFamily="34" charset="0"/>
              <a:cs typeface="Open Sans" panose="020B0606030504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lang="zh-CN" altLang="en-US" sz="1050" b="1" dirty="0">
                <a:latin typeface="Open Sans" panose="020B0606030504020204" pitchFamily="34" charset="0"/>
                <a:cs typeface="Open Sans" panose="020B0606030504020204" pitchFamily="34" charset="0"/>
              </a:rPr>
              <a:t>形态选股</a:t>
            </a:r>
            <a:r>
              <a:rPr lang="en-US" altLang="zh-CN" sz="1050" b="1" dirty="0">
                <a:latin typeface="Open Sans" panose="020B0606030504020204" pitchFamily="34" charset="0"/>
                <a:cs typeface="Open Sans" panose="020B0606030504020204" pitchFamily="34" charset="0"/>
              </a:rPr>
              <a:t>---</a:t>
            </a:r>
            <a:r>
              <a:rPr lang="zh-CN" altLang="en-US" sz="1050" b="1" dirty="0">
                <a:latin typeface="Open Sans" panose="020B0606030504020204" pitchFamily="34" charset="0"/>
                <a:cs typeface="Open Sans" panose="020B0606030504020204" pitchFamily="34" charset="0"/>
              </a:rPr>
              <a:t>相似度K线技术算法</a:t>
            </a:r>
          </a:p>
          <a:p>
            <a:pPr defTabSz="914400" eaLnBrk="0" fontAlgn="base" hangingPunct="0">
              <a:lnSpc>
                <a:spcPct val="150000"/>
              </a:lnSpc>
              <a:spcBef>
                <a:spcPct val="0"/>
              </a:spcBef>
              <a:spcAft>
                <a:spcPct val="0"/>
              </a:spcAft>
            </a:pPr>
            <a:r>
              <a:rPr lang="zh-CN" altLang="en-US" sz="1050" b="1" dirty="0">
                <a:solidFill>
                  <a:schemeClr val="accent4"/>
                </a:solidFill>
                <a:latin typeface="Open Sans" panose="020B0606030504020204" pitchFamily="34" charset="0"/>
                <a:cs typeface="Open Sans" panose="020B0606030504020204" pitchFamily="34" charset="0"/>
              </a:rPr>
              <a:t>第九周</a:t>
            </a:r>
          </a:p>
          <a:p>
            <a:pPr marL="171450" indent="-171450" defTabSz="914400" eaLnBrk="0" fontAlgn="base" hangingPunct="0">
              <a:lnSpc>
                <a:spcPct val="150000"/>
              </a:lnSpc>
              <a:spcBef>
                <a:spcPct val="0"/>
              </a:spcBef>
              <a:spcAft>
                <a:spcPct val="0"/>
              </a:spcAft>
              <a:buFont typeface="Arial" panose="020B0604020202020204" pitchFamily="34" charset="0"/>
              <a:buChar char="•"/>
            </a:pPr>
            <a:r>
              <a:rPr lang="zh-CN" altLang="en-US" sz="1050" b="1" dirty="0">
                <a:latin typeface="Open Sans" panose="020B0606030504020204" pitchFamily="34" charset="0"/>
                <a:cs typeface="Open Sans" panose="020B0606030504020204" pitchFamily="34" charset="0"/>
              </a:rPr>
              <a:t>多因子模型特征挖掘</a:t>
            </a:r>
            <a:endParaRPr lang="en-US" altLang="zh-CN" sz="1050" b="1" dirty="0">
              <a:latin typeface="Open Sans" panose="020B0606030504020204" pitchFamily="34" charset="0"/>
              <a:cs typeface="Open Sans" panose="020B0606030504020204" pitchFamily="34" charset="0"/>
            </a:endParaRPr>
          </a:p>
          <a:p>
            <a:pPr marL="628650" lvl="1" indent="-171450" defTabSz="914400" eaLnBrk="0" fontAlgn="base" hangingPunct="0">
              <a:lnSpc>
                <a:spcPct val="150000"/>
              </a:lnSpc>
              <a:spcBef>
                <a:spcPct val="0"/>
              </a:spcBef>
              <a:spcAft>
                <a:spcPct val="0"/>
              </a:spcAft>
              <a:buFont typeface="Arial" panose="020B0604020202020204" pitchFamily="34" charset="0"/>
              <a:buChar char="•"/>
            </a:pPr>
            <a:r>
              <a:rPr lang="zh-CN" altLang="en-US" sz="1050" b="1" dirty="0">
                <a:latin typeface="Open Sans" panose="020B0606030504020204" pitchFamily="34" charset="0"/>
                <a:cs typeface="Open Sans" panose="020B0606030504020204" pitchFamily="34" charset="0"/>
              </a:rPr>
              <a:t>决策树</a:t>
            </a:r>
            <a:endParaRPr lang="en-US" altLang="zh-CN" sz="1050" b="1" dirty="0">
              <a:latin typeface="Open Sans" panose="020B0606030504020204" pitchFamily="34" charset="0"/>
              <a:cs typeface="Open Sans" panose="020B0606030504020204" pitchFamily="34" charset="0"/>
            </a:endParaRPr>
          </a:p>
          <a:p>
            <a:pPr marL="628650" lvl="1" indent="-171450" defTabSz="914400" eaLnBrk="0" fontAlgn="base" hangingPunct="0">
              <a:lnSpc>
                <a:spcPct val="150000"/>
              </a:lnSpc>
              <a:spcBef>
                <a:spcPct val="0"/>
              </a:spcBef>
              <a:spcAft>
                <a:spcPct val="0"/>
              </a:spcAft>
              <a:buFont typeface="Arial" panose="020B0604020202020204" pitchFamily="34" charset="0"/>
              <a:buChar char="•"/>
            </a:pPr>
            <a:r>
              <a:rPr lang="zh-CN" altLang="en-US" sz="1050" b="1" dirty="0">
                <a:latin typeface="Open Sans" panose="020B0606030504020204" pitchFamily="34" charset="0"/>
                <a:cs typeface="Open Sans" panose="020B0606030504020204" pitchFamily="34" charset="0"/>
              </a:rPr>
              <a:t>随机森林</a:t>
            </a:r>
            <a:endParaRPr lang="en-US" altLang="zh-CN" sz="1050" b="1" dirty="0">
              <a:latin typeface="Open Sans" panose="020B0606030504020204" pitchFamily="34" charset="0"/>
              <a:cs typeface="Open Sans" panose="020B0606030504020204" pitchFamily="34" charset="0"/>
            </a:endParaRPr>
          </a:p>
          <a:p>
            <a:pPr marL="628650" lvl="1" indent="-171450" defTabSz="914400" eaLnBrk="0" fontAlgn="base" hangingPunct="0">
              <a:lnSpc>
                <a:spcPct val="150000"/>
              </a:lnSpc>
              <a:spcBef>
                <a:spcPct val="0"/>
              </a:spcBef>
              <a:spcAft>
                <a:spcPct val="0"/>
              </a:spcAft>
              <a:buFont typeface="Arial" panose="020B0604020202020204" pitchFamily="34" charset="0"/>
              <a:buChar char="•"/>
            </a:pPr>
            <a:r>
              <a:rPr lang="zh-CN" altLang="en-US" sz="1050" b="1" dirty="0">
                <a:latin typeface="Open Sans" panose="020B0606030504020204" pitchFamily="34" charset="0"/>
                <a:cs typeface="Open Sans" panose="020B0606030504020204" pitchFamily="34" charset="0"/>
              </a:rPr>
              <a:t>特征分析</a:t>
            </a:r>
          </a:p>
          <a:p>
            <a:pPr defTabSz="914400" eaLnBrk="0" fontAlgn="base" hangingPunct="0">
              <a:lnSpc>
                <a:spcPct val="150000"/>
              </a:lnSpc>
              <a:spcBef>
                <a:spcPct val="0"/>
              </a:spcBef>
              <a:spcAft>
                <a:spcPct val="0"/>
              </a:spcAft>
            </a:pPr>
            <a:r>
              <a:rPr lang="zh-CN" altLang="en-US" sz="1050" b="1" dirty="0">
                <a:solidFill>
                  <a:schemeClr val="accent4"/>
                </a:solidFill>
                <a:latin typeface="Open Sans" panose="020B0606030504020204" pitchFamily="34" charset="0"/>
                <a:cs typeface="Open Sans" panose="020B0606030504020204" pitchFamily="34" charset="0"/>
              </a:rPr>
              <a:t>第九周</a:t>
            </a:r>
            <a:endParaRPr lang="en-US" altLang="zh-CN" sz="1050" b="1" dirty="0">
              <a:solidFill>
                <a:schemeClr val="accent4"/>
              </a:solidFill>
              <a:latin typeface="Open Sans" panose="020B0606030504020204" pitchFamily="34" charset="0"/>
              <a:cs typeface="Open Sans" panose="020B0606030504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lang="zh-CN" altLang="en-US" sz="1050" b="1" dirty="0">
                <a:latin typeface="Open Sans" panose="020B0606030504020204" pitchFamily="34" charset="0"/>
                <a:cs typeface="Open Sans" panose="020B0606030504020204" pitchFamily="34" charset="0"/>
              </a:rPr>
              <a:t>人工智能指数预测</a:t>
            </a:r>
            <a:endParaRPr lang="en-US" altLang="zh-CN" sz="1050" b="1" dirty="0">
              <a:latin typeface="Open Sans" panose="020B0606030504020204" pitchFamily="34" charset="0"/>
              <a:cs typeface="Open Sans" panose="020B0606030504020204" pitchFamily="34" charset="0"/>
            </a:endParaRPr>
          </a:p>
          <a:p>
            <a:pPr marL="628650" lvl="1" indent="-171450" defTabSz="914400" eaLnBrk="0" fontAlgn="base" hangingPunct="0">
              <a:lnSpc>
                <a:spcPct val="150000"/>
              </a:lnSpc>
              <a:spcBef>
                <a:spcPct val="0"/>
              </a:spcBef>
              <a:spcAft>
                <a:spcPct val="0"/>
              </a:spcAft>
              <a:buFont typeface="Arial" panose="020B0604020202020204" pitchFamily="34" charset="0"/>
              <a:buChar char="•"/>
            </a:pPr>
            <a:r>
              <a:rPr lang="en-US" altLang="zh-CN" sz="1050" b="1" dirty="0">
                <a:latin typeface="Open Sans" panose="020B0606030504020204" pitchFamily="34" charset="0"/>
                <a:cs typeface="Open Sans" panose="020B0606030504020204" pitchFamily="34" charset="0"/>
              </a:rPr>
              <a:t>KNN</a:t>
            </a:r>
          </a:p>
          <a:p>
            <a:pPr marL="628650" lvl="1" indent="-171450" defTabSz="914400" eaLnBrk="0" fontAlgn="base" hangingPunct="0">
              <a:lnSpc>
                <a:spcPct val="150000"/>
              </a:lnSpc>
              <a:spcBef>
                <a:spcPct val="0"/>
              </a:spcBef>
              <a:spcAft>
                <a:spcPct val="0"/>
              </a:spcAft>
              <a:buFont typeface="Arial" panose="020B0604020202020204" pitchFamily="34" charset="0"/>
              <a:buChar char="•"/>
            </a:pPr>
            <a:r>
              <a:rPr lang="en-US" altLang="zh-CN" sz="1050" b="1" dirty="0">
                <a:latin typeface="Open Sans" panose="020B0606030504020204" pitchFamily="34" charset="0"/>
                <a:cs typeface="Open Sans" panose="020B0606030504020204" pitchFamily="34" charset="0"/>
              </a:rPr>
              <a:t>SVM</a:t>
            </a:r>
          </a:p>
          <a:p>
            <a:pPr marL="628650" lvl="1" indent="-171450" defTabSz="914400" eaLnBrk="0" fontAlgn="base" hangingPunct="0">
              <a:lnSpc>
                <a:spcPct val="150000"/>
              </a:lnSpc>
              <a:spcBef>
                <a:spcPct val="0"/>
              </a:spcBef>
              <a:spcAft>
                <a:spcPct val="0"/>
              </a:spcAft>
              <a:buFont typeface="Arial" panose="020B0604020202020204" pitchFamily="34" charset="0"/>
              <a:buChar char="•"/>
            </a:pPr>
            <a:r>
              <a:rPr lang="en-US" altLang="zh-CN" sz="1050" b="1" dirty="0">
                <a:latin typeface="Open Sans" panose="020B0606030504020204" pitchFamily="34" charset="0"/>
                <a:cs typeface="Open Sans" panose="020B0606030504020204" pitchFamily="34" charset="0"/>
              </a:rPr>
              <a:t>TREE</a:t>
            </a:r>
          </a:p>
          <a:p>
            <a:pPr marL="628650" lvl="1" indent="-171450" defTabSz="914400" eaLnBrk="0" fontAlgn="base" hangingPunct="0">
              <a:lnSpc>
                <a:spcPct val="150000"/>
              </a:lnSpc>
              <a:spcBef>
                <a:spcPct val="0"/>
              </a:spcBef>
              <a:spcAft>
                <a:spcPct val="0"/>
              </a:spcAft>
              <a:buFont typeface="Arial" panose="020B0604020202020204" pitchFamily="34" charset="0"/>
              <a:buChar char="•"/>
            </a:pPr>
            <a:r>
              <a:rPr lang="en-US" altLang="zh-CN" sz="1050" b="1" dirty="0">
                <a:latin typeface="Open Sans" panose="020B0606030504020204" pitchFamily="34" charset="0"/>
                <a:cs typeface="Open Sans" panose="020B0606030504020204" pitchFamily="34" charset="0"/>
              </a:rPr>
              <a:t>LOGISTIC</a:t>
            </a:r>
          </a:p>
          <a:p>
            <a:pPr defTabSz="914400" eaLnBrk="0" fontAlgn="base" hangingPunct="0">
              <a:lnSpc>
                <a:spcPct val="150000"/>
              </a:lnSpc>
              <a:spcBef>
                <a:spcPct val="0"/>
              </a:spcBef>
              <a:spcAft>
                <a:spcPct val="0"/>
              </a:spcAft>
            </a:pPr>
            <a:r>
              <a:rPr lang="zh-CN" altLang="en-US" sz="1050" b="1" dirty="0">
                <a:solidFill>
                  <a:schemeClr val="accent4"/>
                </a:solidFill>
                <a:latin typeface="Open Sans" panose="020B0606030504020204" pitchFamily="34" charset="0"/>
                <a:cs typeface="Open Sans" panose="020B0606030504020204" pitchFamily="34" charset="0"/>
              </a:rPr>
              <a:t>第十周</a:t>
            </a:r>
            <a:endParaRPr lang="en-US" altLang="zh-CN" sz="1050" b="1" dirty="0">
              <a:solidFill>
                <a:schemeClr val="accent4"/>
              </a:solidFill>
              <a:latin typeface="Open Sans" panose="020B0606030504020204" pitchFamily="34" charset="0"/>
              <a:cs typeface="Open Sans" panose="020B0606030504020204" pitchFamily="34" charset="0"/>
            </a:endParaRPr>
          </a:p>
          <a:p>
            <a:pPr marL="171450" indent="-171450" defTabSz="914400" eaLnBrk="0" fontAlgn="base" hangingPunct="0">
              <a:lnSpc>
                <a:spcPct val="150000"/>
              </a:lnSpc>
              <a:spcBef>
                <a:spcPct val="0"/>
              </a:spcBef>
              <a:spcAft>
                <a:spcPct val="0"/>
              </a:spcAft>
              <a:buFont typeface="Arial" panose="020B0604020202020204" pitchFamily="34" charset="0"/>
              <a:buChar char="•"/>
            </a:pPr>
            <a:r>
              <a:rPr lang="zh-CN" altLang="en-US" sz="1050" b="1" dirty="0">
                <a:latin typeface="Open Sans" panose="020B0606030504020204" pitchFamily="34" charset="0"/>
                <a:cs typeface="Open Sans" panose="020B0606030504020204" pitchFamily="34" charset="0"/>
              </a:rPr>
              <a:t>指数估值量化择时策略</a:t>
            </a:r>
            <a:endParaRPr lang="en-US" altLang="zh-CN" sz="1050" b="1" dirty="0">
              <a:latin typeface="Open Sans" panose="020B0606030504020204" pitchFamily="34" charset="0"/>
              <a:cs typeface="Open Sans" panose="020B0606030504020204" pitchFamily="34" charset="0"/>
            </a:endParaRPr>
          </a:p>
        </p:txBody>
      </p:sp>
      <p:sp>
        <p:nvSpPr>
          <p:cNvPr id="16" name="矩形 15">
            <a:extLst>
              <a:ext uri="{FF2B5EF4-FFF2-40B4-BE49-F238E27FC236}">
                <a16:creationId xmlns:a16="http://schemas.microsoft.com/office/drawing/2014/main" id="{12536676-504B-44D0-86BF-EA1299FD9A6B}"/>
              </a:ext>
            </a:extLst>
          </p:cNvPr>
          <p:cNvSpPr/>
          <p:nvPr/>
        </p:nvSpPr>
        <p:spPr>
          <a:xfrm>
            <a:off x="3865459" y="242664"/>
            <a:ext cx="4461082" cy="923330"/>
          </a:xfrm>
          <a:prstGeom prst="rect">
            <a:avLst/>
          </a:prstGeom>
          <a:noFill/>
        </p:spPr>
        <p:txBody>
          <a:bodyPr wrap="squar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量化金融课程</a:t>
            </a:r>
          </a:p>
        </p:txBody>
      </p:sp>
    </p:spTree>
    <p:extLst>
      <p:ext uri="{BB962C8B-B14F-4D97-AF65-F5344CB8AC3E}">
        <p14:creationId xmlns:p14="http://schemas.microsoft.com/office/powerpoint/2010/main" val="160577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41705FD-7C8C-456C-B5B8-99DE00757916}"/>
              </a:ext>
            </a:extLst>
          </p:cNvPr>
          <p:cNvSpPr txBox="1"/>
          <p:nvPr/>
        </p:nvSpPr>
        <p:spPr>
          <a:xfrm>
            <a:off x="3058453" y="277752"/>
            <a:ext cx="6665719"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多因子量化策略</a:t>
            </a:r>
            <a:r>
              <a:rPr lang="zh-CN" altLang="en-US" sz="4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论文</a:t>
            </a:r>
            <a:r>
              <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研究步骤</a:t>
            </a:r>
          </a:p>
        </p:txBody>
      </p:sp>
      <p:sp>
        <p:nvSpPr>
          <p:cNvPr id="4" name="文本框 3">
            <a:extLst>
              <a:ext uri="{FF2B5EF4-FFF2-40B4-BE49-F238E27FC236}">
                <a16:creationId xmlns:a16="http://schemas.microsoft.com/office/drawing/2014/main" id="{DBD70709-FDB4-45E1-9199-365A5E2BDA29}"/>
              </a:ext>
            </a:extLst>
          </p:cNvPr>
          <p:cNvSpPr txBox="1"/>
          <p:nvPr/>
        </p:nvSpPr>
        <p:spPr>
          <a:xfrm>
            <a:off x="773723" y="1313485"/>
            <a:ext cx="3716452" cy="4620432"/>
          </a:xfrm>
          <a:prstGeom prst="rect">
            <a:avLst/>
          </a:prstGeom>
          <a:noFill/>
        </p:spPr>
        <p:txBody>
          <a:bodyPr wrap="square">
            <a:spAutoFit/>
          </a:bodyPr>
          <a:lstStyle/>
          <a:p>
            <a:pPr>
              <a:lnSpc>
                <a:spcPct val="150000"/>
              </a:lnSpc>
            </a:pPr>
            <a:r>
              <a:rPr lang="zh-CN" altLang="en-US" dirty="0">
                <a:solidFill>
                  <a:schemeClr val="accent4"/>
                </a:solidFill>
              </a:rPr>
              <a:t>一、确定构建什么样的因子模型</a:t>
            </a:r>
            <a:endParaRPr lang="en-US" altLang="zh-CN" dirty="0">
              <a:solidFill>
                <a:schemeClr val="accent4"/>
              </a:solidFill>
            </a:endParaRPr>
          </a:p>
          <a:p>
            <a:pPr marL="742950" lvl="1" indent="-285750">
              <a:lnSpc>
                <a:spcPct val="150000"/>
              </a:lnSpc>
              <a:buFont typeface="Arial" panose="020B0604020202020204" pitchFamily="34" charset="0"/>
              <a:buChar char="•"/>
            </a:pPr>
            <a:r>
              <a:rPr lang="zh-CN" altLang="en-US" kern="0" dirty="0">
                <a:effectLst/>
                <a:latin typeface="等线" panose="02010600030101010101" pitchFamily="2" charset="-122"/>
                <a:ea typeface="等线" panose="02010600030101010101" pitchFamily="2" charset="-122"/>
              </a:rPr>
              <a:t>理论分析 </a:t>
            </a:r>
            <a:endParaRPr lang="zh-CN" altLang="en-US" dirty="0"/>
          </a:p>
          <a:p>
            <a:pPr marL="742950" lvl="1" indent="-285750">
              <a:lnSpc>
                <a:spcPct val="150000"/>
              </a:lnSpc>
              <a:buFont typeface="Arial" panose="020B0604020202020204" pitchFamily="34" charset="0"/>
              <a:buChar char="•"/>
            </a:pPr>
            <a:r>
              <a:rPr lang="zh-CN" altLang="en-US" kern="0" dirty="0">
                <a:effectLst/>
                <a:latin typeface="等线" panose="02010600030101010101" pitchFamily="2" charset="-122"/>
                <a:ea typeface="等线" panose="02010600030101010101" pitchFamily="2" charset="-122"/>
              </a:rPr>
              <a:t>因子预选</a:t>
            </a:r>
            <a:endParaRPr lang="zh-CN" altLang="en-US" dirty="0"/>
          </a:p>
          <a:p>
            <a:pPr>
              <a:lnSpc>
                <a:spcPct val="150000"/>
              </a:lnSpc>
            </a:pPr>
            <a:r>
              <a:rPr lang="zh-CN" altLang="en-US" sz="1800" kern="0" dirty="0">
                <a:solidFill>
                  <a:schemeClr val="accent4"/>
                </a:solidFill>
                <a:effectLst/>
                <a:latin typeface="等线" panose="02010600030101010101" pitchFamily="2" charset="-122"/>
                <a:ea typeface="等线" panose="02010600030101010101" pitchFamily="2" charset="-122"/>
              </a:rPr>
              <a:t>二、数据预处理</a:t>
            </a:r>
            <a:endParaRPr lang="en-US" altLang="zh-CN" dirty="0">
              <a:solidFill>
                <a:schemeClr val="accent4"/>
              </a:solidFill>
            </a:endParaRPr>
          </a:p>
          <a:p>
            <a:pPr marL="742950" lvl="1" indent="-285750">
              <a:lnSpc>
                <a:spcPct val="150000"/>
              </a:lnSpc>
              <a:buFont typeface="Arial" panose="020B0604020202020204" pitchFamily="34" charset="0"/>
              <a:buChar char="•"/>
            </a:pPr>
            <a:r>
              <a:rPr lang="zh-CN" altLang="en-US" kern="0" dirty="0">
                <a:effectLst/>
                <a:latin typeface="等线" panose="02010600030101010101" pitchFamily="2" charset="-122"/>
                <a:ea typeface="等线" panose="02010600030101010101" pitchFamily="2" charset="-122"/>
              </a:rPr>
              <a:t>搜集基础数据 </a:t>
            </a:r>
            <a:endParaRPr lang="zh-CN" altLang="en-US" dirty="0"/>
          </a:p>
          <a:p>
            <a:pPr marL="742950" lvl="1" indent="-285750">
              <a:lnSpc>
                <a:spcPct val="150000"/>
              </a:lnSpc>
              <a:buFont typeface="Arial" panose="020B0604020202020204" pitchFamily="34" charset="0"/>
              <a:buChar char="•"/>
            </a:pPr>
            <a:r>
              <a:rPr lang="zh-CN" altLang="en-US" kern="0" dirty="0">
                <a:effectLst/>
                <a:latin typeface="等线" panose="02010600030101010101" pitchFamily="2" charset="-122"/>
                <a:ea typeface="等线" panose="02010600030101010101" pitchFamily="2" charset="-122"/>
              </a:rPr>
              <a:t>离群值处理 </a:t>
            </a:r>
            <a:endParaRPr lang="zh-CN" altLang="en-US" dirty="0"/>
          </a:p>
          <a:p>
            <a:pPr marL="742950" lvl="1" indent="-285750">
              <a:lnSpc>
                <a:spcPct val="150000"/>
              </a:lnSpc>
              <a:buFont typeface="Arial" panose="020B0604020202020204" pitchFamily="34" charset="0"/>
              <a:buChar char="•"/>
            </a:pPr>
            <a:r>
              <a:rPr lang="zh-CN" altLang="en-US" kern="0" dirty="0">
                <a:effectLst/>
                <a:latin typeface="等线" panose="02010600030101010101" pitchFamily="2" charset="-122"/>
                <a:ea typeface="等线" panose="02010600030101010101" pitchFamily="2" charset="-122"/>
              </a:rPr>
              <a:t>数据标准化 </a:t>
            </a:r>
            <a:endParaRPr lang="zh-CN" altLang="en-US" dirty="0"/>
          </a:p>
          <a:p>
            <a:pPr>
              <a:lnSpc>
                <a:spcPct val="150000"/>
              </a:lnSpc>
            </a:pPr>
            <a:r>
              <a:rPr lang="zh-CN" altLang="en-US" sz="1800" kern="0" dirty="0">
                <a:solidFill>
                  <a:schemeClr val="accent4"/>
                </a:solidFill>
                <a:effectLst/>
                <a:latin typeface="等线" panose="02010600030101010101" pitchFamily="2" charset="-122"/>
                <a:ea typeface="等线" panose="02010600030101010101" pitchFamily="2" charset="-122"/>
              </a:rPr>
              <a:t>三、构建多因子模型</a:t>
            </a:r>
            <a:endParaRPr lang="en-US" altLang="zh-CN" sz="1800" kern="0" dirty="0">
              <a:solidFill>
                <a:schemeClr val="accent4"/>
              </a:solidFill>
              <a:effectLst/>
              <a:latin typeface="等线" panose="02010600030101010101" pitchFamily="2" charset="-122"/>
              <a:ea typeface="等线" panose="02010600030101010101" pitchFamily="2" charset="-122"/>
            </a:endParaRPr>
          </a:p>
          <a:p>
            <a:pPr marL="742950" lvl="1" indent="-285750">
              <a:lnSpc>
                <a:spcPct val="150000"/>
              </a:lnSpc>
              <a:buFont typeface="Arial" panose="020B0604020202020204" pitchFamily="34" charset="0"/>
              <a:buChar char="•"/>
            </a:pPr>
            <a:r>
              <a:rPr lang="zh-CN" altLang="en-US" kern="0" dirty="0">
                <a:effectLst/>
                <a:latin typeface="等线" panose="02010600030101010101" pitchFamily="2" charset="-122"/>
                <a:ea typeface="等线" panose="02010600030101010101" pitchFamily="2" charset="-122"/>
              </a:rPr>
              <a:t>单因子有效性检验 </a:t>
            </a:r>
            <a:endParaRPr lang="zh-CN" altLang="en-US" dirty="0"/>
          </a:p>
          <a:p>
            <a:pPr marL="742950" lvl="1" indent="-285750">
              <a:lnSpc>
                <a:spcPct val="150000"/>
              </a:lnSpc>
              <a:buFont typeface="Arial" panose="020B0604020202020204" pitchFamily="34" charset="0"/>
              <a:buChar char="•"/>
            </a:pPr>
            <a:r>
              <a:rPr lang="zh-CN" altLang="en-US" kern="0" dirty="0">
                <a:effectLst/>
                <a:latin typeface="等线" panose="02010600030101010101" pitchFamily="2" charset="-122"/>
                <a:ea typeface="等线" panose="02010600030101010101" pitchFamily="2" charset="-122"/>
              </a:rPr>
              <a:t>有效但冗余因子的剔除 </a:t>
            </a:r>
            <a:endParaRPr lang="zh-CN" altLang="en-US" dirty="0"/>
          </a:p>
          <a:p>
            <a:pPr marL="742950" lvl="1" indent="-285750">
              <a:lnSpc>
                <a:spcPct val="150000"/>
              </a:lnSpc>
              <a:buFont typeface="Arial" panose="020B0604020202020204" pitchFamily="34" charset="0"/>
              <a:buChar char="•"/>
            </a:pPr>
            <a:r>
              <a:rPr lang="zh-CN" altLang="en-US" kern="0" dirty="0">
                <a:effectLst/>
                <a:latin typeface="等线" panose="02010600030101010101" pitchFamily="2" charset="-122"/>
                <a:ea typeface="等线" panose="02010600030101010101" pitchFamily="2" charset="-122"/>
              </a:rPr>
              <a:t>综合评分模型构建 </a:t>
            </a:r>
            <a:endParaRPr lang="zh-CN" altLang="en-US" dirty="0"/>
          </a:p>
        </p:txBody>
      </p:sp>
      <p:sp>
        <p:nvSpPr>
          <p:cNvPr id="6" name="文本框 5">
            <a:extLst>
              <a:ext uri="{FF2B5EF4-FFF2-40B4-BE49-F238E27FC236}">
                <a16:creationId xmlns:a16="http://schemas.microsoft.com/office/drawing/2014/main" id="{E8FB2DF5-9C86-40FB-9B68-5752F01D78F0}"/>
              </a:ext>
            </a:extLst>
          </p:cNvPr>
          <p:cNvSpPr txBox="1"/>
          <p:nvPr/>
        </p:nvSpPr>
        <p:spPr>
          <a:xfrm>
            <a:off x="6232111" y="1245909"/>
            <a:ext cx="4173131" cy="2542363"/>
          </a:xfrm>
          <a:prstGeom prst="rect">
            <a:avLst/>
          </a:prstGeom>
          <a:noFill/>
        </p:spPr>
        <p:txBody>
          <a:bodyPr wrap="square">
            <a:spAutoFit/>
          </a:bodyPr>
          <a:lstStyle/>
          <a:p>
            <a:pPr>
              <a:lnSpc>
                <a:spcPct val="150000"/>
              </a:lnSpc>
            </a:pPr>
            <a:r>
              <a:rPr lang="zh-CN" altLang="en-US" kern="0" dirty="0">
                <a:solidFill>
                  <a:schemeClr val="accent4"/>
                </a:solidFill>
                <a:latin typeface="等线" panose="02010600030101010101" pitchFamily="2" charset="-122"/>
                <a:ea typeface="等线" panose="02010600030101010101" pitchFamily="2" charset="-122"/>
              </a:rPr>
              <a:t>四、</a:t>
            </a:r>
            <a:r>
              <a:rPr lang="zh-CN" altLang="en-US" sz="1800" kern="0" dirty="0">
                <a:solidFill>
                  <a:schemeClr val="accent4"/>
                </a:solidFill>
                <a:effectLst/>
                <a:latin typeface="等线" panose="02010600030101010101" pitchFamily="2" charset="-122"/>
                <a:ea typeface="等线" panose="02010600030101010101" pitchFamily="2" charset="-122"/>
              </a:rPr>
              <a:t>模型评价和改进</a:t>
            </a:r>
            <a:endParaRPr lang="en-US" altLang="zh-CN" sz="1800" kern="0" dirty="0">
              <a:solidFill>
                <a:schemeClr val="accent4"/>
              </a:solidFill>
              <a:effectLst/>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kern="0" dirty="0">
                <a:effectLst/>
                <a:latin typeface="等线" panose="02010600030101010101" pitchFamily="2" charset="-122"/>
                <a:ea typeface="等线" panose="02010600030101010101" pitchFamily="2" charset="-122"/>
              </a:rPr>
              <a:t>因子提升：大类</a:t>
            </a:r>
            <a:r>
              <a:rPr lang="en-US" altLang="zh-CN" kern="0" dirty="0">
                <a:effectLst/>
                <a:latin typeface="等线" panose="02010600030101010101" pitchFamily="2" charset="-122"/>
                <a:ea typeface="等线" panose="02010600030101010101" pitchFamily="2" charset="-122"/>
              </a:rPr>
              <a:t>/</a:t>
            </a:r>
            <a:r>
              <a:rPr lang="zh-CN" altLang="en-US" kern="0" dirty="0">
                <a:effectLst/>
                <a:latin typeface="等线" panose="02010600030101010101" pitchFamily="2" charset="-122"/>
                <a:ea typeface="等线" panose="02010600030101010101" pitchFamily="2" charset="-122"/>
              </a:rPr>
              <a:t>衍生因子合成 </a:t>
            </a:r>
            <a:endParaRPr lang="en-US" altLang="zh-CN" kern="0" dirty="0">
              <a:effectLst/>
              <a:latin typeface="等线" panose="02010600030101010101" pitchFamily="2" charset="-122"/>
              <a:ea typeface="等线" panose="02010600030101010101" pitchFamily="2" charset="-122"/>
            </a:endParaRPr>
          </a:p>
          <a:p>
            <a:pPr marL="285750" indent="-285750">
              <a:lnSpc>
                <a:spcPct val="150000"/>
              </a:lnSpc>
              <a:buFont typeface="Arial" panose="020B0604020202020204" pitchFamily="34" charset="0"/>
              <a:buChar char="•"/>
            </a:pPr>
            <a:r>
              <a:rPr lang="zh-CN" altLang="en-US" sz="1800" dirty="0">
                <a:latin typeface="Open Sans" panose="020B0606030504020204" pitchFamily="34" charset="0"/>
                <a:cs typeface="Open Sans" panose="020B0606030504020204" pitchFamily="34" charset="0"/>
              </a:rPr>
              <a:t>算法提升：多因子模型特征挖掘</a:t>
            </a:r>
            <a:endParaRPr lang="en-US" altLang="zh-CN" sz="1800" dirty="0">
              <a:latin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r>
              <a:rPr lang="zh-CN" altLang="en-US" dirty="0">
                <a:latin typeface="Open Sans" panose="020B0606030504020204" pitchFamily="34" charset="0"/>
                <a:cs typeface="Open Sans" panose="020B0606030504020204" pitchFamily="34" charset="0"/>
              </a:rPr>
              <a:t>策略叠加：</a:t>
            </a:r>
            <a:r>
              <a:rPr lang="zh-CN" altLang="en-US" sz="1800" dirty="0">
                <a:latin typeface="Open Sans" panose="020B0606030504020204" pitchFamily="34" charset="0"/>
                <a:cs typeface="Open Sans" panose="020B0606030504020204" pitchFamily="34" charset="0"/>
              </a:rPr>
              <a:t>指数估值量化择时策略</a:t>
            </a:r>
            <a:endParaRPr lang="en-US" altLang="zh-CN" dirty="0">
              <a:latin typeface="Open Sans" panose="020B0606030504020204" pitchFamily="34" charset="0"/>
              <a:cs typeface="Open Sans" panose="020B0606030504020204" pitchFamily="34" charset="0"/>
            </a:endParaRPr>
          </a:p>
          <a:p>
            <a:pPr>
              <a:lnSpc>
                <a:spcPct val="150000"/>
              </a:lnSpc>
            </a:pPr>
            <a:r>
              <a:rPr lang="zh-CN" altLang="en-US" dirty="0">
                <a:solidFill>
                  <a:schemeClr val="accent4"/>
                </a:solidFill>
                <a:latin typeface="Open Sans" panose="020B0606030504020204" pitchFamily="34" charset="0"/>
                <a:cs typeface="Open Sans" panose="020B0606030504020204" pitchFamily="34" charset="0"/>
              </a:rPr>
              <a:t>五、分析回测结果</a:t>
            </a:r>
            <a:endParaRPr lang="en-US" altLang="zh-CN" dirty="0">
              <a:solidFill>
                <a:schemeClr val="accent4"/>
              </a:solidFill>
              <a:latin typeface="Open Sans" panose="020B0606030504020204" pitchFamily="34" charset="0"/>
              <a:cs typeface="Open Sans" panose="020B0606030504020204" pitchFamily="34" charset="0"/>
            </a:endParaRPr>
          </a:p>
          <a:p>
            <a:pPr>
              <a:lnSpc>
                <a:spcPct val="150000"/>
              </a:lnSpc>
            </a:pPr>
            <a:endParaRPr lang="zh-CN" altLang="en-US" dirty="0"/>
          </a:p>
        </p:txBody>
      </p:sp>
      <p:pic>
        <p:nvPicPr>
          <p:cNvPr id="8" name="图片 7" descr="图形用户界面, 图表, 应用程序&#10;&#10;描述已自动生成">
            <a:extLst>
              <a:ext uri="{FF2B5EF4-FFF2-40B4-BE49-F238E27FC236}">
                <a16:creationId xmlns:a16="http://schemas.microsoft.com/office/drawing/2014/main" id="{215F5906-943B-493F-A4F3-1744BD9372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7737" y="3544956"/>
            <a:ext cx="4944066" cy="2473502"/>
          </a:xfrm>
          <a:prstGeom prst="rect">
            <a:avLst/>
          </a:prstGeom>
        </p:spPr>
      </p:pic>
    </p:spTree>
    <p:extLst>
      <p:ext uri="{BB962C8B-B14F-4D97-AF65-F5344CB8AC3E}">
        <p14:creationId xmlns:p14="http://schemas.microsoft.com/office/powerpoint/2010/main" val="279811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图形用户界面&#10;&#10;低可信度描述已自动生成">
            <a:extLst>
              <a:ext uri="{FF2B5EF4-FFF2-40B4-BE49-F238E27FC236}">
                <a16:creationId xmlns:a16="http://schemas.microsoft.com/office/drawing/2014/main" id="{DF715F52-A166-4D0D-837A-92FCC1AEB4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046" y="588169"/>
            <a:ext cx="1610319" cy="3536311"/>
          </a:xfrm>
          <a:prstGeom prst="rect">
            <a:avLst/>
          </a:prstGeom>
        </p:spPr>
      </p:pic>
      <p:pic>
        <p:nvPicPr>
          <p:cNvPr id="18" name="图片 17" descr="图形用户界面&#10;&#10;低可信度描述已自动生成">
            <a:extLst>
              <a:ext uri="{FF2B5EF4-FFF2-40B4-BE49-F238E27FC236}">
                <a16:creationId xmlns:a16="http://schemas.microsoft.com/office/drawing/2014/main" id="{DE01DE01-4C49-4A89-AA7C-3B053A9DCA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34500" y="588169"/>
            <a:ext cx="1549454" cy="3536310"/>
          </a:xfrm>
          <a:prstGeom prst="rect">
            <a:avLst/>
          </a:prstGeom>
        </p:spPr>
      </p:pic>
      <p:pic>
        <p:nvPicPr>
          <p:cNvPr id="22" name="图片 21" descr="图形用户界面&#10;&#10;低可信度描述已自动生成">
            <a:extLst>
              <a:ext uri="{FF2B5EF4-FFF2-40B4-BE49-F238E27FC236}">
                <a16:creationId xmlns:a16="http://schemas.microsoft.com/office/drawing/2014/main" id="{9F39A14E-9BFE-4462-8F06-FD09B51440D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20821"/>
          <a:stretch/>
        </p:blipFill>
        <p:spPr>
          <a:xfrm>
            <a:off x="6555978" y="588170"/>
            <a:ext cx="1593933" cy="3536311"/>
          </a:xfrm>
          <a:prstGeom prst="rect">
            <a:avLst/>
          </a:prstGeom>
        </p:spPr>
      </p:pic>
      <p:sp>
        <p:nvSpPr>
          <p:cNvPr id="6" name="文本框 5">
            <a:extLst>
              <a:ext uri="{FF2B5EF4-FFF2-40B4-BE49-F238E27FC236}">
                <a16:creationId xmlns:a16="http://schemas.microsoft.com/office/drawing/2014/main" id="{C460753D-457B-4EAA-82DD-C7D68B04E109}"/>
              </a:ext>
            </a:extLst>
          </p:cNvPr>
          <p:cNvSpPr txBox="1"/>
          <p:nvPr/>
        </p:nvSpPr>
        <p:spPr>
          <a:xfrm>
            <a:off x="474800" y="1626443"/>
            <a:ext cx="5711604" cy="4103624"/>
          </a:xfrm>
          <a:prstGeom prst="rect">
            <a:avLst/>
          </a:prstGeom>
          <a:noFill/>
        </p:spPr>
        <p:txBody>
          <a:bodyPr wrap="square" rtlCol="0">
            <a:spAutoFit/>
          </a:bodyPr>
          <a:lstStyle/>
          <a:p>
            <a:pPr marL="171450" indent="-171450" algn="l">
              <a:lnSpc>
                <a:spcPct val="200000"/>
              </a:lnSpc>
              <a:buFont typeface="Wingdings" panose="05000000000000000000" pitchFamily="2" charset="2"/>
              <a:buChar char="p"/>
            </a:pPr>
            <a:r>
              <a:rPr lang="zh-CN" altLang="en-US" sz="1200" b="1" dirty="0">
                <a:solidFill>
                  <a:schemeClr val="accent4"/>
                </a:solidFill>
                <a:latin typeface="-apple-system"/>
              </a:rPr>
              <a:t>一致预期类</a:t>
            </a:r>
            <a:r>
              <a:rPr lang="zh-CN" altLang="en-US" sz="1200" b="0" i="0" dirty="0">
                <a:effectLst/>
                <a:latin typeface="-apple-system"/>
              </a:rPr>
              <a:t>：基于各券商分析师的调查的上市公司盈利预期数据平均值。</a:t>
            </a:r>
          </a:p>
          <a:p>
            <a:pPr marL="171450" indent="-171450" algn="l">
              <a:lnSpc>
                <a:spcPct val="200000"/>
              </a:lnSpc>
              <a:buFont typeface="Wingdings" panose="05000000000000000000" pitchFamily="2" charset="2"/>
              <a:buChar char="p"/>
            </a:pPr>
            <a:r>
              <a:rPr lang="zh-CN" altLang="en-US" sz="1200" b="1" dirty="0">
                <a:solidFill>
                  <a:schemeClr val="accent4"/>
                </a:solidFill>
                <a:latin typeface="-apple-system"/>
              </a:rPr>
              <a:t>收益风险类</a:t>
            </a:r>
            <a:r>
              <a:rPr lang="zh-CN" altLang="en-US" sz="1200" b="0" i="0" dirty="0">
                <a:effectLst/>
                <a:latin typeface="-apple-system"/>
              </a:rPr>
              <a:t>：该指标从股票收益，风险，以及风险收益比三个角度来度量股票的表现。</a:t>
            </a:r>
          </a:p>
          <a:p>
            <a:pPr marL="171450" indent="-171450" algn="l">
              <a:lnSpc>
                <a:spcPct val="200000"/>
              </a:lnSpc>
              <a:buFont typeface="Wingdings" panose="05000000000000000000" pitchFamily="2" charset="2"/>
              <a:buChar char="p"/>
            </a:pPr>
            <a:r>
              <a:rPr lang="zh-CN" altLang="en-US" sz="1200" b="1" dirty="0">
                <a:solidFill>
                  <a:schemeClr val="accent4"/>
                </a:solidFill>
                <a:latin typeface="-apple-system"/>
              </a:rPr>
              <a:t>财务质量类</a:t>
            </a:r>
            <a:r>
              <a:rPr lang="zh-CN" altLang="en-US" sz="1200" b="0" i="0" dirty="0">
                <a:effectLst/>
                <a:latin typeface="-apple-system"/>
              </a:rPr>
              <a:t>：该指标反映了企业财务状况、经营成果。</a:t>
            </a:r>
          </a:p>
          <a:p>
            <a:pPr marL="171450" indent="-171450" algn="l">
              <a:lnSpc>
                <a:spcPct val="200000"/>
              </a:lnSpc>
              <a:buFont typeface="Wingdings" panose="05000000000000000000" pitchFamily="2" charset="2"/>
              <a:buChar char="p"/>
            </a:pPr>
            <a:r>
              <a:rPr lang="zh-CN" altLang="en-US" sz="1200" b="1" dirty="0">
                <a:solidFill>
                  <a:schemeClr val="accent4"/>
                </a:solidFill>
                <a:latin typeface="-apple-system"/>
              </a:rPr>
              <a:t>流动性类</a:t>
            </a:r>
            <a:r>
              <a:rPr lang="zh-CN" altLang="en-US" sz="1200" b="0" i="0" dirty="0">
                <a:effectLst/>
                <a:latin typeface="-apple-system"/>
              </a:rPr>
              <a:t>：该股票在流通过程中的活动性质，通过换手率来计量股票的这种性质。</a:t>
            </a:r>
          </a:p>
          <a:p>
            <a:pPr marL="171450" indent="-171450" algn="l">
              <a:lnSpc>
                <a:spcPct val="200000"/>
              </a:lnSpc>
              <a:buFont typeface="Wingdings" panose="05000000000000000000" pitchFamily="2" charset="2"/>
              <a:buChar char="p"/>
            </a:pPr>
            <a:r>
              <a:rPr lang="zh-CN" altLang="en-US" sz="1200" b="1" dirty="0">
                <a:solidFill>
                  <a:schemeClr val="accent4"/>
                </a:solidFill>
                <a:latin typeface="-apple-system"/>
              </a:rPr>
              <a:t>成长类</a:t>
            </a:r>
            <a:r>
              <a:rPr lang="zh-CN" altLang="en-US" sz="1200" b="0" i="0" dirty="0">
                <a:effectLst/>
                <a:latin typeface="-apple-system"/>
              </a:rPr>
              <a:t>：该指标反映了每家上市公司的成长性。</a:t>
            </a:r>
          </a:p>
          <a:p>
            <a:pPr marL="171450" indent="-171450" algn="l">
              <a:lnSpc>
                <a:spcPct val="200000"/>
              </a:lnSpc>
              <a:buFont typeface="Wingdings" panose="05000000000000000000" pitchFamily="2" charset="2"/>
              <a:buChar char="p"/>
            </a:pPr>
            <a:r>
              <a:rPr lang="zh-CN" altLang="en-US" sz="1200" b="1" dirty="0">
                <a:solidFill>
                  <a:schemeClr val="accent4"/>
                </a:solidFill>
                <a:latin typeface="-apple-system"/>
              </a:rPr>
              <a:t>常用技术指标类</a:t>
            </a:r>
            <a:r>
              <a:rPr lang="zh-CN" altLang="en-US" sz="1200" b="0" i="0" dirty="0">
                <a:effectLst/>
                <a:latin typeface="-apple-system"/>
              </a:rPr>
              <a:t>：该类别包含主流的技术指标，使用前复权价格计算，反映了股票的量价信息。</a:t>
            </a:r>
          </a:p>
          <a:p>
            <a:pPr marL="171450" indent="-171450" algn="l">
              <a:lnSpc>
                <a:spcPct val="200000"/>
              </a:lnSpc>
              <a:buFont typeface="Wingdings" panose="05000000000000000000" pitchFamily="2" charset="2"/>
              <a:buChar char="p"/>
            </a:pPr>
            <a:r>
              <a:rPr lang="zh-CN" altLang="en-US" sz="1200" b="1" dirty="0">
                <a:solidFill>
                  <a:schemeClr val="accent4"/>
                </a:solidFill>
                <a:latin typeface="-apple-system"/>
              </a:rPr>
              <a:t>动量类</a:t>
            </a:r>
            <a:r>
              <a:rPr lang="zh-CN" altLang="en-US" sz="1200" b="0" i="0" dirty="0">
                <a:effectLst/>
                <a:latin typeface="-apple-system"/>
              </a:rPr>
              <a:t>：该指标通过计算不同种类的价格动量，帮助投资者综合判断股价的变化趋势。</a:t>
            </a:r>
          </a:p>
          <a:p>
            <a:pPr marL="171450" indent="-171450" algn="l">
              <a:lnSpc>
                <a:spcPct val="200000"/>
              </a:lnSpc>
              <a:buFont typeface="Wingdings" panose="05000000000000000000" pitchFamily="2" charset="2"/>
              <a:buChar char="p"/>
            </a:pPr>
            <a:r>
              <a:rPr lang="zh-CN" altLang="en-US" sz="1200" b="1" dirty="0">
                <a:solidFill>
                  <a:schemeClr val="accent4"/>
                </a:solidFill>
                <a:latin typeface="-apple-system"/>
              </a:rPr>
              <a:t>估值类</a:t>
            </a:r>
            <a:r>
              <a:rPr lang="zh-CN" altLang="en-US" sz="1200" b="0" i="0" dirty="0">
                <a:effectLst/>
                <a:latin typeface="-apple-system"/>
              </a:rPr>
              <a:t>：该指标主要反映市场对上市公司的估值大小。</a:t>
            </a:r>
          </a:p>
        </p:txBody>
      </p:sp>
      <p:pic>
        <p:nvPicPr>
          <p:cNvPr id="7" name="图片 6" descr="图示&#10;&#10;描述已自动生成">
            <a:extLst>
              <a:ext uri="{FF2B5EF4-FFF2-40B4-BE49-F238E27FC236}">
                <a16:creationId xmlns:a16="http://schemas.microsoft.com/office/drawing/2014/main" id="{97850710-8799-414C-AB9F-0EB52ECD64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5978" y="4403353"/>
            <a:ext cx="4927976" cy="2024145"/>
          </a:xfrm>
          <a:prstGeom prst="rect">
            <a:avLst/>
          </a:prstGeom>
        </p:spPr>
      </p:pic>
      <p:sp>
        <p:nvSpPr>
          <p:cNvPr id="9" name="文本框 8">
            <a:extLst>
              <a:ext uri="{FF2B5EF4-FFF2-40B4-BE49-F238E27FC236}">
                <a16:creationId xmlns:a16="http://schemas.microsoft.com/office/drawing/2014/main" id="{57CAA73B-5705-4301-822B-0C44C7597EB4}"/>
              </a:ext>
            </a:extLst>
          </p:cNvPr>
          <p:cNvSpPr txBox="1"/>
          <p:nvPr/>
        </p:nvSpPr>
        <p:spPr>
          <a:xfrm>
            <a:off x="215988" y="220570"/>
            <a:ext cx="4778528" cy="838884"/>
          </a:xfrm>
          <a:prstGeom prst="rect">
            <a:avLst/>
          </a:prstGeom>
          <a:noFill/>
        </p:spPr>
        <p:txBody>
          <a:bodyPr wrap="square">
            <a:spAutoFit/>
          </a:bodyPr>
          <a:lstStyle/>
          <a:p>
            <a:pPr lvl="1">
              <a:lnSpc>
                <a:spcPct val="150000"/>
              </a:lnSpc>
            </a:pPr>
            <a:r>
              <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第一步：因子预选</a:t>
            </a:r>
          </a:p>
        </p:txBody>
      </p:sp>
    </p:spTree>
    <p:extLst>
      <p:ext uri="{BB962C8B-B14F-4D97-AF65-F5344CB8AC3E}">
        <p14:creationId xmlns:p14="http://schemas.microsoft.com/office/powerpoint/2010/main" val="3328422067"/>
      </p:ext>
    </p:extLst>
  </p:cSld>
  <p:clrMapOvr>
    <a:masterClrMapping/>
  </p:clrMapOvr>
  <mc:AlternateContent xmlns:mc="http://schemas.openxmlformats.org/markup-compatibility/2006" xmlns:p14="http://schemas.microsoft.com/office/powerpoint/2010/main">
    <mc:Choice Requires="p14">
      <p:transition p14:dur="0" advTm="5758"/>
    </mc:Choice>
    <mc:Fallback xmlns="">
      <p:transition advTm="57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7CAA73B-5705-4301-822B-0C44C7597EB4}"/>
              </a:ext>
            </a:extLst>
          </p:cNvPr>
          <p:cNvSpPr txBox="1"/>
          <p:nvPr/>
        </p:nvSpPr>
        <p:spPr>
          <a:xfrm>
            <a:off x="215988" y="220570"/>
            <a:ext cx="4778528" cy="838884"/>
          </a:xfrm>
          <a:prstGeom prst="rect">
            <a:avLst/>
          </a:prstGeom>
          <a:noFill/>
        </p:spPr>
        <p:txBody>
          <a:bodyPr wrap="square">
            <a:spAutoFit/>
          </a:bodyPr>
          <a:lstStyle/>
          <a:p>
            <a:pPr lvl="1">
              <a:lnSpc>
                <a:spcPct val="150000"/>
              </a:lnSpc>
            </a:pPr>
            <a:r>
              <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第二步：数据清洗</a:t>
            </a:r>
          </a:p>
        </p:txBody>
      </p:sp>
      <p:sp>
        <p:nvSpPr>
          <p:cNvPr id="12" name="文本框 11">
            <a:extLst>
              <a:ext uri="{FF2B5EF4-FFF2-40B4-BE49-F238E27FC236}">
                <a16:creationId xmlns:a16="http://schemas.microsoft.com/office/drawing/2014/main" id="{1FA9EF7A-4DCA-4222-ACF8-D4C469212788}"/>
              </a:ext>
            </a:extLst>
          </p:cNvPr>
          <p:cNvSpPr txBox="1"/>
          <p:nvPr/>
        </p:nvSpPr>
        <p:spPr>
          <a:xfrm>
            <a:off x="766508" y="1138366"/>
            <a:ext cx="6813554" cy="5188536"/>
          </a:xfrm>
          <a:prstGeom prst="rect">
            <a:avLst/>
          </a:prstGeom>
          <a:noFill/>
        </p:spPr>
        <p:txBody>
          <a:bodyPr wrap="square">
            <a:spAutoFit/>
          </a:bodyPr>
          <a:lstStyle/>
          <a:p>
            <a:pPr>
              <a:lnSpc>
                <a:spcPct val="150000"/>
              </a:lnSpc>
            </a:pPr>
            <a:r>
              <a:rPr lang="zh-CN" altLang="en-US" b="1" dirty="0">
                <a:solidFill>
                  <a:schemeClr val="accent4"/>
                </a:solidFill>
              </a:rPr>
              <a:t>离群值处理：</a:t>
            </a:r>
            <a:endParaRPr lang="en-US" altLang="zh-CN" b="1" dirty="0">
              <a:solidFill>
                <a:schemeClr val="accent4"/>
              </a:solidFill>
            </a:endParaRPr>
          </a:p>
          <a:p>
            <a:pPr marL="171450" indent="-171450">
              <a:lnSpc>
                <a:spcPct val="150000"/>
              </a:lnSpc>
              <a:buFont typeface="Wingdings" panose="05000000000000000000" pitchFamily="2" charset="2"/>
              <a:buChar char="p"/>
            </a:pPr>
            <a:r>
              <a:rPr lang="en-US" altLang="zh-CN" sz="1200" kern="0" dirty="0">
                <a:solidFill>
                  <a:schemeClr val="accent4"/>
                </a:solidFill>
                <a:effectLst/>
                <a:latin typeface="微软雅黑" panose="020B0503020204020204" pitchFamily="34" charset="-122"/>
                <a:ea typeface="微软雅黑" panose="020B0503020204020204" pitchFamily="34" charset="-122"/>
              </a:rPr>
              <a:t>MAD</a:t>
            </a:r>
            <a:r>
              <a:rPr lang="zh-CN" altLang="en-US" sz="1200" kern="0" dirty="0">
                <a:solidFill>
                  <a:schemeClr val="accent4"/>
                </a:solidFill>
                <a:effectLst/>
                <a:latin typeface="微软雅黑" panose="020B0503020204020204" pitchFamily="34" charset="-122"/>
                <a:ea typeface="微软雅黑" panose="020B0503020204020204" pitchFamily="34" charset="-122"/>
              </a:rPr>
              <a:t>法：</a:t>
            </a:r>
            <a:r>
              <a:rPr lang="en-US" altLang="zh-CN" sz="1200" dirty="0">
                <a:latin typeface="-apple-system"/>
              </a:rPr>
              <a:t>MAD</a:t>
            </a:r>
            <a:r>
              <a:rPr lang="zh-CN" altLang="en-US" sz="1200" dirty="0">
                <a:latin typeface="-apple-system"/>
              </a:rPr>
              <a:t>又称为绝对值差中位数法（</a:t>
            </a:r>
            <a:r>
              <a:rPr lang="en-US" altLang="zh-CN" sz="1200" dirty="0">
                <a:latin typeface="-apple-system"/>
              </a:rPr>
              <a:t>Median Absolute Deviation</a:t>
            </a:r>
            <a:r>
              <a:rPr lang="zh-CN" altLang="en-US" sz="1200" dirty="0">
                <a:latin typeface="-apple-system"/>
              </a:rPr>
              <a:t>）。</a:t>
            </a:r>
            <a:r>
              <a:rPr lang="en-US" altLang="zh-CN" sz="1200" dirty="0">
                <a:latin typeface="-apple-system"/>
              </a:rPr>
              <a:t>MAD </a:t>
            </a:r>
            <a:r>
              <a:rPr lang="zh-CN" altLang="en-US" sz="1200" dirty="0">
                <a:latin typeface="-apple-system"/>
              </a:rPr>
              <a:t>是一种先需计算所有因子与平均值之间的距离总和来检测离群值的方法。</a:t>
            </a:r>
            <a:endParaRPr lang="en-US" altLang="zh-CN" sz="1200" dirty="0">
              <a:latin typeface="-apple-system"/>
            </a:endParaRPr>
          </a:p>
          <a:p>
            <a:pPr marL="171450" indent="-171450">
              <a:lnSpc>
                <a:spcPct val="150000"/>
              </a:lnSpc>
              <a:buFont typeface="Wingdings" panose="05000000000000000000" pitchFamily="2" charset="2"/>
              <a:buChar char="p"/>
            </a:pPr>
            <a:r>
              <a:rPr lang="en-US" altLang="zh-CN" sz="1200" kern="0" dirty="0">
                <a:solidFill>
                  <a:schemeClr val="accent4"/>
                </a:solidFill>
                <a:effectLst/>
                <a:latin typeface="微软雅黑" panose="020B0503020204020204" pitchFamily="34" charset="-122"/>
                <a:ea typeface="微软雅黑" panose="020B0503020204020204" pitchFamily="34" charset="-122"/>
              </a:rPr>
              <a:t>3σ</a:t>
            </a:r>
            <a:r>
              <a:rPr lang="zh-CN" altLang="en-US" sz="1200" kern="0" dirty="0">
                <a:solidFill>
                  <a:schemeClr val="accent4"/>
                </a:solidFill>
                <a:effectLst/>
                <a:latin typeface="微软雅黑" panose="020B0503020204020204" pitchFamily="34" charset="-122"/>
                <a:ea typeface="微软雅黑" panose="020B0503020204020204" pitchFamily="34" charset="-122"/>
              </a:rPr>
              <a:t>法：</a:t>
            </a:r>
            <a:r>
              <a:rPr lang="zh-CN" altLang="en-US" sz="1200" dirty="0">
                <a:latin typeface="-apple-system"/>
              </a:rPr>
              <a:t>标准差本身可以体现因子的离散程度，是基于因子的平均值 </a:t>
            </a:r>
            <a:r>
              <a:rPr lang="en-US" altLang="zh-CN" sz="1200" dirty="0" err="1">
                <a:latin typeface="-apple-system"/>
              </a:rPr>
              <a:t>Xmean</a:t>
            </a:r>
            <a:r>
              <a:rPr lang="zh-CN" altLang="en-US" sz="1200" dirty="0">
                <a:latin typeface="-apple-system"/>
              </a:rPr>
              <a:t>而定的。在离群值处理过程中，可通过用 </a:t>
            </a:r>
            <a:r>
              <a:rPr lang="en-US" altLang="zh-CN" sz="1200" dirty="0" err="1">
                <a:latin typeface="-apple-system"/>
              </a:rPr>
              <a:t>Xmean±nσ</a:t>
            </a:r>
            <a:r>
              <a:rPr lang="zh-CN" altLang="en-US" sz="1200" dirty="0">
                <a:latin typeface="-apple-system"/>
              </a:rPr>
              <a:t>来衡量因子与平均值的距离。</a:t>
            </a:r>
            <a:endParaRPr lang="en-US" altLang="zh-CN" sz="1200" dirty="0">
              <a:latin typeface="-apple-system"/>
            </a:endParaRPr>
          </a:p>
          <a:p>
            <a:pPr marL="171450" indent="-171450">
              <a:lnSpc>
                <a:spcPct val="150000"/>
              </a:lnSpc>
              <a:buFont typeface="Wingdings" panose="05000000000000000000" pitchFamily="2" charset="2"/>
              <a:buChar char="p"/>
            </a:pPr>
            <a:r>
              <a:rPr lang="zh-CN" altLang="en-US" sz="1200" kern="0" dirty="0">
                <a:solidFill>
                  <a:schemeClr val="accent4"/>
                </a:solidFill>
                <a:effectLst/>
                <a:latin typeface="微软雅黑" panose="020B0503020204020204" pitchFamily="34" charset="-122"/>
                <a:ea typeface="微软雅黑" panose="020B0503020204020204" pitchFamily="34" charset="-122"/>
              </a:rPr>
              <a:t>百分位法：</a:t>
            </a:r>
            <a:r>
              <a:rPr lang="zh-CN" altLang="en-US" sz="1200" dirty="0">
                <a:latin typeface="-apple-system"/>
              </a:rPr>
              <a:t>计算的逻辑是将因子值进行升序的排序，对排位百分位高于</a:t>
            </a:r>
            <a:r>
              <a:rPr lang="en-US" altLang="zh-CN" sz="1200" dirty="0">
                <a:latin typeface="-apple-system"/>
              </a:rPr>
              <a:t>97.5%</a:t>
            </a:r>
            <a:r>
              <a:rPr lang="zh-CN" altLang="en-US" sz="1200" dirty="0">
                <a:latin typeface="-apple-system"/>
              </a:rPr>
              <a:t>或排位百分位低于</a:t>
            </a:r>
            <a:r>
              <a:rPr lang="en-US" altLang="zh-CN" sz="1200" dirty="0">
                <a:latin typeface="-apple-system"/>
              </a:rPr>
              <a:t>2.5%</a:t>
            </a:r>
            <a:r>
              <a:rPr lang="zh-CN" altLang="en-US" sz="1200" dirty="0">
                <a:latin typeface="-apple-system"/>
              </a:rPr>
              <a:t>的因子值，进行类似于 </a:t>
            </a:r>
            <a:r>
              <a:rPr lang="en-US" altLang="zh-CN" sz="1200" dirty="0">
                <a:latin typeface="-apple-system"/>
              </a:rPr>
              <a:t>MAD </a:t>
            </a:r>
            <a:r>
              <a:rPr lang="zh-CN" altLang="en-US" sz="1200" dirty="0">
                <a:latin typeface="-apple-system"/>
              </a:rPr>
              <a:t>、 </a:t>
            </a:r>
            <a:r>
              <a:rPr lang="en-US" altLang="zh-CN" sz="1200" dirty="0">
                <a:latin typeface="-apple-system"/>
              </a:rPr>
              <a:t>3σ </a:t>
            </a:r>
            <a:r>
              <a:rPr lang="zh-CN" altLang="en-US" sz="1200" dirty="0">
                <a:latin typeface="-apple-system"/>
              </a:rPr>
              <a:t>的方法进行调整。</a:t>
            </a:r>
            <a:endParaRPr lang="en-US" altLang="zh-CN" sz="1200" dirty="0">
              <a:latin typeface="-apple-system"/>
            </a:endParaRPr>
          </a:p>
          <a:p>
            <a:pPr>
              <a:lnSpc>
                <a:spcPct val="150000"/>
              </a:lnSpc>
            </a:pPr>
            <a:endParaRPr lang="en-US" altLang="zh-CN" kern="0" dirty="0">
              <a:solidFill>
                <a:schemeClr val="accent4"/>
              </a:solidFill>
              <a:latin typeface="微软雅黑" panose="020B0503020204020204" pitchFamily="34" charset="-122"/>
              <a:ea typeface="微软雅黑" panose="020B0503020204020204" pitchFamily="34" charset="-122"/>
            </a:endParaRPr>
          </a:p>
          <a:p>
            <a:pPr>
              <a:lnSpc>
                <a:spcPct val="150000"/>
              </a:lnSpc>
            </a:pPr>
            <a:r>
              <a:rPr lang="zh-CN" altLang="en-US" b="1" dirty="0">
                <a:solidFill>
                  <a:schemeClr val="accent4"/>
                </a:solidFill>
              </a:rPr>
              <a:t>数据标准化：</a:t>
            </a:r>
            <a:endParaRPr lang="en-US" altLang="zh-CN" b="1" dirty="0">
              <a:solidFill>
                <a:schemeClr val="accent4"/>
              </a:solidFill>
            </a:endParaRPr>
          </a:p>
          <a:p>
            <a:pPr marL="171450" indent="-171450" algn="l">
              <a:lnSpc>
                <a:spcPct val="150000"/>
              </a:lnSpc>
              <a:buFont typeface="Wingdings" panose="05000000000000000000" pitchFamily="2" charset="2"/>
              <a:buChar char="p"/>
            </a:pPr>
            <a:r>
              <a:rPr lang="zh-CN" altLang="en-US" sz="1200" b="0" i="0" dirty="0">
                <a:solidFill>
                  <a:schemeClr val="accent4"/>
                </a:solidFill>
                <a:effectLst/>
                <a:latin typeface="-apple-system"/>
              </a:rPr>
              <a:t>归一化：</a:t>
            </a:r>
            <a:r>
              <a:rPr lang="zh-CN" altLang="en-US" sz="1200" b="0" i="0" dirty="0">
                <a:effectLst/>
                <a:latin typeface="-apple-system"/>
              </a:rPr>
              <a:t>缩放仅仅跟最大、最小值的差别有关。 输出范围在</a:t>
            </a:r>
            <a:r>
              <a:rPr lang="en-US" altLang="zh-CN" sz="1200" b="0" i="0" dirty="0">
                <a:effectLst/>
                <a:latin typeface="-apple-system"/>
              </a:rPr>
              <a:t>0-1</a:t>
            </a:r>
            <a:r>
              <a:rPr lang="zh-CN" altLang="en-US" sz="1200" b="0" i="0" dirty="0">
                <a:effectLst/>
                <a:latin typeface="-apple-system"/>
              </a:rPr>
              <a:t>之间</a:t>
            </a:r>
          </a:p>
          <a:p>
            <a:pPr marL="171450" indent="-171450" algn="l">
              <a:lnSpc>
                <a:spcPct val="150000"/>
              </a:lnSpc>
              <a:buFont typeface="Wingdings" panose="05000000000000000000" pitchFamily="2" charset="2"/>
              <a:buChar char="p"/>
            </a:pPr>
            <a:r>
              <a:rPr lang="zh-CN" altLang="en-US" sz="1200" b="0" i="0" dirty="0">
                <a:solidFill>
                  <a:schemeClr val="accent4"/>
                </a:solidFill>
                <a:effectLst/>
                <a:latin typeface="-apple-system"/>
              </a:rPr>
              <a:t>标准化：</a:t>
            </a:r>
            <a:r>
              <a:rPr lang="zh-CN" altLang="en-US" sz="1200" b="0" i="0" dirty="0">
                <a:effectLst/>
                <a:latin typeface="-apple-system"/>
              </a:rPr>
              <a:t>缩放和每个点都有关系，通过方差（</a:t>
            </a:r>
            <a:r>
              <a:rPr lang="en-US" altLang="zh-CN" sz="1200" b="0" i="0" dirty="0">
                <a:effectLst/>
                <a:latin typeface="-apple-system"/>
              </a:rPr>
              <a:t>variance</a:t>
            </a:r>
            <a:r>
              <a:rPr lang="zh-CN" altLang="en-US" sz="1200" b="0" i="0" dirty="0">
                <a:effectLst/>
                <a:latin typeface="-apple-system"/>
              </a:rPr>
              <a:t>）体现出来。与归一化对比，标准化中所有数据点都有贡献（通过均值和标准差造成影响）。</a:t>
            </a:r>
            <a:r>
              <a:rPr lang="zh-CN" altLang="en-US" sz="1200" b="1" i="0" dirty="0">
                <a:effectLst/>
                <a:latin typeface="-apple-system"/>
              </a:rPr>
              <a:t>输出范围是负无穷到正无穷</a:t>
            </a:r>
            <a:endParaRPr lang="zh-CN" altLang="en-US" sz="1200" b="0" i="0" dirty="0">
              <a:effectLst/>
              <a:latin typeface="-apple-system"/>
            </a:endParaRPr>
          </a:p>
          <a:p>
            <a:pPr algn="l">
              <a:lnSpc>
                <a:spcPct val="150000"/>
              </a:lnSpc>
            </a:pPr>
            <a:endParaRPr lang="en-US" altLang="zh-CN" sz="1200" b="0" i="0" dirty="0">
              <a:effectLst/>
              <a:latin typeface="-apple-system"/>
            </a:endParaRPr>
          </a:p>
          <a:p>
            <a:pPr algn="l">
              <a:lnSpc>
                <a:spcPct val="150000"/>
              </a:lnSpc>
            </a:pPr>
            <a:r>
              <a:rPr lang="en-US" altLang="zh-CN" sz="1200" b="0" i="0" dirty="0">
                <a:effectLst/>
                <a:latin typeface="-apple-system"/>
              </a:rPr>
              <a:t>1.</a:t>
            </a:r>
            <a:r>
              <a:rPr lang="zh-CN" altLang="en-US" sz="1200" b="0" i="0" dirty="0">
                <a:effectLst/>
                <a:latin typeface="-apple-system"/>
              </a:rPr>
              <a:t>如果对输出结果</a:t>
            </a:r>
            <a:r>
              <a:rPr lang="zh-CN" altLang="en-US" sz="1200" b="0" i="0" dirty="0">
                <a:solidFill>
                  <a:schemeClr val="accent4"/>
                </a:solidFill>
                <a:effectLst/>
                <a:latin typeface="-apple-system"/>
              </a:rPr>
              <a:t>范围有要求</a:t>
            </a:r>
            <a:r>
              <a:rPr lang="zh-CN" altLang="en-US" sz="1200" b="0" i="0" dirty="0">
                <a:effectLst/>
                <a:latin typeface="-apple-system"/>
              </a:rPr>
              <a:t>，用归一化</a:t>
            </a:r>
          </a:p>
          <a:p>
            <a:pPr algn="l">
              <a:lnSpc>
                <a:spcPct val="150000"/>
              </a:lnSpc>
            </a:pPr>
            <a:r>
              <a:rPr lang="en-US" altLang="zh-CN" sz="1200" b="0" i="0" dirty="0">
                <a:effectLst/>
                <a:latin typeface="-apple-system"/>
              </a:rPr>
              <a:t>2.</a:t>
            </a:r>
            <a:r>
              <a:rPr lang="zh-CN" altLang="en-US" sz="1200" b="0" i="0" dirty="0">
                <a:effectLst/>
                <a:latin typeface="-apple-system"/>
              </a:rPr>
              <a:t>如果</a:t>
            </a:r>
            <a:r>
              <a:rPr lang="zh-CN" altLang="en-US" sz="1200" b="0" i="0" dirty="0">
                <a:solidFill>
                  <a:schemeClr val="accent4"/>
                </a:solidFill>
                <a:effectLst/>
                <a:latin typeface="-apple-system"/>
              </a:rPr>
              <a:t>数据较为稳定</a:t>
            </a:r>
            <a:r>
              <a:rPr lang="zh-CN" altLang="en-US" sz="1200" b="0" i="0" dirty="0">
                <a:effectLst/>
                <a:latin typeface="-apple-system"/>
              </a:rPr>
              <a:t>（图像或是视频的数据值处于固定区间），不存在极端的最大最小值，用归一化</a:t>
            </a:r>
          </a:p>
          <a:p>
            <a:pPr algn="l">
              <a:lnSpc>
                <a:spcPct val="150000"/>
              </a:lnSpc>
            </a:pPr>
            <a:r>
              <a:rPr lang="en-US" altLang="zh-CN" sz="1200" b="0" i="0" dirty="0">
                <a:effectLst/>
                <a:latin typeface="-apple-system"/>
              </a:rPr>
              <a:t>3.</a:t>
            </a:r>
            <a:r>
              <a:rPr lang="zh-CN" altLang="en-US" sz="1200" b="0" i="0" dirty="0">
                <a:effectLst/>
                <a:latin typeface="-apple-system"/>
              </a:rPr>
              <a:t>如果数据存在</a:t>
            </a:r>
            <a:r>
              <a:rPr lang="zh-CN" altLang="en-US" sz="1200" b="0" i="0" dirty="0">
                <a:solidFill>
                  <a:schemeClr val="accent4"/>
                </a:solidFill>
                <a:effectLst/>
                <a:latin typeface="-apple-system"/>
              </a:rPr>
              <a:t>异常值和较多噪音</a:t>
            </a:r>
            <a:r>
              <a:rPr lang="zh-CN" altLang="en-US" sz="1200" b="0" i="0" dirty="0">
                <a:effectLst/>
                <a:latin typeface="-apple-system"/>
              </a:rPr>
              <a:t>，用标准化，可以间接通过中心化避免异常值和极端值的影响</a:t>
            </a:r>
          </a:p>
        </p:txBody>
      </p:sp>
      <p:pic>
        <p:nvPicPr>
          <p:cNvPr id="14" name="图片 13" descr="手机屏幕截图&#10;&#10;描述已自动生成">
            <a:extLst>
              <a:ext uri="{FF2B5EF4-FFF2-40B4-BE49-F238E27FC236}">
                <a16:creationId xmlns:a16="http://schemas.microsoft.com/office/drawing/2014/main" id="{E89F1820-EEAA-4F9D-8A27-A240D6815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5787" y="3888842"/>
            <a:ext cx="1405685" cy="501391"/>
          </a:xfrm>
          <a:prstGeom prst="rect">
            <a:avLst/>
          </a:prstGeom>
        </p:spPr>
      </p:pic>
      <p:pic>
        <p:nvPicPr>
          <p:cNvPr id="15" name="图片 14" descr="文本&#10;&#10;中度可信度描述已自动生成">
            <a:extLst>
              <a:ext uri="{FF2B5EF4-FFF2-40B4-BE49-F238E27FC236}">
                <a16:creationId xmlns:a16="http://schemas.microsoft.com/office/drawing/2014/main" id="{9B43F0FF-79E7-401E-BF90-A9B7AD01D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5787" y="4527989"/>
            <a:ext cx="1429440" cy="433839"/>
          </a:xfrm>
          <a:prstGeom prst="rect">
            <a:avLst/>
          </a:prstGeom>
        </p:spPr>
      </p:pic>
      <p:pic>
        <p:nvPicPr>
          <p:cNvPr id="1026" name="Picture 2" descr="preview">
            <a:extLst>
              <a:ext uri="{FF2B5EF4-FFF2-40B4-BE49-F238E27FC236}">
                <a16:creationId xmlns:a16="http://schemas.microsoft.com/office/drawing/2014/main" id="{F212D018-8110-4370-A0A4-3460D0EA9F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85787" y="1596584"/>
            <a:ext cx="3321242" cy="4430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view">
            <a:extLst>
              <a:ext uri="{FF2B5EF4-FFF2-40B4-BE49-F238E27FC236}">
                <a16:creationId xmlns:a16="http://schemas.microsoft.com/office/drawing/2014/main" id="{831C8EFC-C3FD-46FB-A0AD-6088A92B600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85787" y="2143709"/>
            <a:ext cx="2936564" cy="544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27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904D8DE1-3C01-4980-806B-55FF4826EAE0}"/>
              </a:ext>
            </a:extLst>
          </p:cNvPr>
          <p:cNvGrpSpPr/>
          <p:nvPr/>
        </p:nvGrpSpPr>
        <p:grpSpPr>
          <a:xfrm>
            <a:off x="-2" y="1376480"/>
            <a:ext cx="1620255" cy="3037104"/>
            <a:chOff x="-2" y="1376480"/>
            <a:chExt cx="1620255" cy="3037104"/>
          </a:xfrm>
        </p:grpSpPr>
        <p:sp>
          <p:nvSpPr>
            <p:cNvPr id="13" name="矩形 12">
              <a:extLst>
                <a:ext uri="{FF2B5EF4-FFF2-40B4-BE49-F238E27FC236}">
                  <a16:creationId xmlns:a16="http://schemas.microsoft.com/office/drawing/2014/main" id="{6F2C8780-6FBC-40D7-BFD3-071023EB6DC0}"/>
                </a:ext>
              </a:extLst>
            </p:cNvPr>
            <p:cNvSpPr/>
            <p:nvPr/>
          </p:nvSpPr>
          <p:spPr>
            <a:xfrm>
              <a:off x="0" y="1376480"/>
              <a:ext cx="1620253" cy="71387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中性化处理</a:t>
              </a:r>
            </a:p>
          </p:txBody>
        </p:sp>
        <p:sp>
          <p:nvSpPr>
            <p:cNvPr id="15" name="矩形 14">
              <a:extLst>
                <a:ext uri="{FF2B5EF4-FFF2-40B4-BE49-F238E27FC236}">
                  <a16:creationId xmlns:a16="http://schemas.microsoft.com/office/drawing/2014/main" id="{DFEFC72D-2EA0-411D-9B31-F7A173756FCD}"/>
                </a:ext>
              </a:extLst>
            </p:cNvPr>
            <p:cNvSpPr/>
            <p:nvPr/>
          </p:nvSpPr>
          <p:spPr>
            <a:xfrm>
              <a:off x="-1" y="2538095"/>
              <a:ext cx="1620253" cy="713874"/>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回归法分析</a:t>
              </a:r>
            </a:p>
          </p:txBody>
        </p:sp>
        <p:sp>
          <p:nvSpPr>
            <p:cNvPr id="16" name="矩形 15">
              <a:extLst>
                <a:ext uri="{FF2B5EF4-FFF2-40B4-BE49-F238E27FC236}">
                  <a16:creationId xmlns:a16="http://schemas.microsoft.com/office/drawing/2014/main" id="{E9EF3F87-1239-4850-8306-920B36ECAA38}"/>
                </a:ext>
              </a:extLst>
            </p:cNvPr>
            <p:cNvSpPr/>
            <p:nvPr/>
          </p:nvSpPr>
          <p:spPr>
            <a:xfrm>
              <a:off x="-2" y="3699710"/>
              <a:ext cx="1620253" cy="713874"/>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分层回测</a:t>
              </a:r>
            </a:p>
          </p:txBody>
        </p:sp>
      </p:grpSp>
      <p:sp>
        <p:nvSpPr>
          <p:cNvPr id="17" name="文本框 16">
            <a:extLst>
              <a:ext uri="{FF2B5EF4-FFF2-40B4-BE49-F238E27FC236}">
                <a16:creationId xmlns:a16="http://schemas.microsoft.com/office/drawing/2014/main" id="{217AB532-40A9-44FA-965C-70B84FAB61E1}"/>
              </a:ext>
            </a:extLst>
          </p:cNvPr>
          <p:cNvSpPr txBox="1"/>
          <p:nvPr/>
        </p:nvSpPr>
        <p:spPr>
          <a:xfrm>
            <a:off x="1181119" y="353018"/>
            <a:ext cx="4582754" cy="646331"/>
          </a:xfrm>
          <a:prstGeom prst="rect">
            <a:avLst/>
          </a:prstGeom>
          <a:noFill/>
        </p:spPr>
        <p:txBody>
          <a:bodyPr wrap="square">
            <a:spAutoFit/>
          </a:bodyPr>
          <a:lstStyle/>
          <a:p>
            <a:r>
              <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第三步：单因子检验</a:t>
            </a:r>
          </a:p>
        </p:txBody>
      </p:sp>
      <p:sp>
        <p:nvSpPr>
          <p:cNvPr id="18" name="文本框 17">
            <a:extLst>
              <a:ext uri="{FF2B5EF4-FFF2-40B4-BE49-F238E27FC236}">
                <a16:creationId xmlns:a16="http://schemas.microsoft.com/office/drawing/2014/main" id="{2C29C453-B25C-47D6-8DFB-6B5C58124705}"/>
              </a:ext>
            </a:extLst>
          </p:cNvPr>
          <p:cNvSpPr txBox="1"/>
          <p:nvPr/>
        </p:nvSpPr>
        <p:spPr>
          <a:xfrm>
            <a:off x="2427852" y="1427964"/>
            <a:ext cx="8707953" cy="704232"/>
          </a:xfrm>
          <a:prstGeom prst="rect">
            <a:avLst/>
          </a:prstGeom>
          <a:noFill/>
        </p:spPr>
        <p:txBody>
          <a:bodyPr wrap="square">
            <a:spAutoFit/>
          </a:bodyPr>
          <a:lstStyle/>
          <a:p>
            <a:pPr>
              <a:lnSpc>
                <a:spcPct val="150000"/>
              </a:lnSpc>
            </a:pPr>
            <a:r>
              <a:rPr lang="zh-CN" altLang="en-US" sz="1400" kern="0" dirty="0">
                <a:solidFill>
                  <a:schemeClr val="accent4"/>
                </a:solidFill>
                <a:effectLst/>
                <a:latin typeface="微软雅黑" panose="020B0503020204020204" pitchFamily="34" charset="-122"/>
                <a:ea typeface="微软雅黑" panose="020B0503020204020204" pitchFamily="34" charset="-122"/>
              </a:rPr>
              <a:t>中性化处理：</a:t>
            </a:r>
            <a:r>
              <a:rPr lang="zh-CN" altLang="en-US" sz="1400" kern="0" dirty="0">
                <a:effectLst/>
                <a:latin typeface="微软雅黑" panose="020B0503020204020204" pitchFamily="34" charset="-122"/>
                <a:ea typeface="微软雅黑" panose="020B0503020204020204" pitchFamily="34" charset="-122"/>
              </a:rPr>
              <a:t>使用因子</a:t>
            </a:r>
            <a:r>
              <a:rPr lang="en-US" altLang="zh-CN" sz="1400" kern="0" dirty="0">
                <a:effectLst/>
                <a:latin typeface="微软雅黑" panose="020B0503020204020204" pitchFamily="34" charset="-122"/>
                <a:ea typeface="微软雅黑" panose="020B0503020204020204" pitchFamily="34" charset="-122"/>
              </a:rPr>
              <a:t>A</a:t>
            </a:r>
            <a:r>
              <a:rPr lang="zh-CN" altLang="en-US" sz="1400" kern="0" dirty="0">
                <a:effectLst/>
                <a:latin typeface="微软雅黑" panose="020B0503020204020204" pitchFamily="34" charset="-122"/>
                <a:ea typeface="微软雅黑" panose="020B0503020204020204" pitchFamily="34" charset="-122"/>
              </a:rPr>
              <a:t>择股时，会因为因子</a:t>
            </a:r>
            <a:r>
              <a:rPr lang="en-US" altLang="zh-CN" sz="1400" kern="0" dirty="0">
                <a:effectLst/>
                <a:latin typeface="微软雅黑" panose="020B0503020204020204" pitchFamily="34" charset="-122"/>
                <a:ea typeface="微软雅黑" panose="020B0503020204020204" pitchFamily="34" charset="-122"/>
              </a:rPr>
              <a:t>B</a:t>
            </a:r>
            <a:r>
              <a:rPr lang="zh-CN" altLang="en-US" sz="1400" kern="0" dirty="0">
                <a:effectLst/>
                <a:latin typeface="微软雅黑" panose="020B0503020204020204" pitchFamily="34" charset="-122"/>
                <a:ea typeface="微软雅黑" panose="020B0503020204020204" pitchFamily="34" charset="-122"/>
              </a:rPr>
              <a:t>的影响，导致选出的股票具有一些我们不希望看到的偏向，比较常见的是市值和行业的偏向，因此需要中性化处理掉这些偏向</a:t>
            </a:r>
            <a:endParaRPr lang="zh-CN" altLang="en-US" sz="1400" dirty="0"/>
          </a:p>
        </p:txBody>
      </p:sp>
      <p:pic>
        <p:nvPicPr>
          <p:cNvPr id="21" name="图片 20">
            <a:extLst>
              <a:ext uri="{FF2B5EF4-FFF2-40B4-BE49-F238E27FC236}">
                <a16:creationId xmlns:a16="http://schemas.microsoft.com/office/drawing/2014/main" id="{1967F62A-E1D6-4042-9A14-021E3225E2D0}"/>
              </a:ext>
            </a:extLst>
          </p:cNvPr>
          <p:cNvPicPr>
            <a:picLocks noChangeAspect="1"/>
          </p:cNvPicPr>
          <p:nvPr/>
        </p:nvPicPr>
        <p:blipFill>
          <a:blip r:embed="rId3"/>
          <a:stretch>
            <a:fillRect/>
          </a:stretch>
        </p:blipFill>
        <p:spPr>
          <a:xfrm>
            <a:off x="2427853" y="2560811"/>
            <a:ext cx="4307848" cy="1736378"/>
          </a:xfrm>
          <a:prstGeom prst="rect">
            <a:avLst/>
          </a:prstGeom>
        </p:spPr>
      </p:pic>
      <p:pic>
        <p:nvPicPr>
          <p:cNvPr id="10" name="图片 9" descr="文本&#10;&#10;描述已自动生成">
            <a:extLst>
              <a:ext uri="{FF2B5EF4-FFF2-40B4-BE49-F238E27FC236}">
                <a16:creationId xmlns:a16="http://schemas.microsoft.com/office/drawing/2014/main" id="{B3D889B7-3842-49B3-9DF4-D7E9D7ADBA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854" y="4298201"/>
            <a:ext cx="4307848" cy="1551447"/>
          </a:xfrm>
          <a:prstGeom prst="rect">
            <a:avLst/>
          </a:prstGeom>
        </p:spPr>
      </p:pic>
      <p:pic>
        <p:nvPicPr>
          <p:cNvPr id="11" name="图片 10">
            <a:extLst>
              <a:ext uri="{FF2B5EF4-FFF2-40B4-BE49-F238E27FC236}">
                <a16:creationId xmlns:a16="http://schemas.microsoft.com/office/drawing/2014/main" id="{61A13DD9-4887-4535-9F60-6A46586FD349}"/>
              </a:ext>
            </a:extLst>
          </p:cNvPr>
          <p:cNvPicPr>
            <a:picLocks noChangeAspect="1"/>
          </p:cNvPicPr>
          <p:nvPr/>
        </p:nvPicPr>
        <p:blipFill>
          <a:blip r:embed="rId5"/>
          <a:stretch>
            <a:fillRect/>
          </a:stretch>
        </p:blipFill>
        <p:spPr>
          <a:xfrm>
            <a:off x="6943120" y="2436697"/>
            <a:ext cx="4192686" cy="2486549"/>
          </a:xfrm>
          <a:prstGeom prst="rect">
            <a:avLst/>
          </a:prstGeom>
        </p:spPr>
      </p:pic>
      <p:pic>
        <p:nvPicPr>
          <p:cNvPr id="14" name="图片 13">
            <a:extLst>
              <a:ext uri="{FF2B5EF4-FFF2-40B4-BE49-F238E27FC236}">
                <a16:creationId xmlns:a16="http://schemas.microsoft.com/office/drawing/2014/main" id="{546C4478-5445-439F-A683-AD5A6BD94168}"/>
              </a:ext>
            </a:extLst>
          </p:cNvPr>
          <p:cNvPicPr>
            <a:picLocks noChangeAspect="1"/>
          </p:cNvPicPr>
          <p:nvPr/>
        </p:nvPicPr>
        <p:blipFill rotWithShape="1">
          <a:blip r:embed="rId6"/>
          <a:srcRect t="50000"/>
          <a:stretch/>
        </p:blipFill>
        <p:spPr>
          <a:xfrm>
            <a:off x="6943120" y="4923246"/>
            <a:ext cx="4192687" cy="1080724"/>
          </a:xfrm>
          <a:prstGeom prst="rect">
            <a:avLst/>
          </a:prstGeom>
        </p:spPr>
      </p:pic>
    </p:spTree>
    <p:extLst>
      <p:ext uri="{BB962C8B-B14F-4D97-AF65-F5344CB8AC3E}">
        <p14:creationId xmlns:p14="http://schemas.microsoft.com/office/powerpoint/2010/main" val="186877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09CA458-6AD4-4B38-BCC6-A4452395A0FE}"/>
              </a:ext>
            </a:extLst>
          </p:cNvPr>
          <p:cNvGrpSpPr/>
          <p:nvPr/>
        </p:nvGrpSpPr>
        <p:grpSpPr>
          <a:xfrm>
            <a:off x="-2" y="1376480"/>
            <a:ext cx="1620255" cy="3037104"/>
            <a:chOff x="-2" y="1376480"/>
            <a:chExt cx="1620255" cy="3037104"/>
          </a:xfrm>
        </p:grpSpPr>
        <p:sp>
          <p:nvSpPr>
            <p:cNvPr id="11" name="矩形 10">
              <a:extLst>
                <a:ext uri="{FF2B5EF4-FFF2-40B4-BE49-F238E27FC236}">
                  <a16:creationId xmlns:a16="http://schemas.microsoft.com/office/drawing/2014/main" id="{D2686720-38C5-46FB-8BCE-9B37FB92453C}"/>
                </a:ext>
              </a:extLst>
            </p:cNvPr>
            <p:cNvSpPr/>
            <p:nvPr/>
          </p:nvSpPr>
          <p:spPr>
            <a:xfrm>
              <a:off x="0" y="1376480"/>
              <a:ext cx="1620253" cy="713874"/>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中性化处理</a:t>
              </a:r>
            </a:p>
          </p:txBody>
        </p:sp>
        <p:sp>
          <p:nvSpPr>
            <p:cNvPr id="14" name="矩形 13">
              <a:extLst>
                <a:ext uri="{FF2B5EF4-FFF2-40B4-BE49-F238E27FC236}">
                  <a16:creationId xmlns:a16="http://schemas.microsoft.com/office/drawing/2014/main" id="{1200C966-A0F8-4C14-96B4-46BCA931332D}"/>
                </a:ext>
              </a:extLst>
            </p:cNvPr>
            <p:cNvSpPr/>
            <p:nvPr/>
          </p:nvSpPr>
          <p:spPr>
            <a:xfrm>
              <a:off x="-1" y="2538095"/>
              <a:ext cx="1620253" cy="71387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回归法分析</a:t>
              </a:r>
            </a:p>
          </p:txBody>
        </p:sp>
        <p:sp>
          <p:nvSpPr>
            <p:cNvPr id="20" name="矩形 19">
              <a:extLst>
                <a:ext uri="{FF2B5EF4-FFF2-40B4-BE49-F238E27FC236}">
                  <a16:creationId xmlns:a16="http://schemas.microsoft.com/office/drawing/2014/main" id="{A69FB0B1-4C46-4C57-BF17-B2E771788293}"/>
                </a:ext>
              </a:extLst>
            </p:cNvPr>
            <p:cNvSpPr/>
            <p:nvPr/>
          </p:nvSpPr>
          <p:spPr>
            <a:xfrm>
              <a:off x="-2" y="3699710"/>
              <a:ext cx="1620253" cy="713874"/>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分层回测</a:t>
              </a:r>
            </a:p>
          </p:txBody>
        </p:sp>
      </p:grpSp>
      <p:pic>
        <p:nvPicPr>
          <p:cNvPr id="9" name="图片 8">
            <a:extLst>
              <a:ext uri="{FF2B5EF4-FFF2-40B4-BE49-F238E27FC236}">
                <a16:creationId xmlns:a16="http://schemas.microsoft.com/office/drawing/2014/main" id="{C714B958-3721-4941-AFFD-C0EE65C26D97}"/>
              </a:ext>
            </a:extLst>
          </p:cNvPr>
          <p:cNvPicPr>
            <a:picLocks noChangeAspect="1"/>
          </p:cNvPicPr>
          <p:nvPr/>
        </p:nvPicPr>
        <p:blipFill>
          <a:blip r:embed="rId2"/>
          <a:stretch>
            <a:fillRect/>
          </a:stretch>
        </p:blipFill>
        <p:spPr>
          <a:xfrm>
            <a:off x="2373747" y="4302477"/>
            <a:ext cx="6546147" cy="2004234"/>
          </a:xfrm>
          <a:prstGeom prst="rect">
            <a:avLst/>
          </a:prstGeom>
        </p:spPr>
      </p:pic>
      <p:pic>
        <p:nvPicPr>
          <p:cNvPr id="13" name="图片 12">
            <a:extLst>
              <a:ext uri="{FF2B5EF4-FFF2-40B4-BE49-F238E27FC236}">
                <a16:creationId xmlns:a16="http://schemas.microsoft.com/office/drawing/2014/main" id="{5180F2CF-8E07-4391-8850-E68C57A79836}"/>
              </a:ext>
            </a:extLst>
          </p:cNvPr>
          <p:cNvPicPr>
            <a:picLocks noChangeAspect="1"/>
          </p:cNvPicPr>
          <p:nvPr/>
        </p:nvPicPr>
        <p:blipFill>
          <a:blip r:embed="rId3"/>
          <a:stretch>
            <a:fillRect/>
          </a:stretch>
        </p:blipFill>
        <p:spPr>
          <a:xfrm>
            <a:off x="2373747" y="644560"/>
            <a:ext cx="6546146" cy="3657917"/>
          </a:xfrm>
          <a:prstGeom prst="rect">
            <a:avLst/>
          </a:prstGeom>
        </p:spPr>
      </p:pic>
    </p:spTree>
    <p:extLst>
      <p:ext uri="{BB962C8B-B14F-4D97-AF65-F5344CB8AC3E}">
        <p14:creationId xmlns:p14="http://schemas.microsoft.com/office/powerpoint/2010/main" val="394373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109CA458-6AD4-4B38-BCC6-A4452395A0FE}"/>
              </a:ext>
            </a:extLst>
          </p:cNvPr>
          <p:cNvGrpSpPr/>
          <p:nvPr/>
        </p:nvGrpSpPr>
        <p:grpSpPr>
          <a:xfrm>
            <a:off x="-2" y="1376480"/>
            <a:ext cx="1620255" cy="3037104"/>
            <a:chOff x="-2" y="1376480"/>
            <a:chExt cx="1620255" cy="3037104"/>
          </a:xfrm>
        </p:grpSpPr>
        <p:sp>
          <p:nvSpPr>
            <p:cNvPr id="11" name="矩形 10">
              <a:extLst>
                <a:ext uri="{FF2B5EF4-FFF2-40B4-BE49-F238E27FC236}">
                  <a16:creationId xmlns:a16="http://schemas.microsoft.com/office/drawing/2014/main" id="{D2686720-38C5-46FB-8BCE-9B37FB92453C}"/>
                </a:ext>
              </a:extLst>
            </p:cNvPr>
            <p:cNvSpPr/>
            <p:nvPr/>
          </p:nvSpPr>
          <p:spPr>
            <a:xfrm>
              <a:off x="0" y="1376480"/>
              <a:ext cx="1620253" cy="713874"/>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中性化处理</a:t>
              </a:r>
            </a:p>
          </p:txBody>
        </p:sp>
        <p:sp>
          <p:nvSpPr>
            <p:cNvPr id="14" name="矩形 13">
              <a:extLst>
                <a:ext uri="{FF2B5EF4-FFF2-40B4-BE49-F238E27FC236}">
                  <a16:creationId xmlns:a16="http://schemas.microsoft.com/office/drawing/2014/main" id="{1200C966-A0F8-4C14-96B4-46BCA931332D}"/>
                </a:ext>
              </a:extLst>
            </p:cNvPr>
            <p:cNvSpPr/>
            <p:nvPr/>
          </p:nvSpPr>
          <p:spPr>
            <a:xfrm>
              <a:off x="-1" y="2538095"/>
              <a:ext cx="1620253" cy="713874"/>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回归法分析</a:t>
              </a:r>
            </a:p>
          </p:txBody>
        </p:sp>
        <p:sp>
          <p:nvSpPr>
            <p:cNvPr id="20" name="矩形 19">
              <a:extLst>
                <a:ext uri="{FF2B5EF4-FFF2-40B4-BE49-F238E27FC236}">
                  <a16:creationId xmlns:a16="http://schemas.microsoft.com/office/drawing/2014/main" id="{A69FB0B1-4C46-4C57-BF17-B2E771788293}"/>
                </a:ext>
              </a:extLst>
            </p:cNvPr>
            <p:cNvSpPr/>
            <p:nvPr/>
          </p:nvSpPr>
          <p:spPr>
            <a:xfrm>
              <a:off x="-2" y="3699710"/>
              <a:ext cx="1620253" cy="71387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分层回测</a:t>
              </a:r>
            </a:p>
          </p:txBody>
        </p:sp>
      </p:grpSp>
      <p:sp>
        <p:nvSpPr>
          <p:cNvPr id="15" name="文本框 14">
            <a:extLst>
              <a:ext uri="{FF2B5EF4-FFF2-40B4-BE49-F238E27FC236}">
                <a16:creationId xmlns:a16="http://schemas.microsoft.com/office/drawing/2014/main" id="{75EFCD82-5A34-4553-9D7C-A2861C55816A}"/>
              </a:ext>
            </a:extLst>
          </p:cNvPr>
          <p:cNvSpPr txBox="1"/>
          <p:nvPr/>
        </p:nvSpPr>
        <p:spPr>
          <a:xfrm>
            <a:off x="2407710" y="736798"/>
            <a:ext cx="8813132" cy="1993238"/>
          </a:xfrm>
          <a:prstGeom prst="rect">
            <a:avLst/>
          </a:prstGeom>
          <a:noFill/>
        </p:spPr>
        <p:txBody>
          <a:bodyPr wrap="square">
            <a:spAutoFit/>
          </a:bodyPr>
          <a:lstStyle/>
          <a:p>
            <a:pPr>
              <a:lnSpc>
                <a:spcPct val="150000"/>
              </a:lnSpc>
            </a:pPr>
            <a:r>
              <a:rPr lang="zh-CN" altLang="en-US" sz="1400" kern="0" dirty="0">
                <a:solidFill>
                  <a:schemeClr val="accent4"/>
                </a:solidFill>
                <a:effectLst/>
                <a:latin typeface="微软雅黑" panose="020B0503020204020204" pitchFamily="34" charset="-122"/>
                <a:ea typeface="微软雅黑" panose="020B0503020204020204" pitchFamily="34" charset="-122"/>
              </a:rPr>
              <a:t>思想：</a:t>
            </a:r>
            <a:r>
              <a:rPr lang="zh-CN" altLang="en-US" sz="1400" kern="0" dirty="0">
                <a:effectLst/>
                <a:latin typeface="微软雅黑" panose="020B0503020204020204" pitchFamily="34" charset="-122"/>
                <a:ea typeface="微软雅黑" panose="020B0503020204020204" pitchFamily="34" charset="-122"/>
              </a:rPr>
              <a:t>分层回测模型，以</a:t>
            </a:r>
            <a:r>
              <a:rPr lang="zh-CN" altLang="en-US" sz="1400" kern="0" dirty="0">
                <a:solidFill>
                  <a:schemeClr val="accent4"/>
                </a:solidFill>
                <a:effectLst/>
                <a:latin typeface="微软雅黑" panose="020B0503020204020204" pitchFamily="34" charset="-122"/>
                <a:ea typeface="微软雅黑" panose="020B0503020204020204" pitchFamily="34" charset="-122"/>
              </a:rPr>
              <a:t>因子暴露值</a:t>
            </a:r>
            <a:r>
              <a:rPr lang="zh-CN" altLang="en-US" sz="1400" kern="0" dirty="0">
                <a:effectLst/>
                <a:latin typeface="微软雅黑" panose="020B0503020204020204" pitchFamily="34" charset="-122"/>
                <a:ea typeface="微软雅黑" panose="020B0503020204020204" pitchFamily="34" charset="-122"/>
              </a:rPr>
              <a:t>为标准对股票池进行分层，选取同层的股票构建投资组合，定期调整，通过比较投资组合结果，来观察因子的</a:t>
            </a:r>
            <a:r>
              <a:rPr lang="zh-CN" altLang="en-US" sz="1400" kern="0" dirty="0">
                <a:solidFill>
                  <a:schemeClr val="accent4"/>
                </a:solidFill>
                <a:effectLst/>
                <a:latin typeface="微软雅黑" panose="020B0503020204020204" pitchFamily="34" charset="-122"/>
                <a:ea typeface="微软雅黑" panose="020B0503020204020204" pitchFamily="34" charset="-122"/>
              </a:rPr>
              <a:t>选股能力</a:t>
            </a:r>
            <a:r>
              <a:rPr lang="zh-CN" altLang="en-US" sz="1400" kern="0" dirty="0">
                <a:effectLst/>
                <a:latin typeface="微软雅黑" panose="020B0503020204020204" pitchFamily="34" charset="-122"/>
                <a:ea typeface="微软雅黑" panose="020B0503020204020204" pitchFamily="34" charset="-122"/>
              </a:rPr>
              <a:t>。 </a:t>
            </a:r>
            <a:endParaRPr lang="zh-CN" altLang="en-US" sz="1400" dirty="0"/>
          </a:p>
          <a:p>
            <a:pPr>
              <a:lnSpc>
                <a:spcPct val="150000"/>
              </a:lnSpc>
            </a:pPr>
            <a:r>
              <a:rPr lang="zh-CN" altLang="en-US" sz="1400" kern="0" dirty="0">
                <a:solidFill>
                  <a:schemeClr val="accent4"/>
                </a:solidFill>
                <a:effectLst/>
                <a:latin typeface="微软雅黑" panose="020B0503020204020204" pitchFamily="34" charset="-122"/>
                <a:ea typeface="微软雅黑" panose="020B0503020204020204" pitchFamily="34" charset="-122"/>
              </a:rPr>
              <a:t>目的：</a:t>
            </a:r>
            <a:r>
              <a:rPr lang="zh-CN" altLang="en-US" sz="1400" kern="0" dirty="0">
                <a:effectLst/>
                <a:latin typeface="微软雅黑" panose="020B0503020204020204" pitchFamily="34" charset="-122"/>
                <a:ea typeface="微软雅黑" panose="020B0503020204020204" pitchFamily="34" charset="-122"/>
              </a:rPr>
              <a:t>利用分层回测得到的累计收益图，可知因子是否和收益率有着单调递增或递减的关系。回测结果有很多评价标准，例如</a:t>
            </a:r>
            <a:r>
              <a:rPr lang="zh-CN" altLang="en-US" sz="1400" kern="0" dirty="0">
                <a:solidFill>
                  <a:schemeClr val="accent4"/>
                </a:solidFill>
                <a:effectLst/>
                <a:latin typeface="微软雅黑" panose="020B0503020204020204" pitchFamily="34" charset="-122"/>
                <a:ea typeface="微软雅黑" panose="020B0503020204020204" pitchFamily="34" charset="-122"/>
              </a:rPr>
              <a:t>年化收益率、夏普比率、</a:t>
            </a:r>
            <a:r>
              <a:rPr lang="en-US" altLang="zh-CN" sz="1400" kern="0" dirty="0">
                <a:solidFill>
                  <a:schemeClr val="accent4"/>
                </a:solidFill>
                <a:effectLst/>
                <a:latin typeface="微软雅黑" panose="020B0503020204020204" pitchFamily="34" charset="-122"/>
                <a:ea typeface="微软雅黑" panose="020B0503020204020204" pitchFamily="34" charset="-122"/>
              </a:rPr>
              <a:t>IC-IR</a:t>
            </a:r>
            <a:r>
              <a:rPr lang="zh-CN" altLang="en-US" sz="1400" kern="0" dirty="0">
                <a:solidFill>
                  <a:schemeClr val="accent4"/>
                </a:solidFill>
                <a:effectLst/>
                <a:latin typeface="微软雅黑" panose="020B0503020204020204" pitchFamily="34" charset="-122"/>
                <a:ea typeface="微软雅黑" panose="020B0503020204020204" pitchFamily="34" charset="-122"/>
              </a:rPr>
              <a:t>、最大回撤</a:t>
            </a:r>
            <a:r>
              <a:rPr lang="zh-CN" altLang="en-US" sz="1400" kern="0" dirty="0">
                <a:effectLst/>
                <a:latin typeface="微软雅黑" panose="020B0503020204020204" pitchFamily="34" charset="-122"/>
                <a:ea typeface="微软雅黑" panose="020B0503020204020204" pitchFamily="34" charset="-122"/>
              </a:rPr>
              <a:t>等。如果因子有效，</a:t>
            </a:r>
            <a:r>
              <a:rPr lang="en-US" altLang="zh-CN" sz="1400" kern="0" dirty="0">
                <a:effectLst/>
                <a:latin typeface="微软雅黑" panose="020B0503020204020204" pitchFamily="34" charset="-122"/>
                <a:ea typeface="微软雅黑" panose="020B0503020204020204" pitchFamily="34" charset="-122"/>
              </a:rPr>
              <a:t>N</a:t>
            </a:r>
            <a:r>
              <a:rPr lang="zh-CN" altLang="en-US" sz="1400" kern="0" dirty="0">
                <a:effectLst/>
                <a:latin typeface="微软雅黑" panose="020B0503020204020204" pitchFamily="34" charset="-122"/>
                <a:ea typeface="微软雅黑" panose="020B0503020204020204" pitchFamily="34" charset="-122"/>
              </a:rPr>
              <a:t>组股票的收益率会呈现</a:t>
            </a:r>
            <a:r>
              <a:rPr lang="zh-CN" altLang="en-US" sz="1400" kern="0" dirty="0">
                <a:solidFill>
                  <a:schemeClr val="accent4"/>
                </a:solidFill>
                <a:effectLst/>
                <a:latin typeface="微软雅黑" panose="020B0503020204020204" pitchFamily="34" charset="-122"/>
                <a:ea typeface="微软雅黑" panose="020B0503020204020204" pitchFamily="34" charset="-122"/>
              </a:rPr>
              <a:t>较好的单调性</a:t>
            </a:r>
            <a:r>
              <a:rPr lang="zh-CN" altLang="en-US" sz="1400" kern="0" dirty="0">
                <a:effectLst/>
                <a:latin typeface="微软雅黑" panose="020B0503020204020204" pitchFamily="34" charset="-122"/>
                <a:ea typeface="微软雅黑" panose="020B0503020204020204" pitchFamily="34" charset="-122"/>
              </a:rPr>
              <a:t>，如</a:t>
            </a:r>
            <a:r>
              <a:rPr lang="en-US" altLang="zh-CN" sz="1400" kern="0" dirty="0">
                <a:effectLst/>
                <a:latin typeface="微软雅黑" panose="020B0503020204020204" pitchFamily="34" charset="-122"/>
                <a:ea typeface="微软雅黑" panose="020B0503020204020204" pitchFamily="34" charset="-122"/>
              </a:rPr>
              <a:t>12345</a:t>
            </a:r>
            <a:r>
              <a:rPr lang="zh-CN" altLang="en-US" sz="1400" kern="0" dirty="0">
                <a:effectLst/>
                <a:latin typeface="微软雅黑" panose="020B0503020204020204" pitchFamily="34" charset="-122"/>
                <a:ea typeface="微软雅黑" panose="020B0503020204020204" pitchFamily="34" charset="-122"/>
              </a:rPr>
              <a:t>或</a:t>
            </a:r>
            <a:r>
              <a:rPr lang="en-US" altLang="zh-CN" sz="1400" kern="0" dirty="0">
                <a:effectLst/>
                <a:latin typeface="微软雅黑" panose="020B0503020204020204" pitchFamily="34" charset="-122"/>
                <a:ea typeface="微软雅黑" panose="020B0503020204020204" pitchFamily="34" charset="-122"/>
              </a:rPr>
              <a:t>54321 </a:t>
            </a:r>
            <a:endParaRPr lang="zh-CN" altLang="en-US" sz="1400" dirty="0"/>
          </a:p>
          <a:p>
            <a:pPr>
              <a:lnSpc>
                <a:spcPct val="150000"/>
              </a:lnSpc>
            </a:pPr>
            <a:endParaRPr lang="en-US" altLang="zh-CN" sz="1400" kern="0" dirty="0">
              <a:effectLst/>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2C645E54-B742-4100-BCAE-2425BDC28C2D}"/>
              </a:ext>
            </a:extLst>
          </p:cNvPr>
          <p:cNvSpPr txBox="1"/>
          <p:nvPr/>
        </p:nvSpPr>
        <p:spPr>
          <a:xfrm>
            <a:off x="2407710" y="2858671"/>
            <a:ext cx="3201753" cy="3109826"/>
          </a:xfrm>
          <a:prstGeom prst="rect">
            <a:avLst/>
          </a:prstGeom>
          <a:noFill/>
        </p:spPr>
        <p:txBody>
          <a:bodyPr wrap="square">
            <a:spAutoFit/>
          </a:bodyPr>
          <a:lstStyle/>
          <a:p>
            <a:pPr>
              <a:lnSpc>
                <a:spcPct val="150000"/>
              </a:lnSpc>
            </a:pPr>
            <a:r>
              <a:rPr lang="zh-CN" altLang="en-US" sz="1200" kern="0" dirty="0">
                <a:solidFill>
                  <a:schemeClr val="accent4"/>
                </a:solidFill>
                <a:effectLst/>
                <a:latin typeface="微软雅黑" panose="020B0503020204020204" pitchFamily="34" charset="-122"/>
                <a:ea typeface="微软雅黑" panose="020B0503020204020204" pitchFamily="34" charset="-122"/>
              </a:rPr>
              <a:t>示例：</a:t>
            </a:r>
            <a:r>
              <a:rPr lang="zh-CN" altLang="en-US" sz="1200" kern="0" dirty="0">
                <a:effectLst/>
                <a:latin typeface="微软雅黑" panose="020B0503020204020204" pitchFamily="34" charset="-122"/>
                <a:ea typeface="微软雅黑" panose="020B0503020204020204" pitchFamily="34" charset="-122"/>
              </a:rPr>
              <a:t>将</a:t>
            </a:r>
            <a:r>
              <a:rPr lang="en-US" altLang="zh-CN" sz="1200" kern="0" dirty="0">
                <a:effectLst/>
                <a:latin typeface="微软雅黑" panose="020B0503020204020204" pitchFamily="34" charset="-122"/>
                <a:ea typeface="微软雅黑" panose="020B0503020204020204" pitchFamily="34" charset="-122"/>
              </a:rPr>
              <a:t>PB</a:t>
            </a:r>
            <a:r>
              <a:rPr lang="zh-CN" altLang="en-US" sz="1200" kern="0" dirty="0">
                <a:effectLst/>
                <a:latin typeface="微软雅黑" panose="020B0503020204020204" pitchFamily="34" charset="-122"/>
                <a:ea typeface="微软雅黑" panose="020B0503020204020204" pitchFamily="34" charset="-122"/>
              </a:rPr>
              <a:t>作为选股因子，沪深</a:t>
            </a:r>
            <a:r>
              <a:rPr lang="en-US" altLang="zh-CN" sz="1200" kern="0" dirty="0">
                <a:effectLst/>
                <a:latin typeface="微软雅黑" panose="020B0503020204020204" pitchFamily="34" charset="-122"/>
                <a:ea typeface="微软雅黑" panose="020B0503020204020204" pitchFamily="34" charset="-122"/>
              </a:rPr>
              <a:t>300</a:t>
            </a:r>
            <a:r>
              <a:rPr lang="zh-CN" altLang="en-US" sz="1200" kern="0" dirty="0">
                <a:effectLst/>
                <a:latin typeface="微软雅黑" panose="020B0503020204020204" pitchFamily="34" charset="-122"/>
                <a:ea typeface="微软雅黑" panose="020B0503020204020204" pitchFamily="34" charset="-122"/>
              </a:rPr>
              <a:t>成分股作为股票池，具体操作流程如下：</a:t>
            </a:r>
            <a:endParaRPr lang="en-US" altLang="zh-CN" sz="1200" kern="0" dirty="0">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kern="0" dirty="0">
                <a:effectLst/>
                <a:latin typeface="微软雅黑" panose="020B0503020204020204" pitchFamily="34" charset="-122"/>
                <a:ea typeface="微软雅黑" panose="020B0503020204020204" pitchFamily="34" charset="-122"/>
              </a:rPr>
              <a:t>将股票</a:t>
            </a:r>
            <a:r>
              <a:rPr lang="zh-CN" altLang="en-US" sz="1200" kern="0" dirty="0">
                <a:solidFill>
                  <a:schemeClr val="accent4"/>
                </a:solidFill>
                <a:effectLst/>
                <a:latin typeface="微软雅黑" panose="020B0503020204020204" pitchFamily="34" charset="-122"/>
                <a:ea typeface="微软雅黑" panose="020B0503020204020204" pitchFamily="34" charset="-122"/>
              </a:rPr>
              <a:t>按行业进行分类</a:t>
            </a:r>
            <a:r>
              <a:rPr lang="zh-CN" altLang="en-US" sz="1200" kern="0" dirty="0">
                <a:effectLst/>
                <a:latin typeface="微软雅黑" panose="020B0503020204020204" pitchFamily="34" charset="-122"/>
                <a:ea typeface="微软雅黑" panose="020B0503020204020204" pitchFamily="34" charset="-122"/>
              </a:rPr>
              <a:t>，然后按照因子暴露度的大小对行业内股票进行</a:t>
            </a:r>
            <a:r>
              <a:rPr lang="zh-CN" altLang="en-US" sz="1200" kern="0" dirty="0">
                <a:solidFill>
                  <a:schemeClr val="accent4"/>
                </a:solidFill>
                <a:effectLst/>
                <a:latin typeface="微软雅黑" panose="020B0503020204020204" pitchFamily="34" charset="-122"/>
                <a:ea typeface="微软雅黑" panose="020B0503020204020204" pitchFamily="34" charset="-122"/>
              </a:rPr>
              <a:t>排序</a:t>
            </a:r>
            <a:r>
              <a:rPr lang="zh-CN" altLang="en-US" sz="1200" kern="0" dirty="0">
                <a:effectLst/>
                <a:latin typeface="微软雅黑" panose="020B0503020204020204" pitchFamily="34" charset="-122"/>
                <a:ea typeface="微软雅黑" panose="020B0503020204020204" pitchFamily="34" charset="-122"/>
              </a:rPr>
              <a:t>，并按照序号从大到小平均分为</a:t>
            </a:r>
            <a:r>
              <a:rPr lang="en-US" altLang="zh-CN" sz="1200" kern="0" dirty="0">
                <a:effectLst/>
                <a:latin typeface="微软雅黑" panose="020B0503020204020204" pitchFamily="34" charset="-122"/>
                <a:ea typeface="微软雅黑" panose="020B0503020204020204" pitchFamily="34" charset="-122"/>
              </a:rPr>
              <a:t>5</a:t>
            </a:r>
            <a:r>
              <a:rPr lang="zh-CN" altLang="en-US" sz="1200" kern="0" dirty="0">
                <a:effectLst/>
                <a:latin typeface="微软雅黑" panose="020B0503020204020204" pitchFamily="34" charset="-122"/>
                <a:ea typeface="微软雅黑" panose="020B0503020204020204" pitchFamily="34" charset="-122"/>
              </a:rPr>
              <a:t>组。</a:t>
            </a:r>
            <a:endParaRPr lang="en-US" altLang="zh-CN" sz="1200" kern="0" dirty="0">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kern="0" dirty="0">
                <a:effectLst/>
                <a:latin typeface="微软雅黑" panose="020B0503020204020204" pitchFamily="34" charset="-122"/>
                <a:ea typeface="微软雅黑" panose="020B0503020204020204" pitchFamily="34" charset="-122"/>
              </a:rPr>
              <a:t>将各行业组次相同的股票选出，构建投资组合。账户资金设为六百万，每只股票每次买入</a:t>
            </a:r>
            <a:r>
              <a:rPr lang="en-US" altLang="zh-CN" sz="1200" kern="0" dirty="0">
                <a:effectLst/>
                <a:latin typeface="微软雅黑" panose="020B0503020204020204" pitchFamily="34" charset="-122"/>
                <a:ea typeface="微软雅黑" panose="020B0503020204020204" pitchFamily="34" charset="-122"/>
              </a:rPr>
              <a:t>10</a:t>
            </a:r>
            <a:r>
              <a:rPr lang="zh-CN" altLang="en-US" sz="1200" kern="0" dirty="0">
                <a:effectLst/>
                <a:latin typeface="微软雅黑" panose="020B0503020204020204" pitchFamily="34" charset="-122"/>
                <a:ea typeface="微软雅黑" panose="020B0503020204020204" pitchFamily="34" charset="-122"/>
              </a:rPr>
              <a:t>万，在策略开始时清仓腾出资金。</a:t>
            </a:r>
            <a:endParaRPr lang="en-US" altLang="zh-CN" sz="1200" kern="0" dirty="0">
              <a:effectLst/>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200" kern="0" dirty="0">
                <a:effectLst/>
                <a:latin typeface="微软雅黑" panose="020B0503020204020204" pitchFamily="34" charset="-122"/>
                <a:ea typeface="微软雅黑" panose="020B0503020204020204" pitchFamily="34" charset="-122"/>
              </a:rPr>
              <a:t>将每组回测得到的净值曲线导出，进一步绘制分层回测图。如图所示：</a:t>
            </a:r>
            <a:endParaRPr lang="zh-CN" altLang="en-US" sz="1100" dirty="0"/>
          </a:p>
        </p:txBody>
      </p:sp>
      <p:sp>
        <p:nvSpPr>
          <p:cNvPr id="8" name="对话气泡: 矩形 7">
            <a:extLst>
              <a:ext uri="{FF2B5EF4-FFF2-40B4-BE49-F238E27FC236}">
                <a16:creationId xmlns:a16="http://schemas.microsoft.com/office/drawing/2014/main" id="{0DFDC0CE-4925-4C4A-9AD1-9E09495FD69C}"/>
              </a:ext>
            </a:extLst>
          </p:cNvPr>
          <p:cNvSpPr/>
          <p:nvPr/>
        </p:nvSpPr>
        <p:spPr>
          <a:xfrm>
            <a:off x="6876712" y="2294081"/>
            <a:ext cx="1804738" cy="529752"/>
          </a:xfrm>
          <a:prstGeom prst="wedgeRectCallout">
            <a:avLst>
              <a:gd name="adj1" fmla="val -31944"/>
              <a:gd name="adj2" fmla="val -68434"/>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多因子评分筛选</a:t>
            </a:r>
          </a:p>
        </p:txBody>
      </p:sp>
      <p:pic>
        <p:nvPicPr>
          <p:cNvPr id="12" name="图片 11">
            <a:extLst>
              <a:ext uri="{FF2B5EF4-FFF2-40B4-BE49-F238E27FC236}">
                <a16:creationId xmlns:a16="http://schemas.microsoft.com/office/drawing/2014/main" id="{0CECDABD-3FEF-44F2-A3FB-9AEECD5D2C0B}"/>
              </a:ext>
            </a:extLst>
          </p:cNvPr>
          <p:cNvPicPr>
            <a:picLocks noChangeAspect="1"/>
          </p:cNvPicPr>
          <p:nvPr/>
        </p:nvPicPr>
        <p:blipFill rotWithShape="1">
          <a:blip r:embed="rId2"/>
          <a:srcRect l="14272" t="13535"/>
          <a:stretch/>
        </p:blipFill>
        <p:spPr>
          <a:xfrm>
            <a:off x="6326066" y="3012802"/>
            <a:ext cx="4710768" cy="2801564"/>
          </a:xfrm>
          <a:prstGeom prst="rect">
            <a:avLst/>
          </a:prstGeom>
        </p:spPr>
      </p:pic>
    </p:spTree>
    <p:extLst>
      <p:ext uri="{BB962C8B-B14F-4D97-AF65-F5344CB8AC3E}">
        <p14:creationId xmlns:p14="http://schemas.microsoft.com/office/powerpoint/2010/main" val="233362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eview">
            <a:extLst>
              <a:ext uri="{FF2B5EF4-FFF2-40B4-BE49-F238E27FC236}">
                <a16:creationId xmlns:a16="http://schemas.microsoft.com/office/drawing/2014/main" id="{C1D5D464-EC48-4605-A69A-4BBA8A45C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3362" y="1586995"/>
            <a:ext cx="3732069" cy="340095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BCF690F-7034-459B-AE0F-2FB8C5344BA2}"/>
              </a:ext>
            </a:extLst>
          </p:cNvPr>
          <p:cNvSpPr txBox="1"/>
          <p:nvPr/>
        </p:nvSpPr>
        <p:spPr>
          <a:xfrm>
            <a:off x="461929" y="245575"/>
            <a:ext cx="7395604" cy="838884"/>
          </a:xfrm>
          <a:prstGeom prst="rect">
            <a:avLst/>
          </a:prstGeom>
          <a:noFill/>
        </p:spPr>
        <p:txBody>
          <a:bodyPr wrap="square">
            <a:spAutoFit/>
          </a:bodyPr>
          <a:lstStyle/>
          <a:p>
            <a:pPr lvl="1">
              <a:lnSpc>
                <a:spcPct val="150000"/>
              </a:lnSpc>
            </a:pPr>
            <a:r>
              <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第四步：有效但冗余因子的剔除 </a:t>
            </a:r>
          </a:p>
        </p:txBody>
      </p:sp>
      <p:pic>
        <p:nvPicPr>
          <p:cNvPr id="6" name="图片 5" descr="图形用户界面&#10;&#10;低可信度描述已自动生成">
            <a:extLst>
              <a:ext uri="{FF2B5EF4-FFF2-40B4-BE49-F238E27FC236}">
                <a16:creationId xmlns:a16="http://schemas.microsoft.com/office/drawing/2014/main" id="{B6ABB20F-EE32-4500-A025-12483CD2C5CB}"/>
              </a:ext>
            </a:extLst>
          </p:cNvPr>
          <p:cNvPicPr>
            <a:picLocks noChangeAspect="1"/>
          </p:cNvPicPr>
          <p:nvPr/>
        </p:nvPicPr>
        <p:blipFill rotWithShape="1">
          <a:blip r:embed="rId4">
            <a:extLst>
              <a:ext uri="{28A0092B-C50C-407E-A947-70E740481C1C}">
                <a14:useLocalDpi xmlns:a14="http://schemas.microsoft.com/office/drawing/2010/main" val="0"/>
              </a:ext>
            </a:extLst>
          </a:blip>
          <a:srcRect b="20821"/>
          <a:stretch/>
        </p:blipFill>
        <p:spPr>
          <a:xfrm>
            <a:off x="1230564" y="1588080"/>
            <a:ext cx="2163019" cy="4798889"/>
          </a:xfrm>
          <a:prstGeom prst="rect">
            <a:avLst/>
          </a:prstGeom>
        </p:spPr>
      </p:pic>
      <p:sp>
        <p:nvSpPr>
          <p:cNvPr id="4" name="文本框 3">
            <a:extLst>
              <a:ext uri="{FF2B5EF4-FFF2-40B4-BE49-F238E27FC236}">
                <a16:creationId xmlns:a16="http://schemas.microsoft.com/office/drawing/2014/main" id="{E79847D8-AF4A-48FA-8989-E4710A7D8B27}"/>
              </a:ext>
            </a:extLst>
          </p:cNvPr>
          <p:cNvSpPr txBox="1"/>
          <p:nvPr/>
        </p:nvSpPr>
        <p:spPr>
          <a:xfrm>
            <a:off x="4144990" y="5557284"/>
            <a:ext cx="6036755" cy="369332"/>
          </a:xfrm>
          <a:prstGeom prst="rect">
            <a:avLst/>
          </a:prstGeom>
          <a:noFill/>
        </p:spPr>
        <p:txBody>
          <a:bodyPr wrap="square" rtlCol="0">
            <a:spAutoFit/>
          </a:bodyPr>
          <a:lstStyle/>
          <a:p>
            <a:r>
              <a:rPr lang="zh-CN" altLang="en-US" dirty="0">
                <a:solidFill>
                  <a:schemeClr val="accent4"/>
                </a:solidFill>
              </a:rPr>
              <a:t>剔除冗余因子规则：</a:t>
            </a:r>
            <a:r>
              <a:rPr lang="zh-CN" altLang="en-US" dirty="0"/>
              <a:t>如果相关性强，删除</a:t>
            </a:r>
            <a:r>
              <a:rPr lang="en-US" altLang="zh-CN" dirty="0"/>
              <a:t>IC-IR</a:t>
            </a:r>
            <a:r>
              <a:rPr lang="zh-CN" altLang="en-US" dirty="0"/>
              <a:t>值低的那个</a:t>
            </a:r>
          </a:p>
        </p:txBody>
      </p:sp>
      <p:pic>
        <p:nvPicPr>
          <p:cNvPr id="8" name="图片 7" descr="图形用户界面, 图表&#10;&#10;描述已自动生成">
            <a:extLst>
              <a:ext uri="{FF2B5EF4-FFF2-40B4-BE49-F238E27FC236}">
                <a16:creationId xmlns:a16="http://schemas.microsoft.com/office/drawing/2014/main" id="{1C38A700-AA58-4BF5-9A2E-F3C5196A4A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7552" y="1586996"/>
            <a:ext cx="3569361" cy="3400960"/>
          </a:xfrm>
          <a:prstGeom prst="rect">
            <a:avLst/>
          </a:prstGeom>
        </p:spPr>
      </p:pic>
    </p:spTree>
    <p:extLst>
      <p:ext uri="{BB962C8B-B14F-4D97-AF65-F5344CB8AC3E}">
        <p14:creationId xmlns:p14="http://schemas.microsoft.com/office/powerpoint/2010/main" val="2399574617"/>
      </p:ext>
    </p:extLst>
  </p:cSld>
  <p:clrMapOvr>
    <a:masterClrMapping/>
  </p:clrMapOvr>
</p:sld>
</file>

<file path=ppt/theme/theme1.xml><?xml version="1.0" encoding="utf-8"?>
<a:theme xmlns:a="http://schemas.openxmlformats.org/drawingml/2006/main" name="Office Theme">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893</TotalTime>
  <Words>1482</Words>
  <Application>Microsoft Office PowerPoint</Application>
  <PresentationFormat>宽屏</PresentationFormat>
  <Paragraphs>146</Paragraphs>
  <Slides>11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-apple-system</vt:lpstr>
      <vt:lpstr>等线</vt:lpstr>
      <vt:lpstr>微软雅黑</vt:lpstr>
      <vt:lpstr>Arial</vt:lpstr>
      <vt:lpstr>Calibri</vt:lpstr>
      <vt:lpstr>Calibri Light</vt:lpstr>
      <vt:lpstr>Open Sans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2109853zbs20004@student.must.edu.mo</dc:creator>
  <cp:lastModifiedBy>2109853zbs20004@student.must.edu.mo</cp:lastModifiedBy>
  <cp:revision>15</cp:revision>
  <dcterms:created xsi:type="dcterms:W3CDTF">2021-12-05T09:08:41Z</dcterms:created>
  <dcterms:modified xsi:type="dcterms:W3CDTF">2022-03-29T02:41:47Z</dcterms:modified>
</cp:coreProperties>
</file>