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5"/>
  </p:notesMasterIdLst>
  <p:sldIdLst>
    <p:sldId id="368" r:id="rId2"/>
    <p:sldId id="432" r:id="rId3"/>
    <p:sldId id="375" r:id="rId4"/>
    <p:sldId id="397" r:id="rId5"/>
    <p:sldId id="384" r:id="rId6"/>
    <p:sldId id="404" r:id="rId7"/>
    <p:sldId id="403" r:id="rId8"/>
    <p:sldId id="398" r:id="rId9"/>
    <p:sldId id="399" r:id="rId10"/>
    <p:sldId id="389" r:id="rId11"/>
    <p:sldId id="388" r:id="rId12"/>
    <p:sldId id="400" r:id="rId13"/>
    <p:sldId id="40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  <p15:guide id="3" pos="257">
          <p15:clr>
            <a:srgbClr val="A4A3A4"/>
          </p15:clr>
        </p15:guide>
        <p15:guide id="4" pos="742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109853zbs20004@student.must.edu.mo" initials="2" lastIdx="1" clrIdx="0">
    <p:extLst>
      <p:ext uri="{19B8F6BF-5375-455C-9EA6-DF929625EA0E}">
        <p15:presenceInfo xmlns:p15="http://schemas.microsoft.com/office/powerpoint/2012/main" userId="S::2109853zbs20004@student.must.edu.mo::fb6bba3b-fc48-4e2f-a5cf-13bbd2b57d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2B3340"/>
    <a:srgbClr val="1C058D"/>
    <a:srgbClr val="411C7C"/>
    <a:srgbClr val="3A405C"/>
    <a:srgbClr val="CCCCCC"/>
    <a:srgbClr val="3F3F3F"/>
    <a:srgbClr val="3F3965"/>
    <a:srgbClr val="474172"/>
    <a:srgbClr val="524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782" y="86"/>
      </p:cViewPr>
      <p:guideLst>
        <p:guide orient="horz" pos="2137"/>
        <p:guide pos="3840"/>
        <p:guide pos="257"/>
        <p:guide pos="74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itchFamily="34" charset="-122"/>
              </a:defRPr>
            </a:lvl1pPr>
          </a:lstStyle>
          <a:p>
            <a:fld id="{D5C7E261-29B9-4E37-B9B2-8F9277FB549D}" type="datetimeFigureOut">
              <a:rPr lang="zh-CN" altLang="en-US" smtClean="0"/>
              <a:t>2022/4/2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itchFamily="34" charset="-122"/>
              </a:defRPr>
            </a:lvl1pPr>
          </a:lstStyle>
          <a:p>
            <a:fld id="{C6DCAFE8-5E96-4521-A1B5-BC4710F7315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027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613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076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3" y="3"/>
            <a:ext cx="12192000" cy="6858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33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4982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684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1999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9216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807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041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673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330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94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667" r:id="rId13"/>
    <p:sldLayoutId id="2147483670" r:id="rId14"/>
    <p:sldLayoutId id="2147483665" r:id="rId15"/>
  </p:sldLayoutIdLst>
  <p:transition spd="slow"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占位符 2">
            <a:extLst>
              <a:ext uri="{FF2B5EF4-FFF2-40B4-BE49-F238E27FC236}">
                <a16:creationId xmlns:a16="http://schemas.microsoft.com/office/drawing/2014/main" id="{84650A0F-524C-4B90-B1D4-EE44C32729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259">
            <a:extLst>
              <a:ext uri="{FF2B5EF4-FFF2-40B4-BE49-F238E27FC236}">
                <a16:creationId xmlns:a16="http://schemas.microsoft.com/office/drawing/2014/main" id="{14A343BB-B735-4C4E-9579-97B336929D2B}"/>
              </a:ext>
            </a:extLst>
          </p:cNvPr>
          <p:cNvSpPr/>
          <p:nvPr/>
        </p:nvSpPr>
        <p:spPr bwMode="auto">
          <a:xfrm>
            <a:off x="1299314" y="840674"/>
            <a:ext cx="684040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4400" b="1" cap="all" dirty="0">
                <a:solidFill>
                  <a:prstClr val="white"/>
                </a:solidFill>
                <a:latin typeface="Arial" charset="0"/>
                <a:cs typeface="+mn-ea"/>
                <a:sym typeface="Arial" charset="0"/>
              </a:rPr>
              <a:t>金融量化 </a:t>
            </a:r>
            <a:r>
              <a:rPr lang="en-US" altLang="zh-CN" b="1" dirty="0">
                <a:latin typeface="Arial" charset="0"/>
                <a:sym typeface="Arial" charset="0"/>
              </a:rPr>
              <a:t>&lt;</a:t>
            </a:r>
            <a:r>
              <a:rPr lang="zh-CN" altLang="en-US" b="1" dirty="0">
                <a:latin typeface="Arial" charset="0"/>
              </a:rPr>
              <a:t>策略研究</a:t>
            </a:r>
            <a:r>
              <a:rPr lang="en-US" altLang="zh-CN" b="1" dirty="0">
                <a:latin typeface="Arial" charset="0"/>
              </a:rPr>
              <a:t>&gt;</a:t>
            </a:r>
            <a:endParaRPr lang="zh-CN" altLang="en-US" b="1" cap="all" dirty="0">
              <a:solidFill>
                <a:prstClr val="white"/>
              </a:solidFill>
              <a:latin typeface="Arial" charset="0"/>
              <a:cs typeface="+mn-ea"/>
              <a:sym typeface="Arial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C7091CE-7C40-435E-9E3B-34860848FD5D}"/>
              </a:ext>
            </a:extLst>
          </p:cNvPr>
          <p:cNvGrpSpPr/>
          <p:nvPr/>
        </p:nvGrpSpPr>
        <p:grpSpPr>
          <a:xfrm>
            <a:off x="9891926" y="146001"/>
            <a:ext cx="1987566" cy="812371"/>
            <a:chOff x="5427282" y="1579477"/>
            <a:chExt cx="1987566" cy="81237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5B93400-2DCF-4609-93DC-396E3E71DC39}"/>
                </a:ext>
              </a:extLst>
            </p:cNvPr>
            <p:cNvSpPr txBox="1"/>
            <p:nvPr/>
          </p:nvSpPr>
          <p:spPr>
            <a:xfrm>
              <a:off x="5427282" y="1868628"/>
              <a:ext cx="19699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0A51A1D-863B-44B1-B463-CBA20079018E}"/>
                </a:ext>
              </a:extLst>
            </p:cNvPr>
            <p:cNvSpPr txBox="1"/>
            <p:nvPr/>
          </p:nvSpPr>
          <p:spPr>
            <a:xfrm>
              <a:off x="5444868" y="1579477"/>
              <a:ext cx="19699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BUSINESS       </a:t>
              </a:r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2275455-A060-44B3-8F54-25370767BD73}"/>
              </a:ext>
            </a:extLst>
          </p:cNvPr>
          <p:cNvSpPr/>
          <p:nvPr/>
        </p:nvSpPr>
        <p:spPr>
          <a:xfrm>
            <a:off x="1375099" y="2103744"/>
            <a:ext cx="1606059" cy="475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prstClr val="white"/>
                </a:solidFill>
                <a:latin typeface="Arial" charset="0"/>
                <a:ea typeface="微软雅黑" pitchFamily="34" charset="-122"/>
                <a:cs typeface="+mn-ea"/>
                <a:sym typeface="Arial" charset="0"/>
              </a:rPr>
              <a:t>SINCE  2021.11  -  2022.1</a:t>
            </a:r>
            <a:endParaRPr lang="zh-CN" altLang="en-US" sz="900" dirty="0">
              <a:solidFill>
                <a:prstClr val="white"/>
              </a:solidFill>
              <a:latin typeface="Arial" charset="0"/>
              <a:ea typeface="微软雅黑" pitchFamily="34" charset="-122"/>
              <a:cs typeface="+mn-ea"/>
              <a:sym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EF4E07-5101-4C53-A89B-70D9B62A7E52}"/>
              </a:ext>
            </a:extLst>
          </p:cNvPr>
          <p:cNvSpPr/>
          <p:nvPr/>
        </p:nvSpPr>
        <p:spPr>
          <a:xfrm>
            <a:off x="3499807" y="2117816"/>
            <a:ext cx="1754554" cy="475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pc="600" dirty="0">
                <a:solidFill>
                  <a:prstClr val="white"/>
                </a:solidFill>
                <a:latin typeface="Arial" charset="0"/>
                <a:ea typeface="微软雅黑" pitchFamily="34" charset="-122"/>
                <a:cs typeface="+mn-ea"/>
                <a:sym typeface="Arial" charset="0"/>
              </a:rPr>
              <a:t>主办：科大财经</a:t>
            </a:r>
          </a:p>
        </p:txBody>
      </p: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3DB2F21C-30EA-42E5-8FCC-67E06A288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22" y="3640994"/>
            <a:ext cx="3640716" cy="2538736"/>
          </a:xfrm>
          <a:prstGeom prst="rect">
            <a:avLst/>
          </a:prstGeom>
        </p:spPr>
      </p:pic>
      <p:pic>
        <p:nvPicPr>
          <p:cNvPr id="20" name="图片 19" descr="图表, 折线图, 散点图&#10;&#10;描述已自动生成">
            <a:extLst>
              <a:ext uri="{FF2B5EF4-FFF2-40B4-BE49-F238E27FC236}">
                <a16:creationId xmlns:a16="http://schemas.microsoft.com/office/drawing/2014/main" id="{1D6D0D3D-005D-4522-9196-6F841C4C3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" y="3669138"/>
            <a:ext cx="3640716" cy="25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6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2B7E8D2E-34F0-4986-A79B-7258743E3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130" y="465142"/>
            <a:ext cx="6688079" cy="4254904"/>
          </a:xfrm>
          <a:prstGeom prst="rect">
            <a:avLst/>
          </a:prstGeom>
        </p:spPr>
      </p:pic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422189AD-A68A-4747-8F6A-18DBAF9AA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36" y="4910398"/>
            <a:ext cx="8138865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5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2EC7560-D2E9-4428-B5C9-D4A0A07C5A43}"/>
              </a:ext>
            </a:extLst>
          </p:cNvPr>
          <p:cNvSpPr txBox="1"/>
          <p:nvPr/>
        </p:nvSpPr>
        <p:spPr>
          <a:xfrm>
            <a:off x="7210663" y="3608945"/>
            <a:ext cx="32808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Microsoft YaHei"/>
                <a:cs typeface="+mn-cs"/>
              </a:rPr>
              <a:t>分层回测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/>
                <a:ea typeface="Microsoft YaHei"/>
              </a:rPr>
              <a:t>我们可以根据各因子依次进行详细的分层模型回测，分析各分层组合的业绩表现，判断因子区分度、单调性、稳定性和在不同规模公司、不同一级行业间的业绩强弱。</a:t>
            </a:r>
            <a:endParaRPr lang="en-US" altLang="zh-CN" sz="1200" dirty="0">
              <a:solidFill>
                <a:prstClr val="white"/>
              </a:solidFill>
              <a:latin typeface="Arial"/>
              <a:ea typeface="Microsoft Ya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FFC000"/>
                </a:solidFill>
                <a:latin typeface="Arial"/>
                <a:ea typeface="Microsoft YaHei"/>
              </a:rPr>
              <a:t>回归法</a:t>
            </a:r>
            <a:endParaRPr lang="en-US" altLang="zh-CN" sz="1200" b="1" dirty="0">
              <a:solidFill>
                <a:srgbClr val="FFC000"/>
              </a:solidFill>
              <a:latin typeface="Arial"/>
              <a:ea typeface="Microsoft Ya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/>
                <a:ea typeface="Microsoft YaHei"/>
              </a:rPr>
              <a:t>对因子收益率序列和回归产生的</a:t>
            </a:r>
            <a:r>
              <a:rPr lang="en-US" altLang="zh-CN" sz="1200" dirty="0">
                <a:solidFill>
                  <a:prstClr val="white"/>
                </a:solidFill>
                <a:latin typeface="Arial"/>
                <a:ea typeface="Microsoft YaHei"/>
              </a:rPr>
              <a:t>t</a:t>
            </a:r>
            <a:r>
              <a:rPr lang="zh-CN" altLang="en-US" sz="1200" dirty="0">
                <a:solidFill>
                  <a:prstClr val="white"/>
                </a:solidFill>
                <a:latin typeface="Arial"/>
                <a:ea typeface="Microsoft YaHei"/>
              </a:rPr>
              <a:t>值序列进行统计层面上的分析，鉴别有效因子</a:t>
            </a:r>
            <a:endParaRPr lang="en-US" altLang="zh-CN" sz="1200" dirty="0">
              <a:solidFill>
                <a:prstClr val="white"/>
              </a:solidFill>
              <a:latin typeface="Arial"/>
              <a:ea typeface="Microsoft Ya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prstClr val="white"/>
              </a:solidFill>
              <a:latin typeface="Arial"/>
              <a:ea typeface="Microsoft Ya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FFC000"/>
                </a:solidFill>
                <a:latin typeface="Arial"/>
                <a:ea typeface="Microsoft YaHei"/>
              </a:rPr>
              <a:t>IC</a:t>
            </a:r>
            <a:r>
              <a:rPr lang="zh-CN" altLang="en-US" sz="1200" b="1" dirty="0">
                <a:solidFill>
                  <a:srgbClr val="FFC000"/>
                </a:solidFill>
                <a:latin typeface="Arial"/>
                <a:ea typeface="Microsoft YaHei"/>
              </a:rPr>
              <a:t>法</a:t>
            </a:r>
            <a:endParaRPr lang="en-US" altLang="zh-CN" sz="1200" b="1" dirty="0">
              <a:solidFill>
                <a:srgbClr val="FFC000"/>
              </a:solidFill>
              <a:latin typeface="Arial"/>
              <a:ea typeface="Microsoft YaHei"/>
            </a:endParaRPr>
          </a:p>
          <a:p>
            <a:r>
              <a:rPr lang="zh-CN" altLang="en-US" sz="1200" dirty="0">
                <a:solidFill>
                  <a:prstClr val="white"/>
                </a:solidFill>
                <a:latin typeface="Arial"/>
                <a:ea typeface="Microsoft YaHei"/>
              </a:rPr>
              <a:t>因子</a:t>
            </a:r>
            <a:r>
              <a:rPr lang="en-US" altLang="zh-CN" sz="1200" dirty="0">
                <a:solidFill>
                  <a:prstClr val="white"/>
                </a:solidFill>
                <a:latin typeface="Arial"/>
                <a:ea typeface="Microsoft YaHei"/>
              </a:rPr>
              <a:t>IC</a:t>
            </a:r>
            <a:r>
              <a:rPr lang="zh-CN" altLang="en-US" sz="1200" dirty="0">
                <a:solidFill>
                  <a:prstClr val="white"/>
                </a:solidFill>
                <a:latin typeface="Arial"/>
                <a:ea typeface="Microsoft YaHei"/>
              </a:rPr>
              <a:t>值序列（</a:t>
            </a:r>
            <a:r>
              <a:rPr lang="en-US" altLang="zh-CN" sz="1200" dirty="0">
                <a:solidFill>
                  <a:prstClr val="white"/>
                </a:solidFill>
                <a:latin typeface="Arial"/>
                <a:ea typeface="Microsoft YaHei"/>
              </a:rPr>
              <a:t>0.1</a:t>
            </a:r>
            <a:r>
              <a:rPr lang="zh-CN" altLang="en-US" sz="1200" dirty="0">
                <a:solidFill>
                  <a:prstClr val="white"/>
                </a:solidFill>
                <a:latin typeface="Arial"/>
                <a:ea typeface="Microsoft YaHei"/>
              </a:rPr>
              <a:t>已经很好）、</a:t>
            </a:r>
            <a:r>
              <a:rPr lang="en-US" altLang="zh-CN" sz="1200" dirty="0">
                <a:solidFill>
                  <a:prstClr val="white"/>
                </a:solidFill>
                <a:latin typeface="Arial"/>
                <a:ea typeface="Microsoft YaHei"/>
              </a:rPr>
              <a:t>IR</a:t>
            </a:r>
            <a:r>
              <a:rPr lang="zh-CN" altLang="en-US" sz="1200" dirty="0">
                <a:solidFill>
                  <a:prstClr val="white"/>
                </a:solidFill>
                <a:latin typeface="Arial"/>
                <a:ea typeface="Microsoft YaHei"/>
              </a:rPr>
              <a:t>比率、辅助因子筛选</a:t>
            </a:r>
            <a:endParaRPr lang="en-US" altLang="zh-CN" sz="1200" dirty="0">
              <a:solidFill>
                <a:prstClr val="white"/>
              </a:solidFill>
              <a:latin typeface="Arial"/>
              <a:ea typeface="Microsoft YaHei"/>
            </a:endParaRPr>
          </a:p>
          <a:p>
            <a:endParaRPr lang="en-US" altLang="zh-CN" sz="1200" dirty="0">
              <a:solidFill>
                <a:prstClr val="white"/>
              </a:solidFill>
              <a:latin typeface="Arial"/>
              <a:ea typeface="Microsoft YaHei"/>
            </a:endParaRPr>
          </a:p>
          <a:p>
            <a:r>
              <a:rPr lang="zh-CN" altLang="en-US" sz="1200" dirty="0">
                <a:solidFill>
                  <a:prstClr val="white"/>
                </a:solidFill>
                <a:latin typeface="Arial"/>
                <a:ea typeface="Microsoft YaHei"/>
              </a:rPr>
              <a:t>信息比率</a:t>
            </a:r>
            <a:r>
              <a:rPr lang="en-US" altLang="zh-CN" sz="1200" dirty="0">
                <a:solidFill>
                  <a:prstClr val="white"/>
                </a:solidFill>
                <a:latin typeface="Arial"/>
                <a:ea typeface="Microsoft YaHei"/>
              </a:rPr>
              <a:t>IR</a:t>
            </a:r>
            <a:r>
              <a:rPr lang="zh-CN" altLang="en-US" sz="1200" dirty="0">
                <a:solidFill>
                  <a:prstClr val="white"/>
                </a:solidFill>
                <a:latin typeface="Arial"/>
                <a:ea typeface="Microsoft YaHei"/>
              </a:rPr>
              <a:t>（年化残差收益率对年化残差风险的比值）</a:t>
            </a:r>
            <a:endParaRPr lang="en-US" altLang="zh-CN" sz="1200" dirty="0">
              <a:solidFill>
                <a:prstClr val="white"/>
              </a:solidFill>
              <a:latin typeface="Arial"/>
              <a:ea typeface="Microsoft YaHe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C45C65-7982-4F37-A193-83CF20A967A8}"/>
              </a:ext>
            </a:extLst>
          </p:cNvPr>
          <p:cNvSpPr txBox="1"/>
          <p:nvPr/>
        </p:nvSpPr>
        <p:spPr>
          <a:xfrm>
            <a:off x="697898" y="545066"/>
            <a:ext cx="1965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FFC000"/>
                </a:solidFill>
                <a:latin typeface="Arial"/>
                <a:ea typeface="Microsoft YaHei"/>
              </a:rPr>
              <a:t>多因子选股策略</a:t>
            </a:r>
            <a:endParaRPr lang="en-US" altLang="zh-CN" sz="2000" b="1" dirty="0">
              <a:solidFill>
                <a:srgbClr val="FFC000"/>
              </a:solidFill>
              <a:latin typeface="Arial"/>
              <a:ea typeface="Microsoft YaHei"/>
            </a:endParaRPr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5BF6756E-4399-4CD3-B655-AFF7BDD95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71" y="3553062"/>
            <a:ext cx="5730443" cy="3079036"/>
          </a:xfrm>
          <a:prstGeom prst="rect">
            <a:avLst/>
          </a:prstGeom>
        </p:spPr>
      </p:pic>
      <p:pic>
        <p:nvPicPr>
          <p:cNvPr id="11" name="图片 10" descr="图形用户界面, 文本, 应用程序&#10;&#10;描述已自动生成">
            <a:extLst>
              <a:ext uri="{FF2B5EF4-FFF2-40B4-BE49-F238E27FC236}">
                <a16:creationId xmlns:a16="http://schemas.microsoft.com/office/drawing/2014/main" id="{153A3094-7251-413C-9005-8F17856F8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14" y="1575797"/>
            <a:ext cx="5358329" cy="172914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87ED4D4-7FE6-4803-A10F-770CB6A6D4A9}"/>
              </a:ext>
            </a:extLst>
          </p:cNvPr>
          <p:cNvSpPr txBox="1"/>
          <p:nvPr/>
        </p:nvSpPr>
        <p:spPr>
          <a:xfrm>
            <a:off x="3148861" y="529677"/>
            <a:ext cx="63159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多因子模型最早是由</a:t>
            </a:r>
            <a:r>
              <a:rPr lang="en-US" altLang="zh-CN" sz="1400" dirty="0" err="1"/>
              <a:t>Fama</a:t>
            </a:r>
            <a:r>
              <a:rPr lang="en-US" altLang="zh-CN" sz="1400" dirty="0"/>
              <a:t>-French</a:t>
            </a:r>
            <a:r>
              <a:rPr lang="zh-CN" altLang="en-US" sz="1400" dirty="0"/>
              <a:t>提出，包括三因子和五因子模型。</a:t>
            </a:r>
            <a:r>
              <a:rPr lang="en-US" altLang="zh-CN" sz="1400" dirty="0" err="1"/>
              <a:t>Fama</a:t>
            </a:r>
            <a:r>
              <a:rPr lang="zh-CN" altLang="en-US" sz="1400" dirty="0"/>
              <a:t>认为，股票的超额收益可以由市场因子、市值因子 和账面价值比因子共同解释。随着市场的发展，出现许多三因子模型难以解释的现象。因此，</a:t>
            </a:r>
            <a:r>
              <a:rPr lang="en-US" altLang="zh-CN" sz="1400" dirty="0" err="1"/>
              <a:t>Fama</a:t>
            </a:r>
            <a:r>
              <a:rPr lang="zh-CN" altLang="en-US" sz="1400" dirty="0"/>
              <a:t>又提出了五因子模型，加入 了盈利水平、投资水平因子。</a:t>
            </a:r>
          </a:p>
        </p:txBody>
      </p:sp>
    </p:spTree>
    <p:extLst>
      <p:ext uri="{BB962C8B-B14F-4D97-AF65-F5344CB8AC3E}">
        <p14:creationId xmlns:p14="http://schemas.microsoft.com/office/powerpoint/2010/main" val="39304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8067F2B-D186-4623-BAF0-6D829D3BF874}"/>
              </a:ext>
            </a:extLst>
          </p:cNvPr>
          <p:cNvSpPr txBox="1"/>
          <p:nvPr/>
        </p:nvSpPr>
        <p:spPr>
          <a:xfrm>
            <a:off x="2213811" y="305115"/>
            <a:ext cx="9095874" cy="4260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在进行股票投资时，有一种分类方式是将投资分为主动型投资和被动型投资。被动型投资是指完全复制指数，跟随指数的投资 方式。与被动型投资相反，主动型投资是根据投资者的知识结合经验进行主动选股，不是被动跟随指数。主动型投资者期望获 得超越市场的收益，被动型投资者满足于市场平均收益率水平。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指数增强是指在跟踪指数的基础上，采用一些判断基准，将不看好的股票权重调低或平仓，将看好的股票加大仓位，以提高收 益率的方法。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本策略利用“动量”这一概念，认为过去</a:t>
            </a:r>
            <a:r>
              <a:rPr lang="en-US" altLang="zh-CN" sz="1400" dirty="0"/>
              <a:t>5</a:t>
            </a:r>
            <a:r>
              <a:rPr lang="zh-CN" altLang="en-US" sz="1400" dirty="0"/>
              <a:t>天连续上涨的股票具备继续上涨的潜力，属于强势股；过去</a:t>
            </a:r>
            <a:r>
              <a:rPr lang="en-US" altLang="zh-CN" sz="1400" dirty="0"/>
              <a:t>5</a:t>
            </a:r>
            <a:r>
              <a:rPr lang="zh-CN" altLang="en-US" sz="1400" dirty="0"/>
              <a:t>天连续下跌的股票未来会 继续下跌，属于弱势股。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第一步：选择跟踪指数，以权重大于</a:t>
            </a:r>
            <a:r>
              <a:rPr lang="en-US" altLang="zh-CN" sz="1400" dirty="0"/>
              <a:t>0.35%</a:t>
            </a:r>
            <a:r>
              <a:rPr lang="zh-CN" altLang="en-US" sz="1400" dirty="0"/>
              <a:t>的成分股为股票池。 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第二步：根据个股价格动量来判断是否属于优质股，即连续上涨</a:t>
            </a:r>
            <a:r>
              <a:rPr lang="en-US" altLang="zh-CN" sz="1400" dirty="0"/>
              <a:t>5</a:t>
            </a:r>
            <a:r>
              <a:rPr lang="zh-CN" altLang="en-US" sz="1400" dirty="0"/>
              <a:t>天则为优势股；间隔连续下跌</a:t>
            </a:r>
            <a:r>
              <a:rPr lang="en-US" altLang="zh-CN" sz="1400" dirty="0"/>
              <a:t>5</a:t>
            </a:r>
            <a:r>
              <a:rPr lang="zh-CN" altLang="en-US" sz="1400" dirty="0"/>
              <a:t>天则为劣质股。 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第三步：将优质股权重调高</a:t>
            </a:r>
            <a:r>
              <a:rPr lang="en-US" altLang="zh-CN" sz="1400" dirty="0"/>
              <a:t>0.2</a:t>
            </a:r>
            <a:r>
              <a:rPr lang="zh-CN" altLang="en-US" sz="1400" dirty="0"/>
              <a:t>，劣质股权重调低</a:t>
            </a:r>
            <a:r>
              <a:rPr lang="en-US" altLang="zh-CN" sz="1400" dirty="0"/>
              <a:t>0.2</a:t>
            </a:r>
            <a:r>
              <a:rPr lang="zh-CN" altLang="en-US" sz="1400" dirty="0"/>
              <a:t>。</a:t>
            </a:r>
            <a:endParaRPr lang="en-US" altLang="zh-CN" sz="1400" b="1" dirty="0"/>
          </a:p>
        </p:txBody>
      </p: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68B4F0B4-CB45-4D47-8ED9-772F56169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89" y="4730344"/>
            <a:ext cx="8146486" cy="199661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D2FD7DC-84C8-439D-A79E-EC963F8C18E7}"/>
              </a:ext>
            </a:extLst>
          </p:cNvPr>
          <p:cNvSpPr txBox="1"/>
          <p:nvPr/>
        </p:nvSpPr>
        <p:spPr>
          <a:xfrm>
            <a:off x="385010" y="305115"/>
            <a:ext cx="1973179" cy="506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C000"/>
                </a:solidFill>
              </a:rPr>
              <a:t>指数增强策略</a:t>
            </a:r>
            <a:endParaRPr lang="en-US" altLang="zh-CN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55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8067F2B-D186-4623-BAF0-6D829D3BF874}"/>
              </a:ext>
            </a:extLst>
          </p:cNvPr>
          <p:cNvSpPr txBox="1"/>
          <p:nvPr/>
        </p:nvSpPr>
        <p:spPr>
          <a:xfrm>
            <a:off x="2831432" y="624778"/>
            <a:ext cx="8301789" cy="296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日内回转交易，顾名思义就是在一天内完成“买”和“卖”两个相反方向的操作（可一次也可多次），也就是“</a:t>
            </a:r>
            <a:r>
              <a:rPr lang="en-US" altLang="zh-CN" sz="1400" dirty="0"/>
              <a:t>T+0”</a:t>
            </a:r>
            <a:r>
              <a:rPr lang="zh-CN" altLang="en-US" sz="1400" dirty="0"/>
              <a:t>交易。 日内回转可用于股票和期货。其中期货采用“</a:t>
            </a:r>
            <a:r>
              <a:rPr lang="en-US" altLang="zh-CN" sz="1400" dirty="0"/>
              <a:t>T+0”</a:t>
            </a:r>
            <a:r>
              <a:rPr lang="zh-CN" altLang="en-US" sz="1400" dirty="0"/>
              <a:t>交易制度，可以直接进行日内回转交易。由于</a:t>
            </a:r>
            <a:r>
              <a:rPr lang="en-US" altLang="zh-CN" sz="1400" dirty="0"/>
              <a:t>A</a:t>
            </a:r>
            <a:r>
              <a:rPr lang="zh-CN" altLang="en-US" sz="1400" dirty="0"/>
              <a:t>股采用的是“</a:t>
            </a:r>
            <a:r>
              <a:rPr lang="en-US" altLang="zh-CN" sz="1400" dirty="0"/>
              <a:t>T+1”</a:t>
            </a:r>
            <a:r>
              <a:rPr lang="zh-CN" altLang="en-US" sz="1400" dirty="0"/>
              <a:t>交易制度， 无法直接进行日内回转交易，需要先配置一定的底仓再进行回转交易。 </a:t>
            </a:r>
            <a:endParaRPr lang="en-US" altLang="zh-CN" sz="1400" dirty="0"/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计算</a:t>
            </a:r>
            <a:r>
              <a:rPr lang="en-US" altLang="zh-CN" sz="1400" dirty="0"/>
              <a:t>MACD</a:t>
            </a:r>
            <a:r>
              <a:rPr lang="zh-CN" altLang="en-US" sz="1400" dirty="0"/>
              <a:t>指标，设计交易信号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/>
              <a:t>MACD</a:t>
            </a:r>
            <a:r>
              <a:rPr lang="zh-CN" altLang="en-US" sz="1400" dirty="0"/>
              <a:t>又称“移动平均线”，是根据双指数移动平均线发展而来。由快的指数（常</a:t>
            </a:r>
            <a:r>
              <a:rPr lang="en-US" altLang="zh-CN" sz="1400" dirty="0"/>
              <a:t>12</a:t>
            </a:r>
            <a:r>
              <a:rPr lang="zh-CN" altLang="en-US" sz="1400" dirty="0"/>
              <a:t>）减去慢的指数（常</a:t>
            </a:r>
            <a:r>
              <a:rPr lang="en-US" altLang="zh-CN" sz="1400" dirty="0"/>
              <a:t>26</a:t>
            </a:r>
            <a:r>
              <a:rPr lang="zh-CN" altLang="en-US" sz="1400" dirty="0"/>
              <a:t>）得到</a:t>
            </a:r>
            <a:r>
              <a:rPr lang="en-US" altLang="zh-CN" sz="1400" dirty="0"/>
              <a:t>DIF</a:t>
            </a:r>
            <a:r>
              <a:rPr lang="zh-CN" altLang="en-US" sz="1400" dirty="0"/>
              <a:t>，再用 </a:t>
            </a:r>
            <a:r>
              <a:rPr lang="en-US" altLang="zh-CN" sz="1400" dirty="0"/>
              <a:t>2×</a:t>
            </a:r>
            <a:r>
              <a:rPr lang="zh-CN" altLang="en-US" sz="1400" dirty="0"/>
              <a:t>（快线</a:t>
            </a:r>
            <a:r>
              <a:rPr lang="en-US" altLang="zh-CN" sz="1400" dirty="0"/>
              <a:t>DIF-DIF</a:t>
            </a:r>
            <a:r>
              <a:rPr lang="zh-CN" altLang="en-US" sz="1400" dirty="0"/>
              <a:t>的</a:t>
            </a:r>
            <a:r>
              <a:rPr lang="en-US" altLang="zh-CN" sz="1400" dirty="0"/>
              <a:t>9</a:t>
            </a:r>
            <a:r>
              <a:rPr lang="zh-CN" altLang="en-US" sz="1400" dirty="0"/>
              <a:t>日加权移动均线</a:t>
            </a:r>
            <a:r>
              <a:rPr lang="en-US" altLang="zh-CN" sz="1400" dirty="0"/>
              <a:t>DEA</a:t>
            </a:r>
            <a:r>
              <a:rPr lang="zh-CN" altLang="en-US" sz="1400" dirty="0"/>
              <a:t>）得到</a:t>
            </a:r>
            <a:r>
              <a:rPr lang="en-US" altLang="zh-CN" sz="1400" dirty="0"/>
              <a:t>MACD</a:t>
            </a:r>
            <a:r>
              <a:rPr lang="zh-CN" altLang="en-US" sz="1400" dirty="0"/>
              <a:t>柱。 </a:t>
            </a:r>
            <a:r>
              <a:rPr lang="en-US" altLang="zh-CN" sz="1400" dirty="0"/>
              <a:t>DIF</a:t>
            </a:r>
            <a:r>
              <a:rPr lang="zh-CN" altLang="en-US" sz="1400" dirty="0"/>
              <a:t>的计算方法为： </a:t>
            </a:r>
            <a:r>
              <a:rPr lang="en-US" altLang="zh-CN" sz="1400" dirty="0"/>
              <a:t>DIF = </a:t>
            </a:r>
            <a:r>
              <a:rPr lang="zh-CN" altLang="en-US" sz="1400" dirty="0"/>
              <a:t>当天的</a:t>
            </a:r>
            <a:r>
              <a:rPr lang="en-US" altLang="zh-CN" sz="1400" dirty="0"/>
              <a:t>12</a:t>
            </a:r>
            <a:r>
              <a:rPr lang="zh-CN" altLang="en-US" sz="1400" dirty="0"/>
              <a:t>日指数移动平均值 </a:t>
            </a:r>
            <a:r>
              <a:rPr lang="en-US" altLang="zh-CN" sz="1400" dirty="0"/>
              <a:t>- </a:t>
            </a:r>
            <a:r>
              <a:rPr lang="zh-CN" altLang="en-US" sz="1400" dirty="0"/>
              <a:t>当天的</a:t>
            </a:r>
            <a:r>
              <a:rPr lang="en-US" altLang="zh-CN" sz="1400" dirty="0"/>
              <a:t>26</a:t>
            </a:r>
            <a:r>
              <a:rPr lang="zh-CN" altLang="en-US" sz="1400" dirty="0"/>
              <a:t>日指数应对平均值。 注：上市首日的</a:t>
            </a:r>
            <a:r>
              <a:rPr lang="en-US" altLang="zh-CN" sz="1400" dirty="0"/>
              <a:t>EMA12</a:t>
            </a:r>
            <a:r>
              <a:rPr lang="zh-CN" altLang="en-US" sz="1400" dirty="0"/>
              <a:t>和</a:t>
            </a:r>
            <a:r>
              <a:rPr lang="en-US" altLang="zh-CN" sz="1400" dirty="0"/>
              <a:t>EMA26</a:t>
            </a:r>
            <a:r>
              <a:rPr lang="zh-CN" altLang="en-US" sz="1400" dirty="0"/>
              <a:t>利用当天的收盘价替代。 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2FD7DC-84C8-439D-A79E-EC963F8C18E7}"/>
              </a:ext>
            </a:extLst>
          </p:cNvPr>
          <p:cNvSpPr txBox="1"/>
          <p:nvPr/>
        </p:nvSpPr>
        <p:spPr>
          <a:xfrm>
            <a:off x="385010" y="565371"/>
            <a:ext cx="2446422" cy="506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FFC000"/>
                </a:solidFill>
                <a:latin typeface="Calibri" panose="020F0502020204030204"/>
                <a:ea typeface="等线" panose="02010600030101010101" pitchFamily="2" charset="-122"/>
              </a:rPr>
              <a:t>日内回转交易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策略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96563B5E-7D85-49A0-A1C2-7F711F90B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755" y="3991802"/>
            <a:ext cx="8093141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3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61175FFB-B4A8-480F-A886-0B37A8E9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779" y="1178428"/>
            <a:ext cx="4121850" cy="528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基础课程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 499</a:t>
            </a:r>
            <a:endParaRPr kumimoji="0" lang="zh-CN" altLang="zh-CN" sz="120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5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第一周</a:t>
            </a:r>
            <a:endParaRPr kumimoji="0" lang="en-US" altLang="zh-CN" sz="105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量化交易平台、数据库简介</a:t>
            </a:r>
            <a:endParaRPr lang="en-US" altLang="zh-CN" sz="1050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05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金融数据接口调用、量化函数调用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5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第二周</a:t>
            </a:r>
            <a:endParaRPr kumimoji="0" lang="en-US" altLang="zh-CN" sz="105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量化分析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数据清洗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Numpy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量化分析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数据清洗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Pandas</a:t>
            </a:r>
            <a:endParaRPr kumimoji="0" lang="en-US" altLang="zh-CN" sz="1050" b="1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金融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量化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数据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可视化</a:t>
            </a:r>
            <a:r>
              <a:rPr kumimoji="0" lang="en-US" altLang="zh-CN" sz="105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Matplotlib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05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第三周</a:t>
            </a:r>
            <a:endParaRPr kumimoji="0" lang="en-US" altLang="zh-CN" sz="105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股票组合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基本面指标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策略构建回测及定期更新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zh-CN" sz="105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多因子</a:t>
            </a:r>
            <a:r>
              <a:rPr kumimoji="0" lang="zh-CN" altLang="en-US" sz="105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打分模型</a:t>
            </a:r>
            <a:endParaRPr kumimoji="0" lang="en-US" altLang="zh-CN" sz="105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5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第四周</a:t>
            </a:r>
            <a:endParaRPr kumimoji="0" lang="en-US" altLang="zh-CN" sz="105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en-US" sz="105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医药行业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ETF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量化交易策略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en-US" sz="105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股息率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&amp;PEG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选股策略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5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第五周</a:t>
            </a:r>
            <a:endParaRPr kumimoji="0" lang="en-US" altLang="zh-CN" sz="105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股票组合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技术指标信号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策略构建回测及定期更新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050" dirty="0">
                <a:latin typeface="Open Sans" panose="020B0606030504020204" pitchFamily="34" charset="0"/>
                <a:cs typeface="Open Sans" panose="020B0606030504020204" pitchFamily="34" charset="0"/>
              </a:rPr>
              <a:t>布林带策略，双均线策略</a:t>
            </a:r>
            <a:endParaRPr lang="en-US" altLang="zh-CN" sz="1050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5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第六周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050" dirty="0">
                <a:latin typeface="Open Sans" panose="020B0606030504020204" pitchFamily="34" charset="0"/>
                <a:cs typeface="Open Sans" panose="020B0606030504020204" pitchFamily="34" charset="0"/>
              </a:rPr>
              <a:t>单因子模型检测</a:t>
            </a:r>
            <a:r>
              <a:rPr lang="en-US" altLang="zh-CN" sz="1050" dirty="0">
                <a:latin typeface="Open Sans" panose="020B0606030504020204" pitchFamily="34" charset="0"/>
                <a:cs typeface="Open Sans" panose="020B0606030504020204" pitchFamily="34" charset="0"/>
              </a:rPr>
              <a:t>【</a:t>
            </a:r>
            <a:r>
              <a:rPr lang="zh-CN" altLang="en-US" sz="1050" dirty="0">
                <a:latin typeface="Open Sans" panose="020B0606030504020204" pitchFamily="34" charset="0"/>
                <a:cs typeface="Open Sans" panose="020B0606030504020204" pitchFamily="34" charset="0"/>
              </a:rPr>
              <a:t>分层检测、</a:t>
            </a:r>
            <a:r>
              <a:rPr lang="en-US" altLang="zh-CN" sz="1050" dirty="0">
                <a:latin typeface="Open Sans" panose="020B0606030504020204" pitchFamily="34" charset="0"/>
                <a:cs typeface="Open Sans" panose="020B0606030504020204" pitchFamily="34" charset="0"/>
              </a:rPr>
              <a:t>IC</a:t>
            </a:r>
            <a:r>
              <a:rPr lang="zh-CN" altLang="en-US" sz="1050" dirty="0">
                <a:latin typeface="Open Sans" panose="020B0606030504020204" pitchFamily="34" charset="0"/>
                <a:cs typeface="Open Sans" panose="020B0606030504020204" pitchFamily="34" charset="0"/>
              </a:rPr>
              <a:t>、</a:t>
            </a:r>
            <a:r>
              <a:rPr lang="en-US" altLang="zh-CN" sz="1050" dirty="0">
                <a:latin typeface="Open Sans" panose="020B0606030504020204" pitchFamily="34" charset="0"/>
                <a:cs typeface="Open Sans" panose="020B0606030504020204" pitchFamily="34" charset="0"/>
              </a:rPr>
              <a:t>IR</a:t>
            </a:r>
            <a:r>
              <a:rPr lang="zh-CN" altLang="en-US" sz="1050" dirty="0">
                <a:latin typeface="Open Sans" panose="020B0606030504020204" pitchFamily="34" charset="0"/>
                <a:cs typeface="Open Sans" panose="020B0606030504020204" pitchFamily="34" charset="0"/>
              </a:rPr>
              <a:t>、行业中性化处理</a:t>
            </a:r>
            <a:r>
              <a:rPr lang="en-US" altLang="zh-CN" sz="1050" dirty="0">
                <a:latin typeface="Open Sans" panose="020B0606030504020204" pitchFamily="34" charset="0"/>
                <a:cs typeface="Open Sans" panose="020B0606030504020204" pitchFamily="34" charset="0"/>
              </a:rPr>
              <a:t>】</a:t>
            </a:r>
            <a:endParaRPr kumimoji="0" lang="en-US" altLang="zh-CN" sz="1050" b="1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050" b="1" dirty="0">
                <a:latin typeface="Open Sans" panose="020B0606030504020204" pitchFamily="34" charset="0"/>
                <a:cs typeface="Open Sans" panose="020B0606030504020204" pitchFamily="34" charset="0"/>
              </a:rPr>
              <a:t>多因子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量化数学模型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构建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759E5F-84DE-4595-91C7-96EADC6FA1C8}"/>
              </a:ext>
            </a:extLst>
          </p:cNvPr>
          <p:cNvSpPr txBox="1"/>
          <p:nvPr/>
        </p:nvSpPr>
        <p:spPr>
          <a:xfrm>
            <a:off x="5888273" y="1273361"/>
            <a:ext cx="2654970" cy="5122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accent4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进阶课程    </a:t>
            </a:r>
            <a:r>
              <a:rPr lang="en-US" altLang="zh-CN" sz="1200" b="1" dirty="0">
                <a:solidFill>
                  <a:schemeClr val="accent4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999</a:t>
            </a:r>
            <a:endParaRPr lang="zh-CN" altLang="en-US" sz="1200" b="1" dirty="0">
              <a:solidFill>
                <a:schemeClr val="accent4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 dirty="0">
                <a:solidFill>
                  <a:schemeClr val="accent4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第七周</a:t>
            </a:r>
            <a:endParaRPr lang="en-US" altLang="zh-CN" sz="1050" b="1" dirty="0">
              <a:solidFill>
                <a:schemeClr val="accent4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050" kern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大类因子合成 </a:t>
            </a:r>
            <a:endParaRPr lang="zh-CN" altLang="en-US" sz="1050" dirty="0"/>
          </a:p>
          <a:p>
            <a:pPr marL="171450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Open Sans" panose="020B0606030504020204" pitchFamily="34" charset="0"/>
                <a:cs typeface="Open Sans" panose="020B0606030504020204" pitchFamily="34" charset="0"/>
              </a:rPr>
              <a:t>衍生因子合成</a:t>
            </a:r>
            <a:endParaRPr lang="en-US" altLang="zh-CN" sz="105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 dirty="0">
                <a:solidFill>
                  <a:schemeClr val="accent4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第八周</a:t>
            </a:r>
            <a:endParaRPr lang="en-US" altLang="zh-CN" sz="1050" b="1" dirty="0">
              <a:solidFill>
                <a:schemeClr val="accent4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Open Sans" panose="020B0606030504020204" pitchFamily="34" charset="0"/>
                <a:cs typeface="Open Sans" panose="020B0606030504020204" pitchFamily="34" charset="0"/>
              </a:rPr>
              <a:t>形态选股</a:t>
            </a:r>
            <a:r>
              <a:rPr lang="en-US" altLang="zh-CN" sz="1050" b="1" dirty="0">
                <a:latin typeface="Open Sans" panose="020B0606030504020204" pitchFamily="34" charset="0"/>
                <a:cs typeface="Open Sans" panose="020B0606030504020204" pitchFamily="34" charset="0"/>
              </a:rPr>
              <a:t>---</a:t>
            </a:r>
            <a:r>
              <a:rPr lang="zh-CN" altLang="en-US" sz="1050" b="1" dirty="0">
                <a:latin typeface="Open Sans" panose="020B0606030504020204" pitchFamily="34" charset="0"/>
                <a:cs typeface="Open Sans" panose="020B0606030504020204" pitchFamily="34" charset="0"/>
              </a:rPr>
              <a:t>相似度K线技术算法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 dirty="0">
                <a:solidFill>
                  <a:schemeClr val="accent4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第九周</a:t>
            </a:r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Open Sans" panose="020B0606030504020204" pitchFamily="34" charset="0"/>
                <a:cs typeface="Open Sans" panose="020B0606030504020204" pitchFamily="34" charset="0"/>
              </a:rPr>
              <a:t>多因子模型特征挖掘</a:t>
            </a:r>
            <a:endParaRPr lang="en-US" altLang="zh-CN" sz="105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628650" lvl="1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Open Sans" panose="020B0606030504020204" pitchFamily="34" charset="0"/>
                <a:cs typeface="Open Sans" panose="020B0606030504020204" pitchFamily="34" charset="0"/>
              </a:rPr>
              <a:t>决策树</a:t>
            </a:r>
            <a:endParaRPr lang="en-US" altLang="zh-CN" sz="105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628650" lvl="1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Open Sans" panose="020B0606030504020204" pitchFamily="34" charset="0"/>
                <a:cs typeface="Open Sans" panose="020B0606030504020204" pitchFamily="34" charset="0"/>
              </a:rPr>
              <a:t>随机森林</a:t>
            </a:r>
            <a:endParaRPr lang="en-US" altLang="zh-CN" sz="105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628650" lvl="1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Open Sans" panose="020B0606030504020204" pitchFamily="34" charset="0"/>
                <a:cs typeface="Open Sans" panose="020B0606030504020204" pitchFamily="34" charset="0"/>
              </a:rPr>
              <a:t>特征分析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 dirty="0">
                <a:solidFill>
                  <a:schemeClr val="accent4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第九周</a:t>
            </a:r>
            <a:endParaRPr lang="en-US" altLang="zh-CN" sz="1050" b="1" dirty="0">
              <a:solidFill>
                <a:schemeClr val="accent4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Open Sans" panose="020B0606030504020204" pitchFamily="34" charset="0"/>
                <a:cs typeface="Open Sans" panose="020B0606030504020204" pitchFamily="34" charset="0"/>
              </a:rPr>
              <a:t>人工智能指数预测</a:t>
            </a:r>
            <a:endParaRPr lang="en-US" altLang="zh-CN" sz="105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628650" lvl="1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050" b="1" dirty="0">
                <a:latin typeface="Open Sans" panose="020B0606030504020204" pitchFamily="34" charset="0"/>
                <a:cs typeface="Open Sans" panose="020B0606030504020204" pitchFamily="34" charset="0"/>
              </a:rPr>
              <a:t>KNN</a:t>
            </a:r>
          </a:p>
          <a:p>
            <a:pPr marL="628650" lvl="1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050" b="1" dirty="0">
                <a:latin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  <a:p>
            <a:pPr marL="628650" lvl="1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050" b="1" dirty="0">
                <a:latin typeface="Open Sans" panose="020B0606030504020204" pitchFamily="34" charset="0"/>
                <a:cs typeface="Open Sans" panose="020B0606030504020204" pitchFamily="34" charset="0"/>
              </a:rPr>
              <a:t>TREE</a:t>
            </a:r>
          </a:p>
          <a:p>
            <a:pPr marL="628650" lvl="1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050" b="1" dirty="0">
                <a:latin typeface="Open Sans" panose="020B0606030504020204" pitchFamily="34" charset="0"/>
                <a:cs typeface="Open Sans" panose="020B0606030504020204" pitchFamily="34" charset="0"/>
              </a:rPr>
              <a:t>LOGISTIC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b="1" dirty="0">
                <a:solidFill>
                  <a:schemeClr val="accent4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第十周</a:t>
            </a:r>
            <a:endParaRPr lang="en-US" altLang="zh-CN" sz="1050" b="1" dirty="0">
              <a:solidFill>
                <a:schemeClr val="accent4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050" b="1" dirty="0">
                <a:latin typeface="Open Sans" panose="020B0606030504020204" pitchFamily="34" charset="0"/>
                <a:cs typeface="Open Sans" panose="020B0606030504020204" pitchFamily="34" charset="0"/>
              </a:rPr>
              <a:t>指数估值量化择时策略</a:t>
            </a:r>
            <a:endParaRPr lang="en-US" altLang="zh-CN" sz="105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536676-504B-44D0-86BF-EA1299FD9A6B}"/>
              </a:ext>
            </a:extLst>
          </p:cNvPr>
          <p:cNvSpPr/>
          <p:nvPr/>
        </p:nvSpPr>
        <p:spPr>
          <a:xfrm>
            <a:off x="3865459" y="242664"/>
            <a:ext cx="44610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</a:rPr>
              <a:t>量化金融课程</a:t>
            </a:r>
          </a:p>
        </p:txBody>
      </p:sp>
      <p:pic>
        <p:nvPicPr>
          <p:cNvPr id="21" name="图片 20" descr="QR 代码&#10;&#10;描述已自动生成">
            <a:extLst>
              <a:ext uri="{FF2B5EF4-FFF2-40B4-BE49-F238E27FC236}">
                <a16:creationId xmlns:a16="http://schemas.microsoft.com/office/drawing/2014/main" id="{056985C3-5900-4771-8E94-161812AA41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" t="24460" r="7342" b="13287"/>
          <a:stretch/>
        </p:blipFill>
        <p:spPr>
          <a:xfrm>
            <a:off x="9604107" y="1512997"/>
            <a:ext cx="1344255" cy="1286466"/>
          </a:xfrm>
          <a:prstGeom prst="rect">
            <a:avLst/>
          </a:prstGeom>
        </p:spPr>
      </p:pic>
      <p:pic>
        <p:nvPicPr>
          <p:cNvPr id="23" name="图片 22" descr="QR 代码&#10;&#10;描述已自动生成">
            <a:extLst>
              <a:ext uri="{FF2B5EF4-FFF2-40B4-BE49-F238E27FC236}">
                <a16:creationId xmlns:a16="http://schemas.microsoft.com/office/drawing/2014/main" id="{D12A4250-0512-4129-9985-6A1E292752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3" t="24736" r="7681" b="12506"/>
          <a:stretch/>
        </p:blipFill>
        <p:spPr>
          <a:xfrm>
            <a:off x="9657032" y="3459448"/>
            <a:ext cx="1291329" cy="128687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711D777-80FC-4E62-B981-F19C8A1E879A}"/>
              </a:ext>
            </a:extLst>
          </p:cNvPr>
          <p:cNvSpPr txBox="1"/>
          <p:nvPr/>
        </p:nvSpPr>
        <p:spPr>
          <a:xfrm>
            <a:off x="8587898" y="5144695"/>
            <a:ext cx="3429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需要此次</a:t>
            </a:r>
            <a:r>
              <a:rPr lang="zh-CN" altLang="en-US" sz="1400" dirty="0">
                <a:solidFill>
                  <a:schemeClr val="accent4"/>
                </a:solidFill>
              </a:rPr>
              <a:t>课件内容</a:t>
            </a:r>
            <a:r>
              <a:rPr lang="zh-CN" altLang="en-US" sz="1400" dirty="0"/>
              <a:t>或</a:t>
            </a:r>
            <a:r>
              <a:rPr lang="zh-CN" altLang="en-US" sz="1400" dirty="0">
                <a:solidFill>
                  <a:schemeClr val="accent4"/>
                </a:solidFill>
              </a:rPr>
              <a:t>课程报名</a:t>
            </a:r>
            <a:r>
              <a:rPr lang="zh-CN" altLang="en-US" sz="1400" dirty="0"/>
              <a:t>资讯</a:t>
            </a:r>
            <a:endParaRPr lang="en-US" altLang="zh-CN" sz="1400" dirty="0"/>
          </a:p>
          <a:p>
            <a:pPr algn="ctr"/>
            <a:r>
              <a:rPr lang="zh-CN" altLang="en-US" sz="1400" dirty="0"/>
              <a:t>可以扫描上方微信</a:t>
            </a:r>
          </a:p>
        </p:txBody>
      </p:sp>
    </p:spTree>
    <p:extLst>
      <p:ext uri="{BB962C8B-B14F-4D97-AF65-F5344CB8AC3E}">
        <p14:creationId xmlns:p14="http://schemas.microsoft.com/office/powerpoint/2010/main" val="160577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DA75316-455D-41F8-B273-7FCDD248B415}"/>
              </a:ext>
            </a:extLst>
          </p:cNvPr>
          <p:cNvSpPr txBox="1"/>
          <p:nvPr/>
        </p:nvSpPr>
        <p:spPr>
          <a:xfrm>
            <a:off x="773723" y="1215599"/>
            <a:ext cx="3803841" cy="5030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C000"/>
                </a:solidFill>
              </a:rPr>
              <a:t>量化交易指借助现代统计学和数学的方法，从历史数据中海选出能带来超额收益的多种‘大概率’事件，用以制定相关策略。利用数学模型验证以及固化这些规律和策略，然后严格执行。</a:t>
            </a:r>
            <a:endParaRPr lang="en-US" altLang="zh-CN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概率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通过历史回滚，挖掘未来重复的历史规律并且加以利用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股票在过程中的买卖操作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股票的仓位充值</a:t>
            </a:r>
            <a:endParaRPr lang="en-US" altLang="zh-CN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D83B012-069B-424E-A478-508BDF885FD7}"/>
              </a:ext>
            </a:extLst>
          </p:cNvPr>
          <p:cNvCxnSpPr>
            <a:cxnSpLocks/>
          </p:cNvCxnSpPr>
          <p:nvPr/>
        </p:nvCxnSpPr>
        <p:spPr>
          <a:xfrm>
            <a:off x="5947302" y="534992"/>
            <a:ext cx="0" cy="5788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C01CEB7-3C81-48F9-AFB4-36C0E5C1B884}"/>
              </a:ext>
            </a:extLst>
          </p:cNvPr>
          <p:cNvSpPr txBox="1"/>
          <p:nvPr/>
        </p:nvSpPr>
        <p:spPr>
          <a:xfrm>
            <a:off x="773723" y="38070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cs"/>
              </a:rPr>
              <a:t>金融量化交易策略概述</a:t>
            </a:r>
          </a:p>
        </p:txBody>
      </p:sp>
      <p:pic>
        <p:nvPicPr>
          <p:cNvPr id="15" name="Picture 2" descr="数学系的华尔街大亨：詹姆斯·西蒙斯（James Simons） | 通识| 中少在线| 中国少年儿童新闻出版总社| 中少社">
            <a:extLst>
              <a:ext uri="{FF2B5EF4-FFF2-40B4-BE49-F238E27FC236}">
                <a16:creationId xmlns:a16="http://schemas.microsoft.com/office/drawing/2014/main" id="{EC2461F3-EE00-4B88-AD97-B6B7A897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105" y="926001"/>
            <a:ext cx="39433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654DBE5-0769-4940-8173-A7CA8F818D83}"/>
              </a:ext>
            </a:extLst>
          </p:cNvPr>
          <p:cNvSpPr txBox="1"/>
          <p:nvPr/>
        </p:nvSpPr>
        <p:spPr>
          <a:xfrm>
            <a:off x="8181473" y="5926033"/>
            <a:ext cx="189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詹姆斯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·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西蒙斯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39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854740C-969A-4443-AEDE-802777A80D82}"/>
              </a:ext>
            </a:extLst>
          </p:cNvPr>
          <p:cNvSpPr txBox="1"/>
          <p:nvPr/>
        </p:nvSpPr>
        <p:spPr>
          <a:xfrm>
            <a:off x="1182797" y="1562527"/>
            <a:ext cx="3365140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双均线策略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布林线均值回归策略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多因子选股策略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网格交易策略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指数增强策略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日内回转交易策略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行业轮动策略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高频交易策略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effectLst/>
                <a:latin typeface="-apple-system"/>
              </a:rPr>
              <a:t>海龟交易策略</a:t>
            </a:r>
            <a:endParaRPr lang="en-US" altLang="zh-CN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ED5DD2-70B4-4E9C-B9B4-1D52989991D6}"/>
              </a:ext>
            </a:extLst>
          </p:cNvPr>
          <p:cNvSpPr txBox="1"/>
          <p:nvPr/>
        </p:nvSpPr>
        <p:spPr>
          <a:xfrm>
            <a:off x="1182797" y="652845"/>
            <a:ext cx="3878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Microsoft YaHei"/>
                <a:cs typeface="+mn-cs"/>
              </a:rPr>
              <a:t>金融量化交易策略种类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228F7C-923D-48EB-985A-07773D6F8827}"/>
              </a:ext>
            </a:extLst>
          </p:cNvPr>
          <p:cNvSpPr txBox="1"/>
          <p:nvPr/>
        </p:nvSpPr>
        <p:spPr>
          <a:xfrm>
            <a:off x="6572945" y="1459416"/>
            <a:ext cx="3365140" cy="188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技术指标策略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多因子选股策略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形态策略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量化择时</a:t>
            </a:r>
            <a:endParaRPr lang="en-US" altLang="zh-CN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41EB94-5C18-4001-930D-C0967314EB9B}"/>
              </a:ext>
            </a:extLst>
          </p:cNvPr>
          <p:cNvSpPr txBox="1"/>
          <p:nvPr/>
        </p:nvSpPr>
        <p:spPr>
          <a:xfrm>
            <a:off x="6616997" y="3762739"/>
            <a:ext cx="336514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短线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中线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长线</a:t>
            </a:r>
            <a:endParaRPr lang="en-US" altLang="zh-CN" sz="2000" b="1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D7ECCFC-8272-4075-948B-0034C8A7C570}"/>
              </a:ext>
            </a:extLst>
          </p:cNvPr>
          <p:cNvCxnSpPr/>
          <p:nvPr/>
        </p:nvCxnSpPr>
        <p:spPr>
          <a:xfrm flipV="1">
            <a:off x="4332157" y="2413416"/>
            <a:ext cx="2016000" cy="936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AFABA2-4D21-44BC-B405-6F56AAC26E36}"/>
              </a:ext>
            </a:extLst>
          </p:cNvPr>
          <p:cNvCxnSpPr>
            <a:cxnSpLocks/>
          </p:cNvCxnSpPr>
          <p:nvPr/>
        </p:nvCxnSpPr>
        <p:spPr>
          <a:xfrm>
            <a:off x="4332157" y="3762739"/>
            <a:ext cx="2138312" cy="43756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765FF69-8F74-41BD-8164-5BBA030442C5}"/>
              </a:ext>
            </a:extLst>
          </p:cNvPr>
          <p:cNvSpPr txBox="1"/>
          <p:nvPr/>
        </p:nvSpPr>
        <p:spPr>
          <a:xfrm>
            <a:off x="6616997" y="5609398"/>
            <a:ext cx="336514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交易品种</a:t>
            </a:r>
            <a:endParaRPr lang="en-US" altLang="zh-CN" sz="2000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92B9F6C-93DD-4B31-BC16-6A4FFCC36D86}"/>
              </a:ext>
            </a:extLst>
          </p:cNvPr>
          <p:cNvCxnSpPr>
            <a:cxnSpLocks/>
          </p:cNvCxnSpPr>
          <p:nvPr/>
        </p:nvCxnSpPr>
        <p:spPr>
          <a:xfrm>
            <a:off x="4332157" y="4429917"/>
            <a:ext cx="2138312" cy="14326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61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图片 12" descr="图表, 折线图, 直方图&#10;&#10;描述已自动生成">
            <a:extLst>
              <a:ext uri="{FF2B5EF4-FFF2-40B4-BE49-F238E27FC236}">
                <a16:creationId xmlns:a16="http://schemas.microsoft.com/office/drawing/2014/main" id="{9F354B2C-BB32-4BA5-86B1-D83000B996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C45C65-7982-4F37-A193-83CF20A967A8}"/>
              </a:ext>
            </a:extLst>
          </p:cNvPr>
          <p:cNvSpPr txBox="1"/>
          <p:nvPr/>
        </p:nvSpPr>
        <p:spPr>
          <a:xfrm>
            <a:off x="613613" y="425118"/>
            <a:ext cx="3313164" cy="3016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双均线策略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7299359-84F3-42CC-9B48-5A7ED3BDC468}"/>
              </a:ext>
            </a:extLst>
          </p:cNvPr>
          <p:cNvSpPr txBox="1"/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FFFF"/>
                </a:solidFill>
              </a:rPr>
              <a:t>买</a:t>
            </a:r>
            <a:r>
              <a:rPr lang="en-US" altLang="zh-CN" sz="1600">
                <a:solidFill>
                  <a:srgbClr val="FFFFFF"/>
                </a:solidFill>
              </a:rPr>
              <a:t>1</a:t>
            </a:r>
            <a:r>
              <a:rPr lang="zh-CN" altLang="en-US" sz="1600">
                <a:solidFill>
                  <a:srgbClr val="FFFFFF"/>
                </a:solidFill>
              </a:rPr>
              <a:t>：均线整体上行，股价由下至上上穿均线，此为黄金交叉，形成第一个买点。 </a:t>
            </a:r>
            <a:endParaRPr lang="en-US" altLang="zh-CN" sz="160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FFFF"/>
                </a:solidFill>
              </a:rPr>
              <a:t>买</a:t>
            </a:r>
            <a:r>
              <a:rPr lang="en-US" altLang="zh-CN" sz="1600">
                <a:solidFill>
                  <a:srgbClr val="FFFFFF"/>
                </a:solidFill>
              </a:rPr>
              <a:t>2</a:t>
            </a:r>
            <a:r>
              <a:rPr lang="zh-CN" altLang="en-US" sz="1600">
                <a:solidFill>
                  <a:srgbClr val="FFFFFF"/>
                </a:solidFill>
              </a:rPr>
              <a:t>：股价出现下跌迹象，但尚未跌破均线，此时均线变成支撑线，形成第二个买点。 </a:t>
            </a:r>
            <a:endParaRPr lang="en-US" altLang="zh-CN" sz="160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FFFF"/>
                </a:solidFill>
              </a:rPr>
              <a:t>买</a:t>
            </a:r>
            <a:r>
              <a:rPr lang="en-US" altLang="zh-CN" sz="1600">
                <a:solidFill>
                  <a:srgbClr val="FFFFFF"/>
                </a:solidFill>
              </a:rPr>
              <a:t>3</a:t>
            </a:r>
            <a:r>
              <a:rPr lang="zh-CN" altLang="en-US" sz="1600">
                <a:solidFill>
                  <a:srgbClr val="FFFFFF"/>
                </a:solidFill>
              </a:rPr>
              <a:t>：股价仍处于均线上方，但呈现急剧下跌趋势。当跌破均线时，出现第三个买点。 </a:t>
            </a:r>
            <a:endParaRPr lang="en-US" altLang="zh-CN" sz="160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FFFF"/>
                </a:solidFill>
              </a:rPr>
              <a:t>买</a:t>
            </a:r>
            <a:r>
              <a:rPr lang="en-US" altLang="zh-CN" sz="1600">
                <a:solidFill>
                  <a:srgbClr val="FFFFFF"/>
                </a:solidFill>
              </a:rPr>
              <a:t>4</a:t>
            </a:r>
            <a:r>
              <a:rPr lang="zh-CN" altLang="en-US" sz="1600">
                <a:solidFill>
                  <a:srgbClr val="FFFFFF"/>
                </a:solidFill>
              </a:rPr>
              <a:t>：（右侧）股价和均线都处于下降通道，且股价处于均线下方，严重远离均线，出现第四个买点。 </a:t>
            </a:r>
            <a:endParaRPr lang="en-US" altLang="zh-CN" sz="160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60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FFFF"/>
                </a:solidFill>
              </a:rPr>
              <a:t>卖</a:t>
            </a:r>
            <a:r>
              <a:rPr lang="en-US" altLang="zh-CN" sz="1600">
                <a:solidFill>
                  <a:srgbClr val="FFFFFF"/>
                </a:solidFill>
              </a:rPr>
              <a:t>1</a:t>
            </a:r>
            <a:r>
              <a:rPr lang="zh-CN" altLang="en-US" sz="1600">
                <a:solidFill>
                  <a:srgbClr val="FFFFFF"/>
                </a:solidFill>
              </a:rPr>
              <a:t>：均线由上升状态变为缓慢下降的状态，股价也开始下降。当股价跌破均线时，此为死亡交叉，形成第一个卖点。 </a:t>
            </a:r>
            <a:endParaRPr lang="en-US" altLang="zh-CN" sz="160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FFFF"/>
                </a:solidFill>
              </a:rPr>
              <a:t>卖</a:t>
            </a:r>
            <a:r>
              <a:rPr lang="en-US" altLang="zh-CN" sz="1600">
                <a:solidFill>
                  <a:srgbClr val="FFFFFF"/>
                </a:solidFill>
              </a:rPr>
              <a:t>2</a:t>
            </a:r>
            <a:r>
              <a:rPr lang="zh-CN" altLang="en-US" sz="1600">
                <a:solidFill>
                  <a:srgbClr val="FFFFFF"/>
                </a:solidFill>
              </a:rPr>
              <a:t>：股价仍处于均线之下，但股价开始呈现上涨趋势，当股价无限接近均线但尚未突破时，此时均线变成阻力线，形成第二个 卖点。 </a:t>
            </a:r>
            <a:endParaRPr lang="en-US" altLang="zh-CN" sz="160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FFFF"/>
                </a:solidFill>
              </a:rPr>
              <a:t>卖</a:t>
            </a:r>
            <a:r>
              <a:rPr lang="en-US" altLang="zh-CN" sz="1600">
                <a:solidFill>
                  <a:srgbClr val="FFFFFF"/>
                </a:solidFill>
              </a:rPr>
              <a:t>3</a:t>
            </a:r>
            <a:r>
              <a:rPr lang="zh-CN" altLang="en-US" sz="1600">
                <a:solidFill>
                  <a:srgbClr val="FFFFFF"/>
                </a:solidFill>
              </a:rPr>
              <a:t>：股价终于突破均线，处于均线上方。但持续时间不长，股价开始下跌，直至再一次跌破均线，此为第三个卖点。 </a:t>
            </a:r>
            <a:endParaRPr lang="en-US" altLang="zh-CN" sz="160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FFFF"/>
                </a:solidFill>
              </a:rPr>
              <a:t>卖</a:t>
            </a:r>
            <a:r>
              <a:rPr lang="en-US" altLang="zh-CN" sz="1600">
                <a:solidFill>
                  <a:srgbClr val="FFFFFF"/>
                </a:solidFill>
              </a:rPr>
              <a:t>4</a:t>
            </a:r>
            <a:r>
              <a:rPr lang="zh-CN" altLang="en-US" sz="1600">
                <a:solidFill>
                  <a:srgbClr val="FFFFFF"/>
                </a:solidFill>
              </a:rPr>
              <a:t>：（左侧）股价和均线都在上涨，股价上涨的速度远快于均线上涨的速度。当股价严重偏离均线时，出现第四个卖点。</a:t>
            </a:r>
            <a:endParaRPr lang="en-US" altLang="zh-CN" sz="1600">
              <a:solidFill>
                <a:srgbClr val="FFFFFF"/>
              </a:solidFill>
            </a:endParaRPr>
          </a:p>
        </p:txBody>
      </p:sp>
      <p:pic>
        <p:nvPicPr>
          <p:cNvPr id="27" name="图片 26" descr="图示&#10;&#10;描述已自动生成">
            <a:extLst>
              <a:ext uri="{FF2B5EF4-FFF2-40B4-BE49-F238E27FC236}">
                <a16:creationId xmlns:a16="http://schemas.microsoft.com/office/drawing/2014/main" id="{9165FD8C-881C-4516-9784-B184D0275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92" y="3049763"/>
            <a:ext cx="3916134" cy="27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8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折线图, 直方图&#10;&#10;描述已自动生成">
            <a:extLst>
              <a:ext uri="{FF2B5EF4-FFF2-40B4-BE49-F238E27FC236}">
                <a16:creationId xmlns:a16="http://schemas.microsoft.com/office/drawing/2014/main" id="{8A82D871-A511-408E-B0F1-F44967BE90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1" b="1"/>
          <a:stretch/>
        </p:blipFill>
        <p:spPr>
          <a:xfrm>
            <a:off x="0" y="0"/>
            <a:ext cx="12191980" cy="672966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DD9CEFF-B0FC-4512-83E0-374625EBA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90" y="61348"/>
            <a:ext cx="3931476" cy="679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/>
              <a:t>金融量化交易实训课程</a:t>
            </a:r>
            <a:endParaRPr lang="en-US" altLang="zh-CN" sz="2400" b="1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基础课程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 499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元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1月22日 /12月26日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量化交易平台、数据库简介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Python量化分析基础语法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Numpy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1月29日/1月2日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Python量化分析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数据清洗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Pandas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金融数据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可视化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（一）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2月5日/1月9日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金融数据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可视化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（二）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多因子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量化数学模型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2月12日/1月16日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股票组合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基本面指标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策略构建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股票组合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基本面指标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策略回测及定期更新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2月19日/1月23日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股票组合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技术指标信号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策略构建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股票组合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技术指标信号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回测及定期更新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F73573-88E4-41E4-8D54-07FA648FC7A8}"/>
              </a:ext>
            </a:extLst>
          </p:cNvPr>
          <p:cNvSpPr txBox="1"/>
          <p:nvPr/>
        </p:nvSpPr>
        <p:spPr>
          <a:xfrm>
            <a:off x="4530735" y="1272201"/>
            <a:ext cx="3048001" cy="2649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Open Sans" panose="020B0606030504020204" pitchFamily="34" charset="0"/>
                <a:cs typeface="Open Sans" panose="020B0606030504020204" pitchFamily="34" charset="0"/>
              </a:rPr>
              <a:t>进阶课程    </a:t>
            </a:r>
            <a:r>
              <a:rPr lang="en-US" altLang="zh-CN" sz="1600" b="1" dirty="0">
                <a:latin typeface="Open Sans" panose="020B0606030504020204" pitchFamily="34" charset="0"/>
                <a:cs typeface="Open Sans" panose="020B0606030504020204" pitchFamily="34" charset="0"/>
              </a:rPr>
              <a:t>999</a:t>
            </a:r>
            <a:r>
              <a:rPr lang="zh-CN" altLang="en-US" sz="1600" b="1" dirty="0">
                <a:latin typeface="Open Sans" panose="020B0606030504020204" pitchFamily="34" charset="0"/>
                <a:cs typeface="Open Sans" panose="020B0606030504020204" pitchFamily="34" charset="0"/>
              </a:rPr>
              <a:t>元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accent4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2月6日/2月26日</a:t>
            </a:r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Open Sans" panose="020B0606030504020204" pitchFamily="34" charset="0"/>
                <a:cs typeface="Open Sans" panose="020B0606030504020204" pitchFamily="34" charset="0"/>
              </a:rPr>
              <a:t>相似K线技术在A股市场的三大应用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accent4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2月13日/3月5日</a:t>
            </a:r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Open Sans" panose="020B0606030504020204" pitchFamily="34" charset="0"/>
                <a:cs typeface="Open Sans" panose="020B0606030504020204" pitchFamily="34" charset="0"/>
              </a:rPr>
              <a:t>数据挖掘量化应用---决策树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accent4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2月20日/3月12日</a:t>
            </a:r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Open Sans" panose="020B0606030504020204" pitchFamily="34" charset="0"/>
                <a:cs typeface="Open Sans" panose="020B0606030504020204" pitchFamily="34" charset="0"/>
              </a:rPr>
              <a:t>人工智能指数预测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accent4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2月27日/3月19日</a:t>
            </a:r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Open Sans" panose="020B0606030504020204" pitchFamily="34" charset="0"/>
                <a:cs typeface="Open Sans" panose="020B0606030504020204" pitchFamily="34" charset="0"/>
              </a:rPr>
              <a:t>指数估值择时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A8ECD9-66F9-4E8B-BE46-3A4DA76216B7}"/>
              </a:ext>
            </a:extLst>
          </p:cNvPr>
          <p:cNvSpPr txBox="1"/>
          <p:nvPr/>
        </p:nvSpPr>
        <p:spPr>
          <a:xfrm>
            <a:off x="7840829" y="435942"/>
            <a:ext cx="4222834" cy="6173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股票投资课程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基础课程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499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元</a:t>
            </a:r>
            <a:endParaRPr lang="zh-CN" altLang="en-US" sz="1600" b="1" dirty="0"/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accent4"/>
                </a:solidFill>
              </a:rPr>
              <a:t>2022年1月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证券投资逻辑 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股票市场整体概述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金融投资工具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交易流程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机构和散户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accent4"/>
                </a:solidFill>
              </a:rPr>
              <a:t>2022年2月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公司基本面分析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政策分析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技术面分析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策略研究</a:t>
            </a:r>
            <a:endParaRPr lang="en-US" altLang="zh-CN" sz="1200" b="1" dirty="0"/>
          </a:p>
          <a:p>
            <a:pPr>
              <a:lnSpc>
                <a:spcPct val="150000"/>
              </a:lnSpc>
            </a:pPr>
            <a:endParaRPr lang="en-US" altLang="zh-CN" sz="1200" b="1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进阶课程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accent4"/>
                </a:solidFill>
              </a:rPr>
              <a:t>2022年3月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基金从业资格考试培训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证券从业资格考试培训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期货从业资格考试培训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5A05EC1-3719-477E-88D0-BB7A41C0886E}"/>
              </a:ext>
            </a:extLst>
          </p:cNvPr>
          <p:cNvCxnSpPr/>
          <p:nvPr/>
        </p:nvCxnSpPr>
        <p:spPr>
          <a:xfrm>
            <a:off x="7379368" y="863673"/>
            <a:ext cx="0" cy="5317957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60C4E43-F445-48E2-AE5D-E0BDC8DE0A96}"/>
              </a:ext>
            </a:extLst>
          </p:cNvPr>
          <p:cNvSpPr txBox="1"/>
          <p:nvPr/>
        </p:nvSpPr>
        <p:spPr>
          <a:xfrm>
            <a:off x="10708105" y="6235817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科大财经</a:t>
            </a:r>
          </a:p>
        </p:txBody>
      </p:sp>
    </p:spTree>
    <p:extLst>
      <p:ext uri="{BB962C8B-B14F-4D97-AF65-F5344CB8AC3E}">
        <p14:creationId xmlns:p14="http://schemas.microsoft.com/office/powerpoint/2010/main" val="162375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EF683C7-F214-470F-A2A9-86B04BFF4C58}"/>
              </a:ext>
            </a:extLst>
          </p:cNvPr>
          <p:cNvSpPr txBox="1"/>
          <p:nvPr/>
        </p:nvSpPr>
        <p:spPr>
          <a:xfrm>
            <a:off x="9306745" y="322648"/>
            <a:ext cx="2654970" cy="509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latin typeface="Open Sans" panose="020B0606030504020204" pitchFamily="34" charset="0"/>
                <a:cs typeface="Open Sans" panose="020B0606030504020204" pitchFamily="34" charset="0"/>
              </a:rPr>
              <a:t>进阶课程    </a:t>
            </a:r>
            <a:r>
              <a:rPr lang="en-US" altLang="zh-CN" sz="1400" b="1" dirty="0">
                <a:latin typeface="Open Sans" panose="020B0606030504020204" pitchFamily="34" charset="0"/>
                <a:cs typeface="Open Sans" panose="020B0606030504020204" pitchFamily="34" charset="0"/>
              </a:rPr>
              <a:t>999</a:t>
            </a:r>
            <a:endParaRPr lang="zh-CN" altLang="en-US" sz="14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accent4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第七周</a:t>
            </a:r>
            <a:endParaRPr lang="en-US" altLang="zh-CN" sz="1200" b="1" dirty="0">
              <a:solidFill>
                <a:schemeClr val="accent4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Open Sans" panose="020B0606030504020204" pitchFamily="34" charset="0"/>
                <a:cs typeface="Open Sans" panose="020B0606030504020204" pitchFamily="34" charset="0"/>
              </a:rPr>
              <a:t>相似度K线技术算法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accent4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第八周</a:t>
            </a:r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Open Sans" panose="020B0606030504020204" pitchFamily="34" charset="0"/>
                <a:cs typeface="Open Sans" panose="020B0606030504020204" pitchFamily="34" charset="0"/>
              </a:rPr>
              <a:t>数据挖掘量化应用</a:t>
            </a:r>
            <a:endParaRPr lang="en-US" altLang="zh-CN" sz="1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628650" lvl="1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Open Sans" panose="020B0606030504020204" pitchFamily="34" charset="0"/>
                <a:cs typeface="Open Sans" panose="020B0606030504020204" pitchFamily="34" charset="0"/>
              </a:rPr>
              <a:t>决策树</a:t>
            </a:r>
            <a:endParaRPr lang="en-US" altLang="zh-CN" sz="1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628650" lvl="1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Open Sans" panose="020B0606030504020204" pitchFamily="34" charset="0"/>
                <a:cs typeface="Open Sans" panose="020B0606030504020204" pitchFamily="34" charset="0"/>
              </a:rPr>
              <a:t>随机森林</a:t>
            </a:r>
            <a:endParaRPr lang="en-US" altLang="zh-CN" sz="1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628650" lvl="1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Open Sans" panose="020B0606030504020204" pitchFamily="34" charset="0"/>
                <a:cs typeface="Open Sans" panose="020B0606030504020204" pitchFamily="34" charset="0"/>
              </a:rPr>
              <a:t>特征分析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accent4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第九周</a:t>
            </a:r>
            <a:endParaRPr lang="en-US" altLang="zh-CN" sz="1200" b="1" dirty="0">
              <a:solidFill>
                <a:schemeClr val="accent4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Open Sans" panose="020B0606030504020204" pitchFamily="34" charset="0"/>
                <a:cs typeface="Open Sans" panose="020B0606030504020204" pitchFamily="34" charset="0"/>
              </a:rPr>
              <a:t>人工智能指数预测</a:t>
            </a:r>
            <a:endParaRPr lang="en-US" altLang="zh-CN" sz="1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628650" lvl="1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Open Sans" panose="020B0606030504020204" pitchFamily="34" charset="0"/>
                <a:cs typeface="Open Sans" panose="020B0606030504020204" pitchFamily="34" charset="0"/>
              </a:rPr>
              <a:t>KNN</a:t>
            </a:r>
          </a:p>
          <a:p>
            <a:pPr marL="628650" lvl="1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  <a:p>
            <a:pPr marL="628650" lvl="1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Open Sans" panose="020B0606030504020204" pitchFamily="34" charset="0"/>
                <a:cs typeface="Open Sans" panose="020B0606030504020204" pitchFamily="34" charset="0"/>
              </a:rPr>
              <a:t>TREE</a:t>
            </a:r>
          </a:p>
          <a:p>
            <a:pPr marL="628650" lvl="1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Open Sans" panose="020B0606030504020204" pitchFamily="34" charset="0"/>
                <a:cs typeface="Open Sans" panose="020B0606030504020204" pitchFamily="34" charset="0"/>
              </a:rPr>
              <a:t>LOGISTIC</a:t>
            </a:r>
          </a:p>
          <a:p>
            <a:pPr marL="628650" lvl="1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Open Sans" panose="020B0606030504020204" pitchFamily="34" charset="0"/>
                <a:cs typeface="Open Sans" panose="020B0606030504020204" pitchFamily="34" charset="0"/>
              </a:rPr>
              <a:t>GAUSSION</a:t>
            </a:r>
          </a:p>
          <a:p>
            <a:pPr marL="628650" lvl="1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Open Sans" panose="020B0606030504020204" pitchFamily="34" charset="0"/>
                <a:cs typeface="Open Sans" panose="020B0606030504020204" pitchFamily="34" charset="0"/>
              </a:rPr>
              <a:t>GBM</a:t>
            </a:r>
            <a:endParaRPr lang="zh-CN" altLang="en-US" sz="12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accent4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第十周</a:t>
            </a:r>
            <a:endParaRPr lang="en-US" altLang="zh-CN" sz="1200" b="1" dirty="0">
              <a:solidFill>
                <a:schemeClr val="accent4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Open Sans" panose="020B0606030504020204" pitchFamily="34" charset="0"/>
                <a:cs typeface="Open Sans" panose="020B0606030504020204" pitchFamily="34" charset="0"/>
              </a:rPr>
              <a:t>指数估值择时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1F99BC2-90DE-44D1-9CDC-9E8FED41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895" y="-939690"/>
            <a:ext cx="4121850" cy="7475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金融量化交易实训课程</a:t>
            </a:r>
            <a:endParaRPr lang="en-US" altLang="zh-CN" sz="24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基础课程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 499</a:t>
            </a:r>
            <a:endParaRPr kumimoji="0" lang="zh-CN" altLang="zh-CN" sz="1400" b="1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第一周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量化交易平台、数据库简介</a:t>
            </a:r>
            <a:endParaRPr lang="en-US" altLang="zh-CN" sz="1200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金融数据接口调用、量化函数调用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第二周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Python量化分析基础语法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量化分析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数据清洗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Numpy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量化分析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数据清洗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Pandas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（一）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第三周</a:t>
            </a:r>
            <a:endParaRPr lang="en-US" altLang="zh-CN" sz="1200" b="1" dirty="0">
              <a:solidFill>
                <a:schemeClr val="accent4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量化分析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数据清洗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Pandas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（二）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金融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量化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数据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可视化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Matplotlib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第四周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股票组合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基本面指标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策略构建回测及定期更新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医药行业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ETF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量化交易策略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股息率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&amp;PEG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选股策略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第五周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股票组合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技术指标信号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策略构建回测及定期更新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Open Sans" panose="020B0606030504020204" pitchFamily="34" charset="0"/>
                <a:cs typeface="Open Sans" panose="020B0606030504020204" pitchFamily="34" charset="0"/>
              </a:rPr>
              <a:t>布林带策略，双均线策略</a:t>
            </a:r>
            <a:endParaRPr lang="en-US" altLang="zh-CN" sz="1200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第六周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Open Sans" panose="020B0606030504020204" pitchFamily="34" charset="0"/>
                <a:cs typeface="Open Sans" panose="020B0606030504020204" pitchFamily="34" charset="0"/>
              </a:rPr>
              <a:t>单因子模型检测</a:t>
            </a:r>
            <a:r>
              <a:rPr lang="en-US" altLang="zh-CN" sz="1200" dirty="0">
                <a:latin typeface="Open Sans" panose="020B0606030504020204" pitchFamily="34" charset="0"/>
                <a:cs typeface="Open Sans" panose="020B0606030504020204" pitchFamily="34" charset="0"/>
              </a:rPr>
              <a:t>【</a:t>
            </a:r>
            <a:r>
              <a:rPr lang="zh-CN" altLang="en-US" sz="1200" dirty="0">
                <a:latin typeface="Open Sans" panose="020B0606030504020204" pitchFamily="34" charset="0"/>
                <a:cs typeface="Open Sans" panose="020B0606030504020204" pitchFamily="34" charset="0"/>
              </a:rPr>
              <a:t>分层检测、</a:t>
            </a:r>
            <a:r>
              <a:rPr lang="en-US" altLang="zh-CN" sz="1200" dirty="0">
                <a:latin typeface="Open Sans" panose="020B0606030504020204" pitchFamily="34" charset="0"/>
                <a:cs typeface="Open Sans" panose="020B0606030504020204" pitchFamily="34" charset="0"/>
              </a:rPr>
              <a:t>IC</a:t>
            </a:r>
            <a:r>
              <a:rPr lang="zh-CN" altLang="en-US" sz="1200" dirty="0">
                <a:latin typeface="Open Sans" panose="020B0606030504020204" pitchFamily="34" charset="0"/>
                <a:cs typeface="Open Sans" panose="020B0606030504020204" pitchFamily="34" charset="0"/>
              </a:rPr>
              <a:t>、</a:t>
            </a:r>
            <a:r>
              <a:rPr lang="en-US" altLang="zh-CN" sz="1200" dirty="0">
                <a:latin typeface="Open Sans" panose="020B0606030504020204" pitchFamily="34" charset="0"/>
                <a:cs typeface="Open Sans" panose="020B0606030504020204" pitchFamily="34" charset="0"/>
              </a:rPr>
              <a:t>IR】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多因子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量化数学模型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构建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zh-CN" altLang="zh-CN" sz="1200" b="0" i="0" u="none" strike="noStrike" cap="none" normalizeH="0" baseline="0" dirty="0">
              <a:ln>
                <a:noFill/>
              </a:ln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18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C5D19BD-1B39-4BBF-A6DD-FFA6A40F5F99}"/>
              </a:ext>
            </a:extLst>
          </p:cNvPr>
          <p:cNvGrpSpPr/>
          <p:nvPr/>
        </p:nvGrpSpPr>
        <p:grpSpPr>
          <a:xfrm>
            <a:off x="777715" y="440521"/>
            <a:ext cx="6093500" cy="2620203"/>
            <a:chOff x="1715257" y="392394"/>
            <a:chExt cx="6093500" cy="262020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E3DBFC6-BE9B-4EB3-A438-BB4BCEEF7D45}"/>
                </a:ext>
              </a:extLst>
            </p:cNvPr>
            <p:cNvSpPr txBox="1"/>
            <p:nvPr/>
          </p:nvSpPr>
          <p:spPr>
            <a:xfrm>
              <a:off x="1715257" y="950494"/>
              <a:ext cx="5197969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/>
                <a:t>均线归根到底是一种平均值，平均值在应用过程中存在最大的问题就是其滞后性。当出现买入卖出信号时，最佳时机早已过 去。举例来说，如果</a:t>
              </a:r>
              <a:r>
                <a:rPr lang="en-US" altLang="zh-CN" sz="1600" dirty="0"/>
                <a:t>A</a:t>
              </a:r>
              <a:r>
                <a:rPr lang="zh-CN" altLang="en-US" sz="1600" dirty="0"/>
                <a:t>股票最新价格出现了较大的涨幅，股价和均线都上涨，但均线的速度慢于股价上涨速度。此时，从形态上 来看，金叉出现，为买入信号。次日，股价回调，股价下降的速度快于均线下降的速度，形成死叉，为卖点。这样一买一卖不 仅没有盈利，反而出现亏损。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10C2C54-F33D-4D20-8A86-15F9B949C9F2}"/>
                </a:ext>
              </a:extLst>
            </p:cNvPr>
            <p:cNvSpPr txBox="1"/>
            <p:nvPr/>
          </p:nvSpPr>
          <p:spPr>
            <a:xfrm>
              <a:off x="1715257" y="392394"/>
              <a:ext cx="60935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C000"/>
                  </a:solidFill>
                </a:rPr>
                <a:t>均线理论的缺陷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C788D33-86EB-4E4A-8462-6CAD6B302B2E}"/>
              </a:ext>
            </a:extLst>
          </p:cNvPr>
          <p:cNvGrpSpPr/>
          <p:nvPr/>
        </p:nvGrpSpPr>
        <p:grpSpPr>
          <a:xfrm>
            <a:off x="6697579" y="3441032"/>
            <a:ext cx="5101389" cy="2760614"/>
            <a:chOff x="1715257" y="3311597"/>
            <a:chExt cx="6093500" cy="276061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578D9B2-C967-4FC1-9C81-EF08978B88F3}"/>
                </a:ext>
              </a:extLst>
            </p:cNvPr>
            <p:cNvSpPr txBox="1"/>
            <p:nvPr/>
          </p:nvSpPr>
          <p:spPr>
            <a:xfrm>
              <a:off x="1715257" y="3763887"/>
              <a:ext cx="6093500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1.</a:t>
              </a:r>
              <a:r>
                <a:rPr lang="zh-CN" altLang="en-US" sz="1600" dirty="0"/>
                <a:t>对均线的计算方法进行改正。 加权移动平均线是在移动平均线的基础上按照时间进行加权。越靠近当前日期的价格对未来价格的影响越大，赋予更大的权 重；越远离当前日期价格，赋予越小的权重。 </a:t>
              </a:r>
              <a:endParaRPr lang="en-US" altLang="zh-CN" sz="1600" dirty="0"/>
            </a:p>
            <a:p>
              <a:endParaRPr lang="en-US" altLang="zh-CN" sz="1600" dirty="0"/>
            </a:p>
            <a:p>
              <a:r>
                <a:rPr lang="en-US" altLang="zh-CN" sz="1600" dirty="0"/>
                <a:t>2.</a:t>
              </a:r>
              <a:r>
                <a:rPr lang="zh-CN" altLang="en-US" sz="1600" dirty="0"/>
                <a:t>调整均线周期 利用不同周期均线得到的结果也不同。许多有经验的投资者发现，在不同的市场中，有些均线的效果显著优于其他周期均线。 有些长线投资者还会将股价替换成短周期均线进行趋势判断。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0875606-0626-4EB1-8B76-767712659392}"/>
                </a:ext>
              </a:extLst>
            </p:cNvPr>
            <p:cNvSpPr txBox="1"/>
            <p:nvPr/>
          </p:nvSpPr>
          <p:spPr>
            <a:xfrm>
              <a:off x="1715257" y="3311597"/>
              <a:ext cx="60935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C000"/>
                  </a:solidFill>
                </a:rPr>
                <a:t>均线理论的改进</a:t>
              </a:r>
            </a:p>
          </p:txBody>
        </p:sp>
      </p:grp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EBD87422-83CF-4BE3-834F-BC1D206EA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83" y="3576093"/>
            <a:ext cx="5737447" cy="2460450"/>
          </a:xfrm>
          <a:prstGeom prst="rect">
            <a:avLst/>
          </a:prstGeom>
        </p:spPr>
      </p:pic>
      <p:pic>
        <p:nvPicPr>
          <p:cNvPr id="14" name="图片 13" descr="图表, 直方图&#10;&#10;描述已自动生成">
            <a:extLst>
              <a:ext uri="{FF2B5EF4-FFF2-40B4-BE49-F238E27FC236}">
                <a16:creationId xmlns:a16="http://schemas.microsoft.com/office/drawing/2014/main" id="{1D709949-9D76-4B25-8997-2A8B92EA5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21457"/>
            <a:ext cx="5783327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7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直方图&#10;&#10;描述已自动生成">
            <a:extLst>
              <a:ext uri="{FF2B5EF4-FFF2-40B4-BE49-F238E27FC236}">
                <a16:creationId xmlns:a16="http://schemas.microsoft.com/office/drawing/2014/main" id="{44CE29F0-118B-4378-A0C6-EA3AF8CF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" r="-1" b="-1"/>
          <a:stretch/>
        </p:blipFill>
        <p:spPr>
          <a:xfrm>
            <a:off x="3068" y="0"/>
            <a:ext cx="12188932" cy="6857990"/>
          </a:xfrm>
          <a:prstGeom prst="rect">
            <a:avLst/>
          </a:prstGeom>
        </p:spPr>
      </p:pic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C45C65-7982-4F37-A193-83CF20A967A8}"/>
              </a:ext>
            </a:extLst>
          </p:cNvPr>
          <p:cNvSpPr txBox="1"/>
          <p:nvPr/>
        </p:nvSpPr>
        <p:spPr>
          <a:xfrm>
            <a:off x="618062" y="4185749"/>
            <a:ext cx="9265771" cy="62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600" b="1" dirty="0">
                <a:latin typeface="+mj-lt"/>
                <a:ea typeface="+mj-ea"/>
                <a:cs typeface="+mj-cs"/>
              </a:rPr>
              <a:t>布林线均值回归策略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EC7560-D2E9-4428-B5C9-D4A0A07C5A43}"/>
              </a:ext>
            </a:extLst>
          </p:cNvPr>
          <p:cNvSpPr txBox="1"/>
          <p:nvPr/>
        </p:nvSpPr>
        <p:spPr>
          <a:xfrm>
            <a:off x="618063" y="4856921"/>
            <a:ext cx="7924358" cy="124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zh-CN" altLang="en-US" sz="1400" dirty="0"/>
              <a:t>布林带是利用统计学中的均值和标准差联合计算得出的，分为均线， 上轨线和下轨线。布林线均值回归策略认为，标的价格在上轨线和下轨线围成的范围内浮动，即使短期内突破上下轨，但长期 内仍然会回归到布林带之中。因此，一旦突破上下轨，即形成买卖信号。 当股价向上突破上界时，为卖出信号，当股价向下突破下界时，为买入信号。</a:t>
            </a:r>
            <a:endParaRPr lang="en-US" altLang="zh-CN" sz="1400" dirty="0"/>
          </a:p>
          <a:p>
            <a:pPr marR="0" lvl="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altLang="zh-CN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A555D4-9BED-4EF3-B286-5053F8AB1565}"/>
              </a:ext>
            </a:extLst>
          </p:cNvPr>
          <p:cNvSpPr txBox="1"/>
          <p:nvPr/>
        </p:nvSpPr>
        <p:spPr>
          <a:xfrm>
            <a:off x="1564106" y="2191733"/>
            <a:ext cx="3537284" cy="123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altLang="zh-CN" b="1" dirty="0">
                <a:solidFill>
                  <a:srgbClr val="FFC000"/>
                </a:solidFill>
              </a:rPr>
              <a:t>BOLL</a:t>
            </a:r>
            <a:r>
              <a:rPr lang="zh-CN" altLang="en-US" b="1" dirty="0">
                <a:solidFill>
                  <a:srgbClr val="FFC000"/>
                </a:solidFill>
              </a:rPr>
              <a:t>线的计算公式： </a:t>
            </a:r>
            <a:endParaRPr lang="en-US" altLang="zh-CN" b="1" dirty="0">
              <a:solidFill>
                <a:srgbClr val="FFC000"/>
              </a:solidFill>
            </a:endParaRPr>
          </a:p>
          <a:p>
            <a:pPr marL="0" marR="0" lvl="0"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dirty="0"/>
              <a:t>中轨线 </a:t>
            </a:r>
            <a:r>
              <a:rPr lang="en-US" altLang="zh-CN" sz="1600" dirty="0"/>
              <a:t>= N</a:t>
            </a:r>
            <a:r>
              <a:rPr lang="zh-CN" altLang="en-US" sz="1600" dirty="0"/>
              <a:t>日移动平均线 </a:t>
            </a:r>
            <a:endParaRPr lang="en-US" altLang="zh-CN" sz="1600" dirty="0"/>
          </a:p>
          <a:p>
            <a:pPr marL="0" marR="0" lvl="0"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dirty="0"/>
              <a:t>上轨线 </a:t>
            </a:r>
            <a:r>
              <a:rPr lang="en-US" altLang="zh-CN" sz="1600" dirty="0"/>
              <a:t>= </a:t>
            </a:r>
            <a:r>
              <a:rPr lang="zh-CN" altLang="en-US" sz="1600" dirty="0"/>
              <a:t>中轨线 </a:t>
            </a:r>
            <a:r>
              <a:rPr lang="en-US" altLang="zh-CN" sz="1600" dirty="0"/>
              <a:t>+ k </a:t>
            </a:r>
            <a:r>
              <a:rPr lang="zh-CN" altLang="en-US" sz="1600" dirty="0"/>
              <a:t>标准差 </a:t>
            </a:r>
            <a:endParaRPr lang="en-US" altLang="zh-CN" sz="1600" dirty="0"/>
          </a:p>
          <a:p>
            <a:pPr marL="0" marR="0" lvl="0"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 dirty="0"/>
              <a:t>下轨线 </a:t>
            </a:r>
            <a:r>
              <a:rPr lang="en-US" altLang="zh-CN" sz="1600" dirty="0"/>
              <a:t>= </a:t>
            </a:r>
            <a:r>
              <a:rPr lang="zh-CN" altLang="en-US" sz="1600" dirty="0"/>
              <a:t>中轨线 </a:t>
            </a:r>
            <a:r>
              <a:rPr lang="en-US" altLang="zh-CN" sz="1600" dirty="0"/>
              <a:t>- k </a:t>
            </a:r>
            <a:r>
              <a:rPr lang="zh-CN" altLang="en-US" sz="1600" dirty="0"/>
              <a:t>标准差</a:t>
            </a:r>
            <a:endParaRPr kumimoji="0" lang="en-US" altLang="zh-CN" sz="16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8727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1083</TotalTime>
  <Words>1942</Words>
  <Application>Microsoft Office PowerPoint</Application>
  <PresentationFormat>宽屏</PresentationFormat>
  <Paragraphs>212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-apple-system</vt:lpstr>
      <vt:lpstr>等线</vt:lpstr>
      <vt:lpstr>微软雅黑</vt:lpstr>
      <vt:lpstr>Arial</vt:lpstr>
      <vt:lpstr>Arial</vt:lpstr>
      <vt:lpstr>Calibri</vt:lpstr>
      <vt:lpstr>Calibri Light</vt:lpstr>
      <vt:lpstr>Open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2109853zbs20004@student.must.edu.mo</dc:creator>
  <cp:lastModifiedBy>2109853zbs20004@student.must.edu.mo</cp:lastModifiedBy>
  <cp:revision>19</cp:revision>
  <dcterms:created xsi:type="dcterms:W3CDTF">2021-12-05T09:08:41Z</dcterms:created>
  <dcterms:modified xsi:type="dcterms:W3CDTF">2022-04-02T14:04:38Z</dcterms:modified>
</cp:coreProperties>
</file>