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6" r:id="rId2"/>
    <p:sldMasterId id="2147483673" r:id="rId3"/>
  </p:sldMasterIdLst>
  <p:notesMasterIdLst>
    <p:notesMasterId r:id="rId18"/>
  </p:notesMasterIdLst>
  <p:sldIdLst>
    <p:sldId id="368" r:id="rId4"/>
    <p:sldId id="432" r:id="rId5"/>
    <p:sldId id="329" r:id="rId6"/>
    <p:sldId id="345" r:id="rId7"/>
    <p:sldId id="330" r:id="rId8"/>
    <p:sldId id="369" r:id="rId9"/>
    <p:sldId id="371" r:id="rId10"/>
    <p:sldId id="370" r:id="rId11"/>
    <p:sldId id="372" r:id="rId12"/>
    <p:sldId id="344" r:id="rId13"/>
    <p:sldId id="373" r:id="rId14"/>
    <p:sldId id="333" r:id="rId15"/>
    <p:sldId id="340" r:id="rId16"/>
    <p:sldId id="3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  <p15:guide id="3" pos="257">
          <p15:clr>
            <a:srgbClr val="A4A3A4"/>
          </p15:clr>
        </p15:guide>
        <p15:guide id="4" pos="742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58D"/>
    <a:srgbClr val="411C7C"/>
    <a:srgbClr val="3A405C"/>
    <a:srgbClr val="CCCCCC"/>
    <a:srgbClr val="3F3F3F"/>
    <a:srgbClr val="3F3965"/>
    <a:srgbClr val="474172"/>
    <a:srgbClr val="524B7C"/>
    <a:srgbClr val="2B3340"/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307" y="77"/>
      </p:cViewPr>
      <p:guideLst>
        <p:guide orient="horz" pos="2137"/>
        <p:guide pos="3840"/>
        <p:guide pos="257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itchFamily="34" charset="-122"/>
              </a:defRPr>
            </a:lvl1pPr>
          </a:lstStyle>
          <a:p>
            <a:fld id="{D5C7E261-29B9-4E37-B9B2-8F9277FB549D}" type="datetimeFigureOut">
              <a:rPr lang="zh-CN" altLang="en-US" smtClean="0"/>
              <a:t>2022/3/28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itchFamily="34" charset="-122"/>
              </a:defRPr>
            </a:lvl1pPr>
          </a:lstStyle>
          <a:p>
            <a:fld id="{C6DCAFE8-5E96-4521-A1B5-BC4710F7315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5D2C-12C2-4EE6-AE72-78D40666675B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t>2022/3/28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8622-CC06-46F8-8681-943D8EEB3F19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637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166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895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4978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8156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0458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8537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9638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57205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889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" y="3"/>
            <a:ext cx="12192000" cy="6858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490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1278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3990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14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" y="3"/>
            <a:ext cx="12192000" cy="6858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1000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0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0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 advClick="0" advTm="1000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1000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5548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</a:defRPr>
            </a:lvl1pPr>
          </a:lstStyle>
          <a:p>
            <a:fld id="{235F5D2C-12C2-4EE6-AE72-78D40666675B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t>2022/3/28</a:t>
            </a:fld>
            <a:endParaRPr lang="zh-CN" alt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</a:defRPr>
            </a:lvl1pPr>
          </a:lstStyle>
          <a:p>
            <a:endParaRPr lang="zh-CN" alt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</a:defRPr>
            </a:lvl1pPr>
          </a:lstStyle>
          <a:p>
            <a:fld id="{80088622-CC06-46F8-8681-943D8EEB3F19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ransition spd="slow" advClick="0" advTm="1000">
    <p:push/>
  </p:transition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 Light" charset="0"/>
          <a:ea typeface="Lato Light" charset="0"/>
          <a:cs typeface="Lato Light" charset="0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24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600" kern="1200" dirty="0" smtClean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4pPr>
      <a:lvl5pPr marL="2056765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600" kern="1200" dirty="0">
          <a:solidFill>
            <a:schemeClr val="tx1"/>
          </a:solidFill>
          <a:effectLst/>
          <a:latin typeface="Lato Light" charset="0"/>
          <a:ea typeface="Lato Light" charset="0"/>
          <a:cs typeface="Lato Light" charset="0"/>
        </a:defRPr>
      </a:lvl5pPr>
      <a:lvl6pPr marL="2513965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031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占位符 2">
            <a:extLst>
              <a:ext uri="{FF2B5EF4-FFF2-40B4-BE49-F238E27FC236}">
                <a16:creationId xmlns:a16="http://schemas.microsoft.com/office/drawing/2014/main" id="{84650A0F-524C-4B90-B1D4-EE44C32729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0" y="-101597"/>
            <a:ext cx="12192000" cy="6858000"/>
          </a:xfrm>
          <a:prstGeom prst="rect">
            <a:avLst/>
          </a:prstGeom>
        </p:spPr>
      </p:pic>
      <p:sp>
        <p:nvSpPr>
          <p:cNvPr id="4" name="矩形 259">
            <a:extLst>
              <a:ext uri="{FF2B5EF4-FFF2-40B4-BE49-F238E27FC236}">
                <a16:creationId xmlns:a16="http://schemas.microsoft.com/office/drawing/2014/main" id="{14A343BB-B735-4C4E-9579-97B336929D2B}"/>
              </a:ext>
            </a:extLst>
          </p:cNvPr>
          <p:cNvSpPr/>
          <p:nvPr/>
        </p:nvSpPr>
        <p:spPr bwMode="auto">
          <a:xfrm>
            <a:off x="5405263" y="423551"/>
            <a:ext cx="57414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dist">
              <a:buFont typeface="Arial" charset="0"/>
              <a:buNone/>
            </a:pPr>
            <a:r>
              <a:rPr lang="zh-CN" altLang="en-US" sz="5400" b="1" cap="all" dirty="0">
                <a:solidFill>
                  <a:prstClr val="white"/>
                </a:solidFill>
                <a:latin typeface="Arial" charset="0"/>
                <a:cs typeface="+mn-ea"/>
                <a:sym typeface="Arial" charset="0"/>
              </a:rPr>
              <a:t>金融量化交易实训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C7091CE-7C40-435E-9E3B-34860848FD5D}"/>
              </a:ext>
            </a:extLst>
          </p:cNvPr>
          <p:cNvGrpSpPr/>
          <p:nvPr/>
        </p:nvGrpSpPr>
        <p:grpSpPr>
          <a:xfrm>
            <a:off x="5333498" y="1258748"/>
            <a:ext cx="1987566" cy="812371"/>
            <a:chOff x="5427282" y="1579477"/>
            <a:chExt cx="1987566" cy="81237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5B93400-2DCF-4609-93DC-396E3E71DC39}"/>
                </a:ext>
              </a:extLst>
            </p:cNvPr>
            <p:cNvSpPr txBox="1"/>
            <p:nvPr/>
          </p:nvSpPr>
          <p:spPr>
            <a:xfrm>
              <a:off x="5427282" y="1868628"/>
              <a:ext cx="19699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0A51A1D-863B-44B1-B463-CBA20079018E}"/>
                </a:ext>
              </a:extLst>
            </p:cNvPr>
            <p:cNvSpPr txBox="1"/>
            <p:nvPr/>
          </p:nvSpPr>
          <p:spPr>
            <a:xfrm>
              <a:off x="5444868" y="1579477"/>
              <a:ext cx="19699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BUSINESS       </a:t>
              </a:r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2275455-A060-44B3-8F54-25370767BD73}"/>
              </a:ext>
            </a:extLst>
          </p:cNvPr>
          <p:cNvSpPr/>
          <p:nvPr/>
        </p:nvSpPr>
        <p:spPr>
          <a:xfrm>
            <a:off x="5462545" y="2236295"/>
            <a:ext cx="1606059" cy="475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prstClr val="white"/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rPr>
              <a:t>SINCE  2021.11  -  2022.1</a:t>
            </a:r>
            <a:endParaRPr lang="zh-CN" altLang="en-US" sz="900" dirty="0">
              <a:solidFill>
                <a:prstClr val="white"/>
              </a:solidFill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EF4E07-5101-4C53-A89B-70D9B62A7E52}"/>
              </a:ext>
            </a:extLst>
          </p:cNvPr>
          <p:cNvSpPr/>
          <p:nvPr/>
        </p:nvSpPr>
        <p:spPr>
          <a:xfrm>
            <a:off x="7262446" y="2236294"/>
            <a:ext cx="1754554" cy="475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pc="600" dirty="0">
                <a:solidFill>
                  <a:prstClr val="white"/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rPr>
              <a:t>主办：科大财经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150A8B8-85B4-4720-B687-77A4E9542B86}"/>
              </a:ext>
            </a:extLst>
          </p:cNvPr>
          <p:cNvGrpSpPr/>
          <p:nvPr/>
        </p:nvGrpSpPr>
        <p:grpSpPr>
          <a:xfrm>
            <a:off x="669644" y="1501580"/>
            <a:ext cx="3636126" cy="3854840"/>
            <a:chOff x="555340" y="762320"/>
            <a:chExt cx="4499282" cy="5308242"/>
          </a:xfrm>
        </p:grpSpPr>
        <p:pic>
          <p:nvPicPr>
            <p:cNvPr id="13" name="图片 12" descr="图片包含 图形用户界面&#10;&#10;描述已自动生成">
              <a:extLst>
                <a:ext uri="{FF2B5EF4-FFF2-40B4-BE49-F238E27FC236}">
                  <a16:creationId xmlns:a16="http://schemas.microsoft.com/office/drawing/2014/main" id="{C62A8FEE-0C6A-41CB-979D-E2D0F45AB7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981"/>
            <a:stretch/>
          </p:blipFill>
          <p:spPr>
            <a:xfrm>
              <a:off x="567958" y="3733634"/>
              <a:ext cx="4469079" cy="2336928"/>
            </a:xfrm>
            <a:prstGeom prst="rect">
              <a:avLst/>
            </a:prstGeom>
          </p:spPr>
        </p:pic>
        <p:pic>
          <p:nvPicPr>
            <p:cNvPr id="17" name="图片 16" descr="表格&#10;&#10;描述已自动生成">
              <a:extLst>
                <a:ext uri="{FF2B5EF4-FFF2-40B4-BE49-F238E27FC236}">
                  <a16:creationId xmlns:a16="http://schemas.microsoft.com/office/drawing/2014/main" id="{70EAC6A4-ED3F-407F-B15B-B1D064696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40" y="762320"/>
              <a:ext cx="1854438" cy="2796724"/>
            </a:xfrm>
            <a:prstGeom prst="rect">
              <a:avLst/>
            </a:prstGeom>
          </p:spPr>
        </p:pic>
        <p:pic>
          <p:nvPicPr>
            <p:cNvPr id="21" name="图片 20" descr="图形用户界面&#10;&#10;描述已自动生成">
              <a:extLst>
                <a:ext uri="{FF2B5EF4-FFF2-40B4-BE49-F238E27FC236}">
                  <a16:creationId xmlns:a16="http://schemas.microsoft.com/office/drawing/2014/main" id="{A9A373BB-9ED3-4512-97BD-CA961B534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978" t="9959" r="1491" b="8834"/>
            <a:stretch/>
          </p:blipFill>
          <p:spPr>
            <a:xfrm>
              <a:off x="2568919" y="778989"/>
              <a:ext cx="2485703" cy="1993120"/>
            </a:xfrm>
            <a:prstGeom prst="rect">
              <a:avLst/>
            </a:prstGeom>
          </p:spPr>
        </p:pic>
      </p:grpSp>
      <p:sp>
        <p:nvSpPr>
          <p:cNvPr id="26" name="TextBox 79">
            <a:extLst>
              <a:ext uri="{FF2B5EF4-FFF2-40B4-BE49-F238E27FC236}">
                <a16:creationId xmlns:a16="http://schemas.microsoft.com/office/drawing/2014/main" id="{94A8A6EF-A88C-403E-872F-32753C78894C}"/>
              </a:ext>
            </a:extLst>
          </p:cNvPr>
          <p:cNvSpPr txBox="1"/>
          <p:nvPr/>
        </p:nvSpPr>
        <p:spPr>
          <a:xfrm>
            <a:off x="5405263" y="2913660"/>
            <a:ext cx="2245217" cy="3183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en-GB" altLang="zh-CN" sz="900" b="1" dirty="0">
                <a:latin typeface="Arial" charset="0"/>
                <a:ea typeface="微软雅黑" pitchFamily="34" charset="-122"/>
                <a:sym typeface="Arial" charset="0"/>
              </a:rPr>
              <a:t>NOV-28</a:t>
            </a:r>
            <a:r>
              <a:rPr lang="zh-CN" altLang="en-US" sz="900" b="1" dirty="0">
                <a:latin typeface="Arial" charset="0"/>
                <a:ea typeface="微软雅黑" pitchFamily="34" charset="-122"/>
                <a:sym typeface="Arial" charset="0"/>
              </a:rPr>
              <a:t> </a:t>
            </a:r>
            <a:endParaRPr lang="en-GB" altLang="zh-CN" sz="9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900" b="1" dirty="0">
                <a:latin typeface="Arial" charset="0"/>
                <a:ea typeface="微软雅黑" pitchFamily="34" charset="-122"/>
                <a:sym typeface="Arial" charset="0"/>
              </a:rPr>
              <a:t>· </a:t>
            </a:r>
            <a:r>
              <a:rPr lang="zh-CN" altLang="en-US" sz="900" b="1" dirty="0">
                <a:latin typeface="Arial" charset="0"/>
                <a:ea typeface="微软雅黑" pitchFamily="34" charset="-122"/>
                <a:sym typeface="Arial" charset="0"/>
              </a:rPr>
              <a:t>金融量化交易课程分享会（腾讯会议）</a:t>
            </a:r>
            <a:endParaRPr lang="en-GB" altLang="zh-CN" sz="9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endParaRPr lang="en-US" altLang="zh-CN" sz="9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900" b="1" dirty="0">
                <a:latin typeface="Arial" charset="0"/>
                <a:ea typeface="微软雅黑" pitchFamily="34" charset="-122"/>
                <a:sym typeface="Arial" charset="0"/>
              </a:rPr>
              <a:t>DEC </a:t>
            </a:r>
          </a:p>
          <a:p>
            <a:pPr defTabSz="913765">
              <a:lnSpc>
                <a:spcPct val="150000"/>
              </a:lnSpc>
            </a:pPr>
            <a:r>
              <a:rPr lang="en-US" altLang="zh-CN" sz="900" b="1" dirty="0">
                <a:latin typeface="Arial" charset="0"/>
                <a:ea typeface="微软雅黑" pitchFamily="34" charset="-122"/>
                <a:sym typeface="Arial" charset="0"/>
              </a:rPr>
              <a:t>· </a:t>
            </a:r>
            <a:r>
              <a:rPr lang="en-GB" altLang="zh-CN" sz="900" b="1" dirty="0">
                <a:latin typeface="Arial" charset="0"/>
                <a:ea typeface="微软雅黑" pitchFamily="34" charset="-122"/>
                <a:sym typeface="Arial" charset="0"/>
              </a:rPr>
              <a:t>P</a:t>
            </a:r>
            <a:r>
              <a:rPr lang="en-US" altLang="zh-CN" sz="900" b="1" dirty="0" err="1">
                <a:latin typeface="Arial" charset="0"/>
                <a:ea typeface="微软雅黑" pitchFamily="34" charset="-122"/>
                <a:sym typeface="Arial" charset="0"/>
              </a:rPr>
              <a:t>ython</a:t>
            </a:r>
            <a:r>
              <a:rPr lang="zh-CN" altLang="en-US" sz="900" b="1" dirty="0">
                <a:latin typeface="Arial" charset="0"/>
                <a:ea typeface="微软雅黑" pitchFamily="34" charset="-122"/>
                <a:sym typeface="Arial" charset="0"/>
              </a:rPr>
              <a:t>量化分析初阶</a:t>
            </a:r>
            <a:endParaRPr lang="en-GB" altLang="zh-CN" sz="9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GB" altLang="zh-CN" sz="900" b="1" dirty="0">
                <a:latin typeface="Arial" charset="0"/>
                <a:ea typeface="微软雅黑" pitchFamily="34" charset="-122"/>
                <a:sym typeface="Arial" charset="0"/>
              </a:rPr>
              <a:t>        </a:t>
            </a:r>
            <a:r>
              <a:rPr lang="zh-CN" altLang="en-US" sz="900" b="1" dirty="0">
                <a:latin typeface="Arial" charset="0"/>
                <a:ea typeface="微软雅黑" pitchFamily="34" charset="-122"/>
                <a:sym typeface="Arial" charset="0"/>
              </a:rPr>
              <a:t>基础语法</a:t>
            </a:r>
            <a:endParaRPr lang="en-GB" altLang="zh-CN" sz="9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GB" altLang="zh-CN" sz="900" b="1" dirty="0">
                <a:latin typeface="Arial" charset="0"/>
                <a:ea typeface="微软雅黑" pitchFamily="34" charset="-122"/>
                <a:sym typeface="Arial" charset="0"/>
              </a:rPr>
              <a:t>        N</a:t>
            </a:r>
            <a:r>
              <a:rPr lang="en-US" altLang="zh-CN" sz="900" b="1" dirty="0" err="1">
                <a:latin typeface="Arial" charset="0"/>
                <a:ea typeface="微软雅黑" pitchFamily="34" charset="-122"/>
                <a:sym typeface="Arial" charset="0"/>
              </a:rPr>
              <a:t>umpy</a:t>
            </a:r>
            <a:r>
              <a:rPr lang="zh-CN" altLang="en-US" sz="900" b="1" dirty="0">
                <a:latin typeface="Arial" charset="0"/>
                <a:ea typeface="微软雅黑" pitchFamily="34" charset="-122"/>
                <a:sym typeface="Arial" charset="0"/>
              </a:rPr>
              <a:t>，</a:t>
            </a:r>
            <a:r>
              <a:rPr lang="en-GB" altLang="zh-CN" sz="900" b="1" dirty="0">
                <a:latin typeface="Arial" charset="0"/>
                <a:ea typeface="微软雅黑" pitchFamily="34" charset="-122"/>
                <a:sym typeface="Arial" charset="0"/>
              </a:rPr>
              <a:t>P</a:t>
            </a:r>
            <a:r>
              <a:rPr lang="en-US" altLang="zh-CN" sz="900" b="1" dirty="0" err="1">
                <a:latin typeface="Arial" charset="0"/>
                <a:ea typeface="微软雅黑" pitchFamily="34" charset="-122"/>
                <a:sym typeface="Arial" charset="0"/>
              </a:rPr>
              <a:t>andas</a:t>
            </a:r>
            <a:endParaRPr lang="en-GB" altLang="zh-CN" sz="9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900" b="1" dirty="0">
                <a:latin typeface="Arial" charset="0"/>
                <a:ea typeface="微软雅黑" pitchFamily="34" charset="-122"/>
                <a:sym typeface="Arial" charset="0"/>
              </a:rPr>
              <a:t>· </a:t>
            </a:r>
            <a:r>
              <a:rPr lang="zh-CN" altLang="en-US" sz="900" b="1" dirty="0">
                <a:latin typeface="Arial" charset="0"/>
                <a:ea typeface="微软雅黑" pitchFamily="34" charset="-122"/>
                <a:sym typeface="Arial" charset="0"/>
              </a:rPr>
              <a:t>构建并定期更新股票组合</a:t>
            </a:r>
            <a:endParaRPr lang="en-GB" altLang="zh-CN" sz="9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900" b="1" dirty="0">
                <a:latin typeface="Arial" charset="0"/>
                <a:ea typeface="微软雅黑" pitchFamily="34" charset="-122"/>
                <a:sym typeface="Arial" charset="0"/>
              </a:rPr>
              <a:t>· </a:t>
            </a:r>
            <a:r>
              <a:rPr lang="zh-CN" altLang="en-US" sz="900" b="1" dirty="0">
                <a:latin typeface="Arial" charset="0"/>
                <a:ea typeface="微软雅黑" pitchFamily="34" charset="-122"/>
                <a:sym typeface="Arial" charset="0"/>
              </a:rPr>
              <a:t>计算指标与识别信号</a:t>
            </a:r>
            <a:r>
              <a:rPr lang="en-US" altLang="zh-CN" sz="900" b="1" dirty="0">
                <a:latin typeface="Arial" charset="0"/>
                <a:ea typeface="微软雅黑" pitchFamily="34" charset="-122"/>
                <a:sym typeface="Arial" charset="0"/>
              </a:rPr>
              <a:t>&amp;</a:t>
            </a:r>
            <a:r>
              <a:rPr lang="zh-CN" altLang="en-US" sz="900" b="1" dirty="0">
                <a:latin typeface="Arial" charset="0"/>
                <a:ea typeface="微软雅黑" pitchFamily="34" charset="-122"/>
                <a:sym typeface="Arial" charset="0"/>
              </a:rPr>
              <a:t>策略回测</a:t>
            </a:r>
            <a:endParaRPr lang="en-GB" altLang="zh-CN" sz="9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900" b="1" dirty="0">
                <a:latin typeface="Arial" charset="0"/>
                <a:ea typeface="微软雅黑" pitchFamily="34" charset="-122"/>
                <a:sym typeface="Arial" charset="0"/>
              </a:rPr>
              <a:t>· </a:t>
            </a:r>
            <a:r>
              <a:rPr lang="zh-CN" altLang="en-US" sz="900" b="1" dirty="0">
                <a:latin typeface="Arial" charset="0"/>
                <a:ea typeface="微软雅黑" pitchFamily="34" charset="-122"/>
                <a:sym typeface="Arial" charset="0"/>
              </a:rPr>
              <a:t>金融数据可视化</a:t>
            </a:r>
            <a:endParaRPr lang="en-GB" altLang="zh-CN" sz="9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endParaRPr lang="en-GB" altLang="zh-CN" sz="9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GB" altLang="zh-CN" sz="900" b="1" dirty="0">
                <a:latin typeface="Arial" charset="0"/>
                <a:ea typeface="微软雅黑" pitchFamily="34" charset="-122"/>
                <a:sym typeface="Arial" charset="0"/>
              </a:rPr>
              <a:t>JAN</a:t>
            </a:r>
          </a:p>
          <a:p>
            <a:pPr defTabSz="913765">
              <a:lnSpc>
                <a:spcPct val="150000"/>
              </a:lnSpc>
            </a:pPr>
            <a:r>
              <a:rPr lang="en-US" altLang="zh-CN" sz="900" b="1" dirty="0">
                <a:latin typeface="Arial" charset="0"/>
                <a:ea typeface="微软雅黑" pitchFamily="34" charset="-122"/>
                <a:sym typeface="Arial" charset="0"/>
              </a:rPr>
              <a:t>· </a:t>
            </a:r>
            <a:r>
              <a:rPr lang="en-GB" altLang="zh-CN" sz="900" b="1" dirty="0">
                <a:latin typeface="Arial" charset="0"/>
                <a:ea typeface="微软雅黑" pitchFamily="34" charset="-122"/>
                <a:sym typeface="Arial" charset="0"/>
              </a:rPr>
              <a:t>P</a:t>
            </a:r>
            <a:r>
              <a:rPr lang="en-US" altLang="zh-CN" sz="900" b="1" dirty="0" err="1">
                <a:latin typeface="Arial" charset="0"/>
                <a:ea typeface="微软雅黑" pitchFamily="34" charset="-122"/>
                <a:sym typeface="Arial" charset="0"/>
              </a:rPr>
              <a:t>andas</a:t>
            </a:r>
            <a:r>
              <a:rPr lang="zh-CN" altLang="en-US" sz="900" b="1" dirty="0">
                <a:latin typeface="Arial" charset="0"/>
                <a:ea typeface="微软雅黑" pitchFamily="34" charset="-122"/>
                <a:sym typeface="Arial" charset="0"/>
              </a:rPr>
              <a:t>医药生物应用案例</a:t>
            </a:r>
            <a:endParaRPr lang="en-GB" altLang="zh-CN" sz="9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900" b="1" dirty="0">
                <a:latin typeface="Arial" charset="0"/>
                <a:ea typeface="微软雅黑" pitchFamily="34" charset="-122"/>
                <a:sym typeface="Arial" charset="0"/>
              </a:rPr>
              <a:t>· A</a:t>
            </a:r>
            <a:r>
              <a:rPr lang="zh-CN" altLang="en-US" sz="900" b="1" dirty="0">
                <a:latin typeface="Arial" charset="0"/>
                <a:ea typeface="微软雅黑" pitchFamily="34" charset="-122"/>
                <a:sym typeface="Arial" charset="0"/>
              </a:rPr>
              <a:t>股股息率</a:t>
            </a:r>
            <a:r>
              <a:rPr lang="en-US" altLang="zh-CN" sz="900" b="1" dirty="0">
                <a:latin typeface="Arial" charset="0"/>
                <a:ea typeface="微软雅黑" pitchFamily="34" charset="-122"/>
                <a:sym typeface="Arial" charset="0"/>
              </a:rPr>
              <a:t>PEG</a:t>
            </a:r>
            <a:endParaRPr lang="en-GB" altLang="zh-CN" sz="9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900" b="1" dirty="0">
                <a:latin typeface="Arial" charset="0"/>
                <a:ea typeface="微软雅黑" pitchFamily="34" charset="-122"/>
                <a:sym typeface="Arial" charset="0"/>
              </a:rPr>
              <a:t>· </a:t>
            </a:r>
            <a:r>
              <a:rPr lang="zh-CN" altLang="en-US" sz="900" b="1" dirty="0">
                <a:latin typeface="Arial" charset="0"/>
                <a:ea typeface="微软雅黑" pitchFamily="34" charset="-122"/>
                <a:sym typeface="Arial" charset="0"/>
              </a:rPr>
              <a:t>指数估值择时</a:t>
            </a:r>
            <a:endParaRPr lang="en-GB" altLang="zh-CN" sz="900" b="1" dirty="0"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30" name="图片 29" descr="QR 代码&#10;&#10;描述已自动生成">
            <a:extLst>
              <a:ext uri="{FF2B5EF4-FFF2-40B4-BE49-F238E27FC236}">
                <a16:creationId xmlns:a16="http://schemas.microsoft.com/office/drawing/2014/main" id="{525AB8B1-CBD9-471F-9E29-278BB7DA50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696" y="4754822"/>
            <a:ext cx="923990" cy="90264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0186D65-7437-49E5-8257-A90553F9BBA8}"/>
              </a:ext>
            </a:extLst>
          </p:cNvPr>
          <p:cNvSpPr txBox="1"/>
          <p:nvPr/>
        </p:nvSpPr>
        <p:spPr>
          <a:xfrm>
            <a:off x="9891926" y="5732113"/>
            <a:ext cx="1858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扫描二维码了解跟多咨询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3659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5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09"/>
          <p:cNvSpPr/>
          <p:nvPr/>
        </p:nvSpPr>
        <p:spPr>
          <a:xfrm>
            <a:off x="-37651" y="0"/>
            <a:ext cx="306651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000" dirty="0"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36" name="035"/>
          <p:cNvSpPr/>
          <p:nvPr/>
        </p:nvSpPr>
        <p:spPr>
          <a:xfrm>
            <a:off x="6096000" y="0"/>
            <a:ext cx="306651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000" dirty="0"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9477" y="1788296"/>
            <a:ext cx="2585243" cy="882267"/>
            <a:chOff x="270256" y="3172596"/>
            <a:chExt cx="2585243" cy="882267"/>
          </a:xfrm>
        </p:grpSpPr>
        <p:sp>
          <p:nvSpPr>
            <p:cNvPr id="60" name="文本框 66"/>
            <p:cNvSpPr txBox="1"/>
            <p:nvPr/>
          </p:nvSpPr>
          <p:spPr bwMode="auto">
            <a:xfrm>
              <a:off x="444675" y="3747086"/>
              <a:ext cx="2410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endParaRPr lang="zh-CN" altLang="en-US" sz="1000" b="0" i="0" dirty="0">
                <a:solidFill>
                  <a:srgbClr val="333333"/>
                </a:solidFill>
                <a:effectLst/>
                <a:latin typeface="-apple-system"/>
              </a:endParaRPr>
            </a:p>
            <a:p>
              <a:pPr algn="just"/>
              <a:endParaRPr lang="zh-CN" altLang="en-US" sz="1000" b="0" i="0" dirty="0">
                <a:solidFill>
                  <a:srgbClr val="333333"/>
                </a:solidFill>
                <a:effectLst/>
                <a:latin typeface="-apple-system"/>
              </a:endParaRPr>
            </a:p>
          </p:txBody>
        </p:sp>
        <p:sp>
          <p:nvSpPr>
            <p:cNvPr id="61" name="文本框 13"/>
            <p:cNvSpPr txBox="1"/>
            <p:nvPr/>
          </p:nvSpPr>
          <p:spPr bwMode="auto">
            <a:xfrm>
              <a:off x="270256" y="3172596"/>
              <a:ext cx="1847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endParaRPr lang="zh-CN" altLang="en-US" sz="1800" dirty="0"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3344261" y="1580934"/>
            <a:ext cx="2487541" cy="3629892"/>
            <a:chOff x="367958" y="2896530"/>
            <a:chExt cx="2487541" cy="3629892"/>
          </a:xfrm>
        </p:grpSpPr>
        <p:sp>
          <p:nvSpPr>
            <p:cNvPr id="65" name="文本框 66"/>
            <p:cNvSpPr txBox="1"/>
            <p:nvPr/>
          </p:nvSpPr>
          <p:spPr bwMode="auto">
            <a:xfrm>
              <a:off x="444675" y="3756433"/>
              <a:ext cx="2410824" cy="2769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1200" dirty="0">
                  <a:solidFill>
                    <a:schemeClr val="tx2"/>
                  </a:solidFill>
                  <a:latin typeface="-apple-system"/>
                </a:rPr>
                <a:t>分析重大事件发生前后对投资标的影响而进行套利，包括定向增发、并购重组、参与新股、热点题材与特殊事件</a:t>
              </a:r>
              <a:endParaRPr lang="en-GB" altLang="zh-CN" sz="1200" dirty="0">
                <a:solidFill>
                  <a:schemeClr val="tx2"/>
                </a:solidFill>
                <a:latin typeface="-apple-system"/>
              </a:endParaRPr>
            </a:p>
            <a:p>
              <a:pPr algn="just"/>
              <a:endParaRPr lang="en-GB" altLang="zh-CN" sz="1200" dirty="0">
                <a:solidFill>
                  <a:schemeClr val="tx2"/>
                </a:solidFill>
                <a:latin typeface="-apple-system"/>
              </a:endParaRPr>
            </a:p>
            <a:p>
              <a:pPr algn="just"/>
              <a:r>
                <a:rPr lang="en-US" altLang="zh-CN" sz="1200" dirty="0">
                  <a:solidFill>
                    <a:schemeClr val="tx2"/>
                  </a:solidFill>
                  <a:latin typeface="MicrosoftYaHei"/>
                </a:rPr>
                <a:t>【</a:t>
              </a:r>
              <a:r>
                <a:rPr lang="zh-CN" altLang="en-US" sz="1200" dirty="0">
                  <a:solidFill>
                    <a:schemeClr val="tx2"/>
                  </a:solidFill>
                  <a:latin typeface="MicrosoftYaHei"/>
                </a:rPr>
                <a:t>策略细分</a:t>
              </a:r>
              <a:r>
                <a:rPr lang="en-US" altLang="zh-CN" sz="1200" dirty="0">
                  <a:solidFill>
                    <a:schemeClr val="tx2"/>
                  </a:solidFill>
                  <a:latin typeface="MicrosoftYaHei"/>
                </a:rPr>
                <a:t>】</a:t>
              </a:r>
              <a:r>
                <a:rPr lang="zh-CN" altLang="en-US" sz="1200" dirty="0">
                  <a:solidFill>
                    <a:schemeClr val="tx2"/>
                  </a:solidFill>
                  <a:latin typeface="MicrosoftYaHei"/>
                </a:rPr>
                <a:t>舆情分析，量化多因子</a:t>
              </a:r>
              <a:endParaRPr lang="en-GB" altLang="zh-CN" sz="1200" dirty="0">
                <a:solidFill>
                  <a:schemeClr val="tx2"/>
                </a:solidFill>
                <a:latin typeface="-apple-system"/>
              </a:endParaRPr>
            </a:p>
            <a:p>
              <a:pPr algn="just"/>
              <a:endParaRPr lang="en-GB" altLang="zh-CN" sz="1200" dirty="0">
                <a:solidFill>
                  <a:schemeClr val="tx2"/>
                </a:solidFill>
                <a:latin typeface="-apple-system"/>
              </a:endParaRPr>
            </a:p>
            <a:p>
              <a:pPr algn="just"/>
              <a:r>
                <a:rPr lang="zh-CN" altLang="en-US" sz="1200" b="1" dirty="0">
                  <a:solidFill>
                    <a:schemeClr val="tx2"/>
                  </a:solidFill>
                  <a:latin typeface="-apple-system"/>
                </a:rPr>
                <a:t>策略逻辑：</a:t>
              </a:r>
              <a:r>
                <a:rPr lang="zh-CN" altLang="en-US" sz="1200" dirty="0">
                  <a:solidFill>
                    <a:schemeClr val="tx2"/>
                  </a:solidFill>
                  <a:latin typeface="-apple-system"/>
                </a:rPr>
                <a:t>是在提前挖掘和深入分析可能造成股价异常波动的事件基础上，通过充分把握交易时机获取超额投资回报的交易策略。</a:t>
              </a:r>
              <a:endParaRPr lang="en-GB" altLang="zh-CN" sz="1200" dirty="0">
                <a:solidFill>
                  <a:schemeClr val="tx2"/>
                </a:solidFill>
                <a:latin typeface="-apple-system"/>
              </a:endParaRPr>
            </a:p>
            <a:p>
              <a:pPr algn="just"/>
              <a:endParaRPr lang="en-GB" altLang="zh-CN" sz="1200" dirty="0">
                <a:solidFill>
                  <a:schemeClr val="tx2"/>
                </a:solidFill>
                <a:latin typeface="-apple-system"/>
              </a:endParaRPr>
            </a:p>
            <a:p>
              <a:pPr algn="just"/>
              <a:r>
                <a:rPr lang="en-US" altLang="zh-CN" sz="1200" dirty="0">
                  <a:solidFill>
                    <a:schemeClr val="tx2"/>
                  </a:solidFill>
                  <a:latin typeface="-apple-system"/>
                </a:rPr>
                <a:t>【</a:t>
              </a:r>
              <a:r>
                <a:rPr lang="zh-CN" altLang="en-US" sz="1200" dirty="0">
                  <a:solidFill>
                    <a:schemeClr val="tx2"/>
                  </a:solidFill>
                  <a:latin typeface="-apple-system"/>
                </a:rPr>
                <a:t>代表人物</a:t>
              </a:r>
              <a:r>
                <a:rPr lang="en-US" altLang="zh-CN" sz="1200" dirty="0">
                  <a:solidFill>
                    <a:schemeClr val="tx2"/>
                  </a:solidFill>
                  <a:latin typeface="-apple-system"/>
                </a:rPr>
                <a:t>】</a:t>
              </a:r>
              <a:r>
                <a:rPr lang="zh-CN" altLang="en-US" sz="1200" dirty="0">
                  <a:solidFill>
                    <a:schemeClr val="tx2"/>
                  </a:solidFill>
                  <a:latin typeface="-apple-system"/>
                </a:rPr>
                <a:t>：纳西姆</a:t>
              </a:r>
              <a:r>
                <a:rPr lang="en-US" altLang="zh-CN" sz="1200" dirty="0">
                  <a:solidFill>
                    <a:schemeClr val="tx2"/>
                  </a:solidFill>
                  <a:latin typeface="-apple-system"/>
                </a:rPr>
                <a:t>·</a:t>
              </a:r>
              <a:r>
                <a:rPr lang="zh-CN" altLang="en-US" sz="1200" dirty="0">
                  <a:solidFill>
                    <a:schemeClr val="tx2"/>
                  </a:solidFill>
                  <a:latin typeface="-apple-system"/>
                </a:rPr>
                <a:t>尼古拉斯</a:t>
              </a:r>
              <a:r>
                <a:rPr lang="en-US" altLang="zh-CN" sz="1200" dirty="0">
                  <a:solidFill>
                    <a:schemeClr val="tx2"/>
                  </a:solidFill>
                  <a:latin typeface="-apple-system"/>
                </a:rPr>
                <a:t>·</a:t>
              </a:r>
              <a:r>
                <a:rPr lang="zh-CN" altLang="en-US" sz="1200" dirty="0">
                  <a:solidFill>
                    <a:schemeClr val="tx2"/>
                  </a:solidFill>
                  <a:latin typeface="-apple-system"/>
                </a:rPr>
                <a:t>塔勒布</a:t>
              </a:r>
            </a:p>
          </p:txBody>
        </p:sp>
        <p:sp>
          <p:nvSpPr>
            <p:cNvPr id="66" name="文本框 13"/>
            <p:cNvSpPr txBox="1"/>
            <p:nvPr/>
          </p:nvSpPr>
          <p:spPr bwMode="auto">
            <a:xfrm>
              <a:off x="367958" y="2896530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800" b="0" i="0" dirty="0">
                  <a:solidFill>
                    <a:srgbClr val="333333"/>
                  </a:solidFill>
                  <a:effectLst/>
                  <a:latin typeface="-apple-system"/>
                </a:rPr>
                <a:t>事件驱动策略</a:t>
              </a:r>
              <a:endParaRPr lang="zh-CN" altLang="en-US" sz="1800" dirty="0"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68" name="任意多边形 67"/>
            <p:cNvSpPr/>
            <p:nvPr/>
          </p:nvSpPr>
          <p:spPr bwMode="auto">
            <a:xfrm>
              <a:off x="444675" y="3639042"/>
              <a:ext cx="22763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35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502958" y="1610826"/>
            <a:ext cx="2516846" cy="3629892"/>
            <a:chOff x="444675" y="2896530"/>
            <a:chExt cx="2516846" cy="3629892"/>
          </a:xfrm>
        </p:grpSpPr>
        <p:sp>
          <p:nvSpPr>
            <p:cNvPr id="70" name="文本框 66"/>
            <p:cNvSpPr txBox="1"/>
            <p:nvPr/>
          </p:nvSpPr>
          <p:spPr bwMode="auto">
            <a:xfrm>
              <a:off x="444675" y="3756433"/>
              <a:ext cx="2410824" cy="2769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1200" dirty="0">
                  <a:solidFill>
                    <a:schemeClr val="bg2"/>
                  </a:solidFill>
                  <a:latin typeface="-apple-system"/>
                </a:rPr>
                <a:t>由专业商业交易顾问</a:t>
              </a:r>
              <a:r>
                <a:rPr lang="en-US" altLang="zh-CN" sz="1200" dirty="0">
                  <a:solidFill>
                    <a:schemeClr val="bg2"/>
                  </a:solidFill>
                  <a:latin typeface="-apple-system"/>
                </a:rPr>
                <a:t>(CTA)</a:t>
              </a:r>
              <a:r>
                <a:rPr lang="zh-CN" altLang="en-US" sz="1200" dirty="0">
                  <a:solidFill>
                    <a:schemeClr val="bg2"/>
                  </a:solidFill>
                  <a:latin typeface="-apple-system"/>
                </a:rPr>
                <a:t>通过期货或期权市场来管理资产，包括主观趋势和系统趋势。</a:t>
              </a:r>
              <a:endParaRPr lang="en-GB" altLang="zh-CN" sz="1200" dirty="0">
                <a:solidFill>
                  <a:schemeClr val="bg2"/>
                </a:solidFill>
                <a:latin typeface="-apple-system"/>
              </a:endParaRPr>
            </a:p>
            <a:p>
              <a:pPr algn="just"/>
              <a:endParaRPr lang="en-GB" altLang="zh-CN" sz="1200" dirty="0">
                <a:solidFill>
                  <a:schemeClr val="bg2"/>
                </a:solidFill>
                <a:latin typeface="-apple-system"/>
              </a:endParaRPr>
            </a:p>
            <a:p>
              <a:pPr algn="just"/>
              <a:r>
                <a:rPr lang="en-US" altLang="zh-CN" sz="1200" dirty="0">
                  <a:solidFill>
                    <a:schemeClr val="bg2"/>
                  </a:solidFill>
                  <a:latin typeface="-apple-system"/>
                </a:rPr>
                <a:t>【</a:t>
              </a:r>
              <a:r>
                <a:rPr lang="zh-CN" altLang="en-US" sz="1200" dirty="0">
                  <a:solidFill>
                    <a:schemeClr val="bg2"/>
                  </a:solidFill>
                  <a:latin typeface="-apple-system"/>
                </a:rPr>
                <a:t>策略细分</a:t>
              </a:r>
              <a:r>
                <a:rPr lang="en-US" altLang="zh-CN" sz="1200" dirty="0">
                  <a:solidFill>
                    <a:schemeClr val="bg2"/>
                  </a:solidFill>
                  <a:latin typeface="-apple-system"/>
                </a:rPr>
                <a:t>】</a:t>
              </a:r>
              <a:r>
                <a:rPr lang="zh-CN" altLang="en-US" sz="1200" dirty="0">
                  <a:solidFill>
                    <a:schemeClr val="bg2"/>
                  </a:solidFill>
                  <a:latin typeface="-apple-system"/>
                </a:rPr>
                <a:t>统计套利（跨周期套利、跨品种套利、期现套利），动量与反转</a:t>
              </a:r>
            </a:p>
            <a:p>
              <a:pPr algn="just"/>
              <a:endParaRPr lang="en-GB" altLang="zh-CN" sz="1200" dirty="0">
                <a:solidFill>
                  <a:schemeClr val="bg2"/>
                </a:solidFill>
                <a:latin typeface="-apple-system"/>
              </a:endParaRPr>
            </a:p>
            <a:p>
              <a:pPr algn="just"/>
              <a:endParaRPr lang="en-GB" altLang="zh-CN" sz="1200" dirty="0">
                <a:solidFill>
                  <a:schemeClr val="bg2"/>
                </a:solidFill>
                <a:latin typeface="-apple-system"/>
              </a:endParaRPr>
            </a:p>
            <a:p>
              <a:pPr algn="l"/>
              <a:r>
                <a:rPr lang="zh-CN" altLang="en-US" sz="1200" b="1" dirty="0">
                  <a:solidFill>
                    <a:schemeClr val="bg2"/>
                  </a:solidFill>
                  <a:latin typeface="-apple-system"/>
                </a:rPr>
                <a:t>策略逻辑：</a:t>
              </a:r>
              <a:r>
                <a:rPr lang="zh-CN" altLang="en-US" sz="1200" dirty="0">
                  <a:solidFill>
                    <a:schemeClr val="bg2"/>
                  </a:solidFill>
                  <a:latin typeface="-apple-system"/>
                </a:rPr>
                <a:t>定量分析商品期货价格走势，所有的决策和交易基于数量化模型，并通过计算机程序完成交易指令</a:t>
              </a:r>
              <a:endParaRPr lang="en-GB" altLang="zh-CN" sz="1200" dirty="0">
                <a:solidFill>
                  <a:schemeClr val="bg2"/>
                </a:solidFill>
                <a:latin typeface="-apple-system"/>
              </a:endParaRPr>
            </a:p>
            <a:p>
              <a:pPr algn="l"/>
              <a:endParaRPr lang="zh-CN" altLang="en-US" sz="1200" dirty="0">
                <a:solidFill>
                  <a:schemeClr val="bg2"/>
                </a:solidFill>
                <a:latin typeface="-apple-system"/>
              </a:endParaRPr>
            </a:p>
            <a:p>
              <a:pPr algn="l"/>
              <a:r>
                <a:rPr lang="en-US" altLang="zh-CN" sz="1200" dirty="0">
                  <a:solidFill>
                    <a:schemeClr val="bg2"/>
                  </a:solidFill>
                  <a:latin typeface="-apple-system"/>
                </a:rPr>
                <a:t>【</a:t>
              </a:r>
              <a:r>
                <a:rPr lang="zh-CN" altLang="en-US" sz="1200" dirty="0">
                  <a:solidFill>
                    <a:schemeClr val="bg2"/>
                  </a:solidFill>
                  <a:latin typeface="-apple-system"/>
                </a:rPr>
                <a:t>代表机构</a:t>
              </a:r>
              <a:r>
                <a:rPr lang="en-US" altLang="zh-CN" sz="1200" dirty="0">
                  <a:solidFill>
                    <a:schemeClr val="bg2"/>
                  </a:solidFill>
                  <a:latin typeface="-apple-system"/>
                </a:rPr>
                <a:t>】</a:t>
              </a:r>
              <a:r>
                <a:rPr lang="zh-CN" altLang="en-US" sz="1200" dirty="0">
                  <a:solidFill>
                    <a:schemeClr val="bg2"/>
                  </a:solidFill>
                  <a:latin typeface="-apple-system"/>
                </a:rPr>
                <a:t>白石资产、淘利资产</a:t>
              </a:r>
            </a:p>
          </p:txBody>
        </p:sp>
        <p:sp>
          <p:nvSpPr>
            <p:cNvPr id="71" name="文本框 13"/>
            <p:cNvSpPr txBox="1"/>
            <p:nvPr/>
          </p:nvSpPr>
          <p:spPr bwMode="auto">
            <a:xfrm>
              <a:off x="498218" y="2896530"/>
              <a:ext cx="24633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 algn="just"/>
              <a:r>
                <a:rPr lang="zh-CN" altLang="en-US" sz="1800" b="0" i="0" dirty="0">
                  <a:solidFill>
                    <a:schemeClr val="bg2"/>
                  </a:solidFill>
                  <a:effectLst/>
                  <a:latin typeface="-apple-system"/>
                </a:rPr>
                <a:t>管理期货策略（</a:t>
              </a:r>
              <a:r>
                <a:rPr lang="en-US" altLang="zh-CN" sz="1800" b="0" i="0" dirty="0">
                  <a:solidFill>
                    <a:schemeClr val="bg2"/>
                  </a:solidFill>
                  <a:effectLst/>
                  <a:latin typeface="-apple-system"/>
                </a:rPr>
                <a:t>CTA</a:t>
              </a:r>
              <a:r>
                <a:rPr lang="zh-CN" altLang="en-US" sz="1800" b="0" i="0" dirty="0">
                  <a:solidFill>
                    <a:schemeClr val="bg2"/>
                  </a:solidFill>
                  <a:effectLst/>
                  <a:latin typeface="-apple-system"/>
                </a:rPr>
                <a:t>）</a:t>
              </a:r>
            </a:p>
          </p:txBody>
        </p:sp>
        <p:sp>
          <p:nvSpPr>
            <p:cNvPr id="73" name="任意多边形 72"/>
            <p:cNvSpPr/>
            <p:nvPr/>
          </p:nvSpPr>
          <p:spPr bwMode="auto">
            <a:xfrm>
              <a:off x="444675" y="3639042"/>
              <a:ext cx="22763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35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351791" y="1621168"/>
            <a:ext cx="2723823" cy="4584795"/>
            <a:chOff x="367958" y="2864957"/>
            <a:chExt cx="2723823" cy="4584795"/>
          </a:xfrm>
        </p:grpSpPr>
        <p:sp>
          <p:nvSpPr>
            <p:cNvPr id="75" name="文本框 66"/>
            <p:cNvSpPr txBox="1"/>
            <p:nvPr/>
          </p:nvSpPr>
          <p:spPr bwMode="auto">
            <a:xfrm>
              <a:off x="444675" y="3756433"/>
              <a:ext cx="2410824" cy="3693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1200" dirty="0">
                  <a:solidFill>
                    <a:schemeClr val="tx2"/>
                  </a:solidFill>
                  <a:latin typeface="-apple-system"/>
                </a:rPr>
                <a:t>两个具有高度相关性的资产或者不同市场中的同一资产，当资产间的价差充分大时，买入价低的资产，卖出价高的资产，获取价差收益，包括统计套利和市场中性策略。</a:t>
              </a:r>
              <a:endParaRPr lang="en-GB" altLang="zh-CN" sz="1200" dirty="0">
                <a:solidFill>
                  <a:schemeClr val="tx2"/>
                </a:solidFill>
                <a:latin typeface="-apple-system"/>
              </a:endParaRPr>
            </a:p>
            <a:p>
              <a:pPr algn="just"/>
              <a:endParaRPr lang="en-GB" altLang="zh-CN" sz="1200" dirty="0">
                <a:solidFill>
                  <a:schemeClr val="tx2"/>
                </a:solidFill>
                <a:latin typeface="-apple-system"/>
              </a:endParaRPr>
            </a:p>
            <a:p>
              <a:pPr algn="just"/>
              <a:r>
                <a:rPr lang="en-US" altLang="zh-CN" sz="1200" dirty="0">
                  <a:solidFill>
                    <a:schemeClr val="tx2"/>
                  </a:solidFill>
                  <a:latin typeface="-apple-system"/>
                </a:rPr>
                <a:t>【</a:t>
              </a:r>
              <a:r>
                <a:rPr lang="zh-CN" altLang="en-US" sz="1200" dirty="0">
                  <a:solidFill>
                    <a:schemeClr val="tx2"/>
                  </a:solidFill>
                  <a:latin typeface="-apple-system"/>
                </a:rPr>
                <a:t>策略细分</a:t>
              </a:r>
              <a:r>
                <a:rPr lang="en-US" altLang="zh-CN" sz="1200" dirty="0">
                  <a:solidFill>
                    <a:schemeClr val="tx2"/>
                  </a:solidFill>
                  <a:latin typeface="-apple-system"/>
                </a:rPr>
                <a:t>】</a:t>
              </a:r>
              <a:r>
                <a:rPr lang="zh-CN" altLang="en-US" sz="1200" dirty="0">
                  <a:solidFill>
                    <a:schemeClr val="tx2"/>
                  </a:solidFill>
                  <a:latin typeface="-apple-system"/>
                </a:rPr>
                <a:t>跨周期套利、跨品种套利、期现套利</a:t>
              </a:r>
            </a:p>
            <a:p>
              <a:pPr algn="just"/>
              <a:endParaRPr lang="en-GB" altLang="zh-CN" sz="1200" dirty="0">
                <a:solidFill>
                  <a:schemeClr val="tx2"/>
                </a:solidFill>
                <a:latin typeface="-apple-system"/>
              </a:endParaRPr>
            </a:p>
            <a:p>
              <a:pPr algn="just"/>
              <a:endParaRPr lang="en-GB" altLang="zh-CN" sz="1200" dirty="0">
                <a:solidFill>
                  <a:schemeClr val="tx2"/>
                </a:solidFill>
                <a:latin typeface="-apple-system"/>
              </a:endParaRPr>
            </a:p>
            <a:p>
              <a:pPr algn="l"/>
              <a:r>
                <a:rPr lang="zh-CN" altLang="en-US" sz="1200" b="1" dirty="0">
                  <a:solidFill>
                    <a:schemeClr val="tx2"/>
                  </a:solidFill>
                  <a:latin typeface="-apple-system"/>
                </a:rPr>
                <a:t>策略逻辑：</a:t>
              </a:r>
              <a:r>
                <a:rPr lang="zh-CN" altLang="en-US" sz="1200" dirty="0">
                  <a:solidFill>
                    <a:schemeClr val="tx2"/>
                  </a:solidFill>
                  <a:latin typeface="-apple-system"/>
                </a:rPr>
                <a:t>基于投资品种的历史价格数据，找出相关性较高的两个投资品种，根据它们之间长期均衡的协整关系，当价差偏离一定程度时，买入被相对低估的品种，卖空被相对高估的品种，等到价差回归均衡时平仓获利。</a:t>
              </a:r>
              <a:endParaRPr lang="en-GB" altLang="zh-CN" sz="1200" dirty="0">
                <a:solidFill>
                  <a:schemeClr val="tx2"/>
                </a:solidFill>
                <a:latin typeface="-apple-system"/>
              </a:endParaRPr>
            </a:p>
            <a:p>
              <a:pPr algn="l"/>
              <a:endParaRPr lang="zh-CN" altLang="en-US" sz="1200" dirty="0">
                <a:solidFill>
                  <a:schemeClr val="tx2"/>
                </a:solidFill>
                <a:latin typeface="-apple-system"/>
              </a:endParaRPr>
            </a:p>
            <a:p>
              <a:pPr algn="l"/>
              <a:r>
                <a:rPr lang="en-US" altLang="zh-CN" sz="1200" dirty="0">
                  <a:solidFill>
                    <a:schemeClr val="tx2"/>
                  </a:solidFill>
                  <a:latin typeface="-apple-system"/>
                </a:rPr>
                <a:t>【</a:t>
              </a:r>
              <a:r>
                <a:rPr lang="zh-CN" altLang="en-US" sz="1200" dirty="0">
                  <a:solidFill>
                    <a:schemeClr val="tx2"/>
                  </a:solidFill>
                  <a:latin typeface="-apple-system"/>
                </a:rPr>
                <a:t>代表机构</a:t>
              </a:r>
              <a:r>
                <a:rPr lang="en-US" altLang="zh-CN" sz="1200" dirty="0">
                  <a:solidFill>
                    <a:schemeClr val="tx2"/>
                  </a:solidFill>
                  <a:latin typeface="-apple-system"/>
                </a:rPr>
                <a:t>】</a:t>
              </a:r>
              <a:r>
                <a:rPr lang="zh-CN" altLang="en-US" sz="1200" dirty="0">
                  <a:solidFill>
                    <a:schemeClr val="tx2"/>
                  </a:solidFill>
                  <a:latin typeface="-apple-system"/>
                </a:rPr>
                <a:t>九坤投资、上海中期期货</a:t>
              </a:r>
            </a:p>
          </p:txBody>
        </p:sp>
        <p:sp>
          <p:nvSpPr>
            <p:cNvPr id="76" name="文本框 13"/>
            <p:cNvSpPr txBox="1"/>
            <p:nvPr/>
          </p:nvSpPr>
          <p:spPr bwMode="auto">
            <a:xfrm>
              <a:off x="367958" y="2864957"/>
              <a:ext cx="27238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800" b="0" i="0" dirty="0">
                  <a:solidFill>
                    <a:srgbClr val="333333"/>
                  </a:solidFill>
                  <a:effectLst/>
                  <a:latin typeface="-apple-system"/>
                </a:rPr>
                <a:t>相对价值（低风险套利）</a:t>
              </a:r>
              <a:endParaRPr lang="zh-CN" altLang="en-US" sz="1800" dirty="0"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78" name="任意多边形 77"/>
            <p:cNvSpPr/>
            <p:nvPr/>
          </p:nvSpPr>
          <p:spPr bwMode="auto">
            <a:xfrm>
              <a:off x="444675" y="3639042"/>
              <a:ext cx="22763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35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</p:grpSp>
      <p:grpSp>
        <p:nvGrpSpPr>
          <p:cNvPr id="79" name="01"/>
          <p:cNvGrpSpPr/>
          <p:nvPr/>
        </p:nvGrpSpPr>
        <p:grpSpPr>
          <a:xfrm>
            <a:off x="1212139" y="786591"/>
            <a:ext cx="680463" cy="609025"/>
            <a:chOff x="6939084" y="3996241"/>
            <a:chExt cx="680463" cy="609025"/>
          </a:xfrm>
        </p:grpSpPr>
        <p:sp>
          <p:nvSpPr>
            <p:cNvPr id="80" name="0 9"/>
            <p:cNvSpPr/>
            <p:nvPr/>
          </p:nvSpPr>
          <p:spPr>
            <a:xfrm>
              <a:off x="6939084" y="3996241"/>
              <a:ext cx="514350" cy="5143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81" name="00"/>
            <p:cNvSpPr/>
            <p:nvPr/>
          </p:nvSpPr>
          <p:spPr>
            <a:xfrm>
              <a:off x="7105197" y="4090916"/>
              <a:ext cx="514350" cy="51435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grpSp>
        <p:nvGrpSpPr>
          <p:cNvPr id="82" name="01"/>
          <p:cNvGrpSpPr/>
          <p:nvPr/>
        </p:nvGrpSpPr>
        <p:grpSpPr>
          <a:xfrm>
            <a:off x="4173875" y="786591"/>
            <a:ext cx="680463" cy="609025"/>
            <a:chOff x="6939084" y="3996241"/>
            <a:chExt cx="680463" cy="609025"/>
          </a:xfrm>
        </p:grpSpPr>
        <p:sp>
          <p:nvSpPr>
            <p:cNvPr id="83" name="0 9"/>
            <p:cNvSpPr/>
            <p:nvPr/>
          </p:nvSpPr>
          <p:spPr>
            <a:xfrm>
              <a:off x="6939084" y="3996241"/>
              <a:ext cx="514350" cy="5143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84" name="00"/>
            <p:cNvSpPr/>
            <p:nvPr/>
          </p:nvSpPr>
          <p:spPr>
            <a:xfrm>
              <a:off x="7105197" y="4090916"/>
              <a:ext cx="514350" cy="5143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grpSp>
        <p:nvGrpSpPr>
          <p:cNvPr id="85" name="01"/>
          <p:cNvGrpSpPr/>
          <p:nvPr/>
        </p:nvGrpSpPr>
        <p:grpSpPr>
          <a:xfrm>
            <a:off x="7247031" y="786591"/>
            <a:ext cx="680463" cy="609025"/>
            <a:chOff x="6939084" y="3996241"/>
            <a:chExt cx="680463" cy="609025"/>
          </a:xfrm>
        </p:grpSpPr>
        <p:sp>
          <p:nvSpPr>
            <p:cNvPr id="86" name="0 9"/>
            <p:cNvSpPr/>
            <p:nvPr/>
          </p:nvSpPr>
          <p:spPr>
            <a:xfrm>
              <a:off x="6939084" y="3996241"/>
              <a:ext cx="514350" cy="5143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87" name="00"/>
            <p:cNvSpPr/>
            <p:nvPr/>
          </p:nvSpPr>
          <p:spPr>
            <a:xfrm>
              <a:off x="7105197" y="4090916"/>
              <a:ext cx="514350" cy="51435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grpSp>
        <p:nvGrpSpPr>
          <p:cNvPr id="88" name="01"/>
          <p:cNvGrpSpPr/>
          <p:nvPr/>
        </p:nvGrpSpPr>
        <p:grpSpPr>
          <a:xfrm>
            <a:off x="10290415" y="786591"/>
            <a:ext cx="680463" cy="609025"/>
            <a:chOff x="6939084" y="3996241"/>
            <a:chExt cx="680463" cy="609025"/>
          </a:xfrm>
        </p:grpSpPr>
        <p:sp>
          <p:nvSpPr>
            <p:cNvPr id="89" name="0 9"/>
            <p:cNvSpPr/>
            <p:nvPr/>
          </p:nvSpPr>
          <p:spPr>
            <a:xfrm>
              <a:off x="6939084" y="3996241"/>
              <a:ext cx="514350" cy="5143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90" name="00"/>
            <p:cNvSpPr/>
            <p:nvPr/>
          </p:nvSpPr>
          <p:spPr>
            <a:xfrm>
              <a:off x="7105197" y="4090916"/>
              <a:ext cx="514350" cy="5143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A93985E1-082F-47AF-AC64-02C62296CEC4}"/>
              </a:ext>
            </a:extLst>
          </p:cNvPr>
          <p:cNvGrpSpPr/>
          <p:nvPr/>
        </p:nvGrpSpPr>
        <p:grpSpPr>
          <a:xfrm>
            <a:off x="289477" y="1613452"/>
            <a:ext cx="2487541" cy="5291886"/>
            <a:chOff x="367958" y="2896530"/>
            <a:chExt cx="2487541" cy="5291886"/>
          </a:xfrm>
        </p:grpSpPr>
        <p:sp>
          <p:nvSpPr>
            <p:cNvPr id="51" name="文本框 66">
              <a:extLst>
                <a:ext uri="{FF2B5EF4-FFF2-40B4-BE49-F238E27FC236}">
                  <a16:creationId xmlns:a16="http://schemas.microsoft.com/office/drawing/2014/main" id="{F6CB1939-1D9A-493C-B0E8-7282DB60A2DD}"/>
                </a:ext>
              </a:extLst>
            </p:cNvPr>
            <p:cNvSpPr txBox="1"/>
            <p:nvPr/>
          </p:nvSpPr>
          <p:spPr bwMode="auto">
            <a:xfrm>
              <a:off x="444675" y="3756433"/>
              <a:ext cx="2410824" cy="4431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pPr algn="just"/>
              <a:r>
                <a:rPr lang="zh-CN" altLang="en-US" sz="1200" b="0" i="0" dirty="0">
                  <a:solidFill>
                    <a:schemeClr val="bg2"/>
                  </a:solidFill>
                  <a:effectLst/>
                  <a:latin typeface="-apple-system"/>
                </a:rPr>
                <a:t>以股票为主要投资标的，是目前国内阳光私募行业</a:t>
              </a:r>
              <a:r>
                <a:rPr lang="en-US" altLang="zh-CN" sz="1200" b="0" i="0" dirty="0">
                  <a:solidFill>
                    <a:schemeClr val="bg2"/>
                  </a:solidFill>
                  <a:effectLst/>
                  <a:latin typeface="-apple-system"/>
                </a:rPr>
                <a:t>(80%+)</a:t>
              </a:r>
              <a:r>
                <a:rPr lang="zh-CN" altLang="en-US" sz="1200" b="0" i="0" dirty="0">
                  <a:solidFill>
                    <a:schemeClr val="bg2"/>
                  </a:solidFill>
                  <a:effectLst/>
                  <a:latin typeface="-apple-system"/>
                </a:rPr>
                <a:t>最主流的投资策略，包括股票多头、股票多空、股票市场中性</a:t>
              </a:r>
              <a:endParaRPr lang="en-GB" altLang="zh-CN" sz="1200" b="0" i="0" dirty="0">
                <a:solidFill>
                  <a:schemeClr val="bg2"/>
                </a:solidFill>
                <a:effectLst/>
                <a:latin typeface="-apple-system"/>
              </a:endParaRPr>
            </a:p>
            <a:p>
              <a:pPr algn="just"/>
              <a:endParaRPr lang="en-GB" altLang="zh-CN" sz="1200" b="0" i="0" dirty="0">
                <a:solidFill>
                  <a:schemeClr val="bg2"/>
                </a:solidFill>
                <a:effectLst/>
                <a:latin typeface="-apple-system"/>
              </a:endParaRPr>
            </a:p>
            <a:p>
              <a:pPr algn="just"/>
              <a:r>
                <a:rPr lang="en-US" altLang="zh-CN" sz="1200" dirty="0">
                  <a:solidFill>
                    <a:schemeClr val="bg2"/>
                  </a:solidFill>
                  <a:latin typeface="MicrosoftYaHei"/>
                </a:rPr>
                <a:t>【</a:t>
              </a:r>
              <a:r>
                <a:rPr lang="zh-CN" altLang="en-US" sz="1200" dirty="0">
                  <a:solidFill>
                    <a:schemeClr val="bg2"/>
                  </a:solidFill>
                  <a:latin typeface="MicrosoftYaHei"/>
                </a:rPr>
                <a:t>策略细分</a:t>
              </a:r>
              <a:r>
                <a:rPr lang="en-US" altLang="zh-CN" sz="1200" dirty="0">
                  <a:solidFill>
                    <a:schemeClr val="bg2"/>
                  </a:solidFill>
                  <a:latin typeface="MicrosoftYaHei"/>
                </a:rPr>
                <a:t>】</a:t>
              </a:r>
              <a:r>
                <a:rPr lang="zh-CN" altLang="en-US" sz="1200" dirty="0">
                  <a:solidFill>
                    <a:schemeClr val="bg2"/>
                  </a:solidFill>
                  <a:latin typeface="MicrosoftYaHei"/>
                </a:rPr>
                <a:t>行业选股、量化多因</a:t>
              </a:r>
              <a:r>
                <a:rPr lang="zh-CN" altLang="en-US" sz="1200" b="1" dirty="0">
                  <a:solidFill>
                    <a:schemeClr val="bg2"/>
                  </a:solidFill>
                  <a:latin typeface="MicrosoftYaHei-Bold"/>
                </a:rPr>
                <a:t>子选股、指数增强</a:t>
              </a:r>
            </a:p>
            <a:p>
              <a:pPr algn="just"/>
              <a:endParaRPr lang="en-GB" altLang="zh-CN" sz="1200" b="0" i="0" dirty="0">
                <a:solidFill>
                  <a:schemeClr val="bg2"/>
                </a:solidFill>
                <a:effectLst/>
                <a:latin typeface="-apple-system"/>
              </a:endParaRPr>
            </a:p>
            <a:p>
              <a:pPr algn="just"/>
              <a:endParaRPr lang="en-GB" altLang="zh-CN" sz="1200" b="0" i="0" dirty="0">
                <a:solidFill>
                  <a:schemeClr val="bg2"/>
                </a:solidFill>
                <a:effectLst/>
                <a:latin typeface="-apple-system"/>
              </a:endParaRPr>
            </a:p>
            <a:p>
              <a:pPr algn="just"/>
              <a:r>
                <a:rPr lang="zh-CN" altLang="en-US" sz="1200" b="1" i="0" u="none" strike="noStrike" baseline="0" dirty="0">
                  <a:solidFill>
                    <a:schemeClr val="bg2"/>
                  </a:solidFill>
                  <a:latin typeface="MicrosoftYaHei-Bold"/>
                </a:rPr>
                <a:t>策略逻辑：</a:t>
              </a:r>
              <a:r>
                <a:rPr lang="zh-CN" altLang="en-US" sz="1200" b="0" i="0" u="none" strike="noStrike" baseline="0" dirty="0">
                  <a:solidFill>
                    <a:schemeClr val="bg2"/>
                  </a:solidFill>
                  <a:latin typeface="MicrosoftYaHei"/>
                </a:rPr>
                <a:t>基于对某些股票看好，从而在低价买进股票，待股票上涨后卖出，以此获取收益</a:t>
              </a:r>
              <a:r>
                <a:rPr lang="zh-CN" altLang="en-US" sz="1200" u="none" strike="noStrike" baseline="0" dirty="0">
                  <a:solidFill>
                    <a:schemeClr val="bg2"/>
                  </a:solidFill>
                  <a:latin typeface="-apple-system"/>
                </a:rPr>
                <a:t>。</a:t>
              </a:r>
              <a:endParaRPr lang="en-GB" altLang="zh-CN" sz="1200" u="none" strike="noStrike" baseline="0" dirty="0">
                <a:solidFill>
                  <a:schemeClr val="bg2"/>
                </a:solidFill>
                <a:latin typeface="-apple-system"/>
              </a:endParaRPr>
            </a:p>
            <a:p>
              <a:pPr algn="just"/>
              <a:endParaRPr lang="en-GB" altLang="zh-CN" sz="1200" dirty="0">
                <a:solidFill>
                  <a:schemeClr val="bg2"/>
                </a:solidFill>
                <a:latin typeface="-apple-system"/>
              </a:endParaRPr>
            </a:p>
            <a:p>
              <a:pPr algn="just"/>
              <a:r>
                <a:rPr lang="en-US" altLang="zh-CN" sz="1200" dirty="0">
                  <a:solidFill>
                    <a:schemeClr val="bg2"/>
                  </a:solidFill>
                  <a:latin typeface="MicrosoftYaHei"/>
                </a:rPr>
                <a:t>【</a:t>
              </a:r>
              <a:r>
                <a:rPr lang="zh-CN" altLang="en-US" sz="1200" dirty="0">
                  <a:solidFill>
                    <a:schemeClr val="bg2"/>
                  </a:solidFill>
                  <a:latin typeface="MicrosoftYaHei"/>
                </a:rPr>
                <a:t>代表机构</a:t>
              </a:r>
              <a:r>
                <a:rPr lang="en-US" altLang="zh-CN" sz="1200" dirty="0">
                  <a:solidFill>
                    <a:schemeClr val="bg2"/>
                  </a:solidFill>
                  <a:latin typeface="MicrosoftYaHei"/>
                </a:rPr>
                <a:t>】</a:t>
              </a:r>
              <a:r>
                <a:rPr lang="zh-CN" altLang="en-US" sz="1200" dirty="0">
                  <a:solidFill>
                    <a:schemeClr val="bg2"/>
                  </a:solidFill>
                  <a:latin typeface="MicrosoftYaHei"/>
                </a:rPr>
                <a:t>朱雀投资、贤盛投资、中睿合银；</a:t>
              </a:r>
              <a:endParaRPr lang="en-GB" altLang="zh-CN" sz="1200" dirty="0">
                <a:solidFill>
                  <a:schemeClr val="bg2"/>
                </a:solidFill>
                <a:latin typeface="MicrosoftYaHei"/>
              </a:endParaRPr>
            </a:p>
            <a:p>
              <a:pPr algn="just"/>
              <a:endParaRPr lang="en-GB" altLang="zh-CN" sz="1200" dirty="0">
                <a:solidFill>
                  <a:schemeClr val="bg2"/>
                </a:solidFill>
                <a:latin typeface="-apple-system"/>
              </a:endParaRPr>
            </a:p>
            <a:p>
              <a:pPr algn="l"/>
              <a:r>
                <a:rPr lang="zh-CN" altLang="en-US" sz="1200" b="1" dirty="0">
                  <a:solidFill>
                    <a:schemeClr val="bg2"/>
                  </a:solidFill>
                  <a:latin typeface="MicrosoftYaHei"/>
                </a:rPr>
                <a:t>策略逻辑：</a:t>
              </a:r>
              <a:r>
                <a:rPr lang="zh-CN" altLang="en-US" sz="1200" dirty="0">
                  <a:solidFill>
                    <a:schemeClr val="bg2"/>
                  </a:solidFill>
                  <a:latin typeface="MicrosoftYaHei"/>
                </a:rPr>
                <a:t>严格控制风险的前提下，同时持有股票多头和股票空头的投资策略</a:t>
              </a:r>
              <a:r>
                <a:rPr lang="en-US" altLang="zh-CN" sz="1200" dirty="0">
                  <a:solidFill>
                    <a:schemeClr val="bg2"/>
                  </a:solidFill>
                  <a:latin typeface="MicrosoftYaHei"/>
                </a:rPr>
                <a:t>(</a:t>
              </a:r>
              <a:r>
                <a:rPr lang="zh-CN" altLang="en-US" sz="1200" dirty="0">
                  <a:solidFill>
                    <a:schemeClr val="bg2"/>
                  </a:solidFill>
                  <a:latin typeface="MicrosoftYaHei"/>
                </a:rPr>
                <a:t>不完全对冲</a:t>
              </a:r>
              <a:r>
                <a:rPr lang="en-US" altLang="zh-CN" sz="1200" dirty="0">
                  <a:solidFill>
                    <a:schemeClr val="bg2"/>
                  </a:solidFill>
                  <a:latin typeface="MicrosoftYaHei"/>
                </a:rPr>
                <a:t>)</a:t>
              </a:r>
              <a:r>
                <a:rPr lang="zh-CN" altLang="en-US" sz="1200" dirty="0">
                  <a:solidFill>
                    <a:schemeClr val="bg2"/>
                  </a:solidFill>
                  <a:latin typeface="MicrosoftYaHei"/>
                </a:rPr>
                <a:t>，以此获得双重的阿尔法收益。</a:t>
              </a:r>
              <a:endParaRPr lang="en-GB" altLang="zh-CN" sz="1200" dirty="0">
                <a:solidFill>
                  <a:schemeClr val="bg2"/>
                </a:solidFill>
                <a:latin typeface="MicrosoftYaHei"/>
              </a:endParaRPr>
            </a:p>
            <a:p>
              <a:pPr algn="l"/>
              <a:endParaRPr lang="zh-CN" altLang="en-US" sz="1200" dirty="0">
                <a:solidFill>
                  <a:schemeClr val="bg2"/>
                </a:solidFill>
                <a:latin typeface="MicrosoftYaHei"/>
              </a:endParaRPr>
            </a:p>
            <a:p>
              <a:pPr algn="l"/>
              <a:r>
                <a:rPr lang="en-US" altLang="zh-CN" sz="1200" dirty="0">
                  <a:solidFill>
                    <a:schemeClr val="bg2"/>
                  </a:solidFill>
                  <a:latin typeface="MicrosoftYaHei"/>
                </a:rPr>
                <a:t>【</a:t>
              </a:r>
              <a:r>
                <a:rPr lang="zh-CN" altLang="en-US" sz="1200" dirty="0">
                  <a:solidFill>
                    <a:schemeClr val="bg2"/>
                  </a:solidFill>
                  <a:latin typeface="MicrosoftYaHei"/>
                </a:rPr>
                <a:t>代表机构</a:t>
              </a:r>
              <a:r>
                <a:rPr lang="en-US" altLang="zh-CN" sz="1200" dirty="0">
                  <a:solidFill>
                    <a:schemeClr val="bg2"/>
                  </a:solidFill>
                  <a:latin typeface="MicrosoftYaHei"/>
                </a:rPr>
                <a:t>】</a:t>
              </a:r>
              <a:r>
                <a:rPr lang="zh-CN" altLang="en-US" sz="1200" dirty="0">
                  <a:solidFill>
                    <a:schemeClr val="bg2"/>
                  </a:solidFill>
                  <a:latin typeface="MicrosoftYaHei"/>
                </a:rPr>
                <a:t>九坤投资、维引资本、量道投资</a:t>
              </a:r>
              <a:endParaRPr lang="en-GB" altLang="zh-CN" sz="1200" dirty="0">
                <a:solidFill>
                  <a:schemeClr val="bg2"/>
                </a:solidFill>
                <a:latin typeface="MicrosoftYaHei"/>
              </a:endParaRPr>
            </a:p>
            <a:p>
              <a:pPr algn="just"/>
              <a:endParaRPr lang="en-GB" altLang="zh-CN" sz="1200" dirty="0">
                <a:solidFill>
                  <a:schemeClr val="bg2"/>
                </a:solidFill>
                <a:latin typeface="MicrosoftYaHei"/>
              </a:endParaRPr>
            </a:p>
          </p:txBody>
        </p:sp>
        <p:sp>
          <p:nvSpPr>
            <p:cNvPr id="52" name="文本框 13">
              <a:extLst>
                <a:ext uri="{FF2B5EF4-FFF2-40B4-BE49-F238E27FC236}">
                  <a16:creationId xmlns:a16="http://schemas.microsoft.com/office/drawing/2014/main" id="{0676F34E-019E-4078-B502-4C7B2C05EF52}"/>
                </a:ext>
              </a:extLst>
            </p:cNvPr>
            <p:cNvSpPr txBox="1"/>
            <p:nvPr/>
          </p:nvSpPr>
          <p:spPr bwMode="auto">
            <a:xfrm>
              <a:off x="367958" y="2896530"/>
              <a:ext cx="11079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1800" b="0" i="0" dirty="0">
                  <a:solidFill>
                    <a:schemeClr val="bg2"/>
                  </a:solidFill>
                  <a:effectLst/>
                  <a:latin typeface="-apple-system"/>
                </a:rPr>
                <a:t>股票策略</a:t>
              </a:r>
              <a:endParaRPr lang="zh-CN" altLang="en-US" sz="1800" dirty="0">
                <a:solidFill>
                  <a:schemeClr val="bg2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53" name="任意多边形 67">
              <a:extLst>
                <a:ext uri="{FF2B5EF4-FFF2-40B4-BE49-F238E27FC236}">
                  <a16:creationId xmlns:a16="http://schemas.microsoft.com/office/drawing/2014/main" id="{22C6F442-E75A-46B4-9379-998B1807E5C8}"/>
                </a:ext>
              </a:extLst>
            </p:cNvPr>
            <p:cNvSpPr/>
            <p:nvPr/>
          </p:nvSpPr>
          <p:spPr bwMode="auto">
            <a:xfrm>
              <a:off x="444675" y="3639042"/>
              <a:ext cx="227639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35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451F344C-CDB1-42EC-AB00-A73A43CD0E7A}"/>
              </a:ext>
            </a:extLst>
          </p:cNvPr>
          <p:cNvSpPr txBox="1"/>
          <p:nvPr/>
        </p:nvSpPr>
        <p:spPr>
          <a:xfrm>
            <a:off x="4729444" y="72149"/>
            <a:ext cx="27331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Arial" charset="0"/>
                <a:cs typeface="+mn-ea"/>
                <a:sym typeface="Arial" charset="0"/>
              </a:rPr>
              <a:t>常见量化策略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EC4A5BB-781A-49CB-AE09-B00EF3AF93DD}"/>
              </a:ext>
            </a:extLst>
          </p:cNvPr>
          <p:cNvGrpSpPr/>
          <p:nvPr/>
        </p:nvGrpSpPr>
        <p:grpSpPr>
          <a:xfrm>
            <a:off x="2141839" y="298284"/>
            <a:ext cx="7908323" cy="108542"/>
            <a:chOff x="1837039" y="691984"/>
            <a:chExt cx="7908323" cy="108542"/>
          </a:xfrm>
        </p:grpSpPr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576D7BDA-FCB9-4576-A0AB-CFE62C480264}"/>
                </a:ext>
              </a:extLst>
            </p:cNvPr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4F2C68A8-9796-4433-A1D2-432B70EB984F}"/>
                </a:ext>
              </a:extLst>
            </p:cNvPr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878F67CD-8F63-4A33-BA89-518E0E2B19EC}"/>
                </a:ext>
              </a:extLst>
            </p:cNvPr>
            <p:cNvCxnSpPr/>
            <p:nvPr/>
          </p:nvCxnSpPr>
          <p:spPr>
            <a:xfrm flipH="1">
              <a:off x="7286472" y="691984"/>
              <a:ext cx="2458890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7E350868-09B3-4B4B-B5B7-FB98BF3DA589}"/>
                </a:ext>
              </a:extLst>
            </p:cNvPr>
            <p:cNvCxnSpPr/>
            <p:nvPr/>
          </p:nvCxnSpPr>
          <p:spPr>
            <a:xfrm flipH="1">
              <a:off x="7286472" y="800526"/>
              <a:ext cx="1372336" cy="0"/>
            </a:xfrm>
            <a:prstGeom prst="line">
              <a:avLst/>
            </a:prstGeom>
            <a:ln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4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4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ACBD85E-A404-45CB-B532-1039E479D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B1626B1-BAC7-4893-A5AC-620597685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4E9910-51FE-45BF-973D-9D2401FD3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F297D877-5693-4A4B-9747-7DAAC6128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84" y="792324"/>
            <a:ext cx="2851427" cy="5273352"/>
          </a:xfrm>
          <a:prstGeom prst="rect">
            <a:avLst/>
          </a:prstGeom>
        </p:spPr>
      </p:pic>
      <p:pic>
        <p:nvPicPr>
          <p:cNvPr id="6" name="图片 5" descr="图形用户界面, 图表&#10;&#10;描述已自动生成">
            <a:extLst>
              <a:ext uri="{FF2B5EF4-FFF2-40B4-BE49-F238E27FC236}">
                <a16:creationId xmlns:a16="http://schemas.microsoft.com/office/drawing/2014/main" id="{0D7C6ECF-DD90-4074-9EA4-3536833E4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95" y="2222302"/>
            <a:ext cx="6715856" cy="22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1121"/>
      </p:ext>
    </p:extLst>
  </p:cSld>
  <p:clrMapOvr>
    <a:masterClrMapping/>
  </p:clrMapOvr>
  <p:transition spd="slow" advClick="0" advTm="1000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0 6"/>
          <p:cNvSpPr/>
          <p:nvPr/>
        </p:nvSpPr>
        <p:spPr>
          <a:xfrm>
            <a:off x="1588" y="3719745"/>
            <a:ext cx="12188825" cy="31382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lnSpc>
                <a:spcPct val="150000"/>
              </a:lnSpc>
            </a:pPr>
            <a:endParaRPr lang="en-US" sz="100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71193" y="2242297"/>
            <a:ext cx="569617" cy="1575538"/>
          </a:xfrm>
          <a:prstGeom prst="roundRect">
            <a:avLst>
              <a:gd name="adj" fmla="val 1028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估值因子</a:t>
            </a:r>
            <a:endParaRPr lang="en-US" sz="1400" dirty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9" name="Rounded Rectangle 9"/>
          <p:cNvSpPr/>
          <p:nvPr/>
        </p:nvSpPr>
        <p:spPr>
          <a:xfrm>
            <a:off x="6434723" y="723318"/>
            <a:ext cx="569617" cy="3252070"/>
          </a:xfrm>
          <a:prstGeom prst="roundRect">
            <a:avLst>
              <a:gd name="adj" fmla="val 1028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3765">
              <a:lnSpc>
                <a:spcPct val="150000"/>
              </a:lnSpc>
            </a:pPr>
            <a:endParaRPr lang="en-US" sz="1400" dirty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algn="ctr"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规模因子</a:t>
            </a:r>
            <a:endParaRPr lang="en-US" sz="1400" dirty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0" name="Rounded Rectangle 11"/>
          <p:cNvSpPr/>
          <p:nvPr/>
        </p:nvSpPr>
        <p:spPr>
          <a:xfrm>
            <a:off x="7198252" y="1616179"/>
            <a:ext cx="569617" cy="2444046"/>
          </a:xfrm>
          <a:prstGeom prst="roundRect">
            <a:avLst>
              <a:gd name="adj" fmla="val 1028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3765">
              <a:lnSpc>
                <a:spcPct val="150000"/>
              </a:lnSpc>
            </a:pPr>
            <a:endParaRPr lang="en-US" sz="1400" dirty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algn="ctr"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成长因子</a:t>
            </a:r>
            <a:endParaRPr lang="en-US" sz="1400" dirty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1" name="Rounded Rectangle 13"/>
          <p:cNvSpPr/>
          <p:nvPr/>
        </p:nvSpPr>
        <p:spPr>
          <a:xfrm>
            <a:off x="7961782" y="2242297"/>
            <a:ext cx="569617" cy="1733091"/>
          </a:xfrm>
          <a:prstGeom prst="roundRect">
            <a:avLst>
              <a:gd name="adj" fmla="val 1028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质量因子</a:t>
            </a:r>
            <a:endParaRPr lang="en-US" sz="1400" dirty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2" name="Rounded Rectangle 15"/>
          <p:cNvSpPr/>
          <p:nvPr/>
        </p:nvSpPr>
        <p:spPr>
          <a:xfrm>
            <a:off x="8725311" y="1878712"/>
            <a:ext cx="569617" cy="2181513"/>
          </a:xfrm>
          <a:prstGeom prst="roundRect">
            <a:avLst>
              <a:gd name="adj" fmla="val 1028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3765">
              <a:lnSpc>
                <a:spcPct val="150000"/>
              </a:lnSpc>
            </a:pPr>
            <a:endParaRPr lang="en-US" sz="1400" dirty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algn="ctr"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杠杆因子</a:t>
            </a:r>
            <a:endParaRPr lang="en-US" sz="1400" dirty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3" name="Rounded Rectangle 17"/>
          <p:cNvSpPr/>
          <p:nvPr/>
        </p:nvSpPr>
        <p:spPr>
          <a:xfrm>
            <a:off x="9488841" y="1150531"/>
            <a:ext cx="569617" cy="3006650"/>
          </a:xfrm>
          <a:prstGeom prst="roundRect">
            <a:avLst>
              <a:gd name="adj" fmla="val 1028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3765">
              <a:lnSpc>
                <a:spcPct val="150000"/>
              </a:lnSpc>
            </a:pPr>
            <a:endParaRPr lang="en-US" sz="1400" dirty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algn="ctr"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动量因子</a:t>
            </a:r>
            <a:endParaRPr lang="en-US" sz="1400" dirty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4" name="Rounded Rectangle 19"/>
          <p:cNvSpPr/>
          <p:nvPr/>
        </p:nvSpPr>
        <p:spPr>
          <a:xfrm>
            <a:off x="10252371" y="2127250"/>
            <a:ext cx="569617" cy="1932975"/>
          </a:xfrm>
          <a:prstGeom prst="roundRect">
            <a:avLst>
              <a:gd name="adj" fmla="val 10284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波动性因子</a:t>
            </a:r>
            <a:endParaRPr lang="en-US" sz="1400" dirty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6" name="Rounded Rectangle 8"/>
          <p:cNvSpPr/>
          <p:nvPr/>
        </p:nvSpPr>
        <p:spPr>
          <a:xfrm>
            <a:off x="5671193" y="4009255"/>
            <a:ext cx="569617" cy="1940257"/>
          </a:xfrm>
          <a:prstGeom prst="roundRect">
            <a:avLst>
              <a:gd name="adj" fmla="val 102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Arial" charset="0"/>
                <a:ea typeface="微软雅黑" pitchFamily="34" charset="-122"/>
                <a:sym typeface="Arial" charset="0"/>
              </a:rPr>
              <a:t>企业价值倍数</a:t>
            </a:r>
            <a:endParaRPr lang="en-US" sz="1400" dirty="0">
              <a:solidFill>
                <a:srgbClr val="00000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7" name="Rounded Rectangle 10"/>
          <p:cNvSpPr/>
          <p:nvPr/>
        </p:nvSpPr>
        <p:spPr>
          <a:xfrm>
            <a:off x="6434723" y="4009254"/>
            <a:ext cx="569617" cy="1680346"/>
          </a:xfrm>
          <a:prstGeom prst="roundRect">
            <a:avLst>
              <a:gd name="adj" fmla="val 102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Arial" charset="0"/>
                <a:ea typeface="微软雅黑" pitchFamily="34" charset="-122"/>
                <a:sym typeface="Arial" charset="0"/>
              </a:rPr>
              <a:t>流通市值</a:t>
            </a:r>
            <a:endParaRPr lang="en-US" sz="1400" dirty="0">
              <a:solidFill>
                <a:srgbClr val="000000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algn="ctr" defTabSz="913765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8" name="Rounded Rectangle 12"/>
          <p:cNvSpPr/>
          <p:nvPr/>
        </p:nvSpPr>
        <p:spPr>
          <a:xfrm>
            <a:off x="7198252" y="4009253"/>
            <a:ext cx="569617" cy="2721747"/>
          </a:xfrm>
          <a:prstGeom prst="roundRect">
            <a:avLst>
              <a:gd name="adj" fmla="val 102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Arial" charset="0"/>
                <a:ea typeface="微软雅黑" pitchFamily="34" charset="-122"/>
                <a:sym typeface="Arial" charset="0"/>
              </a:rPr>
              <a:t>每股净资产增长</a:t>
            </a:r>
            <a:endParaRPr lang="en-US" sz="1400" dirty="0">
              <a:solidFill>
                <a:srgbClr val="000000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algn="ctr" defTabSz="913765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9" name="Rounded Rectangle 14"/>
          <p:cNvSpPr/>
          <p:nvPr/>
        </p:nvSpPr>
        <p:spPr>
          <a:xfrm>
            <a:off x="7961782" y="4009253"/>
            <a:ext cx="569617" cy="2069701"/>
          </a:xfrm>
          <a:prstGeom prst="roundRect">
            <a:avLst>
              <a:gd name="adj" fmla="val 102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Arial" charset="0"/>
                <a:ea typeface="微软雅黑" pitchFamily="34" charset="-122"/>
                <a:sym typeface="Arial" charset="0"/>
              </a:rPr>
              <a:t>资产周转率</a:t>
            </a:r>
            <a:endParaRPr lang="en-US" sz="1400" dirty="0">
              <a:solidFill>
                <a:srgbClr val="000000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algn="ctr" defTabSz="913765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20" name="Rounded Rectangle 16"/>
          <p:cNvSpPr/>
          <p:nvPr/>
        </p:nvSpPr>
        <p:spPr>
          <a:xfrm>
            <a:off x="8725311" y="4009253"/>
            <a:ext cx="569617" cy="1643467"/>
          </a:xfrm>
          <a:prstGeom prst="roundRect">
            <a:avLst>
              <a:gd name="adj" fmla="val 102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Arial" charset="0"/>
                <a:ea typeface="微软雅黑" pitchFamily="34" charset="-122"/>
                <a:sym typeface="Arial" charset="0"/>
              </a:rPr>
              <a:t>现金比率</a:t>
            </a:r>
            <a:endParaRPr lang="en-US" sz="1400" dirty="0">
              <a:solidFill>
                <a:srgbClr val="000000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algn="ctr" defTabSz="913765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21" name="Rounded Rectangle 18"/>
          <p:cNvSpPr/>
          <p:nvPr/>
        </p:nvSpPr>
        <p:spPr>
          <a:xfrm>
            <a:off x="9488841" y="4009253"/>
            <a:ext cx="569617" cy="2639197"/>
          </a:xfrm>
          <a:prstGeom prst="roundRect">
            <a:avLst>
              <a:gd name="adj" fmla="val 102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3765">
              <a:lnSpc>
                <a:spcPct val="15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Arial" charset="0"/>
                <a:ea typeface="微软雅黑" pitchFamily="34" charset="-122"/>
                <a:sym typeface="Arial" charset="0"/>
              </a:rPr>
              <a:t>近一个月收益率</a:t>
            </a:r>
            <a:endParaRPr lang="en-US" sz="1400" dirty="0">
              <a:solidFill>
                <a:srgbClr val="000000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algn="ctr" defTabSz="913765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22" name="Rounded Rectangle 20"/>
          <p:cNvSpPr/>
          <p:nvPr/>
        </p:nvSpPr>
        <p:spPr>
          <a:xfrm>
            <a:off x="10252371" y="4009252"/>
            <a:ext cx="569617" cy="2154539"/>
          </a:xfrm>
          <a:prstGeom prst="roundRect">
            <a:avLst>
              <a:gd name="adj" fmla="val 102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913765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Arial" charset="0"/>
                <a:ea typeface="微软雅黑" pitchFamily="34" charset="-122"/>
                <a:sym typeface="Arial" charset="0"/>
              </a:rPr>
              <a:t>12M </a:t>
            </a:r>
            <a:r>
              <a:rPr lang="en-US" sz="900" dirty="0">
                <a:solidFill>
                  <a:srgbClr val="000000"/>
                </a:solidFill>
                <a:latin typeface="Arial" charset="0"/>
                <a:ea typeface="微软雅黑" pitchFamily="34" charset="-122"/>
                <a:sym typeface="Arial" charset="0"/>
              </a:rPr>
              <a:t>CPA</a:t>
            </a:r>
            <a:r>
              <a:rPr lang="en-US" sz="800" dirty="0">
                <a:solidFill>
                  <a:srgbClr val="000000"/>
                </a:solidFill>
                <a:latin typeface="Arial" charset="0"/>
                <a:ea typeface="微软雅黑" pitchFamily="34" charset="-122"/>
                <a:sym typeface="Arial" charset="0"/>
              </a:rPr>
              <a:t>M</a:t>
            </a:r>
            <a:r>
              <a:rPr lang="zh-CN" altLang="en-US" sz="1400" dirty="0">
                <a:solidFill>
                  <a:srgbClr val="000000"/>
                </a:solidFill>
                <a:latin typeface="Arial" charset="0"/>
                <a:ea typeface="微软雅黑" pitchFamily="34" charset="-122"/>
                <a:sym typeface="Arial" charset="0"/>
              </a:rPr>
              <a:t>模型残差</a:t>
            </a:r>
            <a:endParaRPr lang="en-US" sz="1400" dirty="0">
              <a:solidFill>
                <a:srgbClr val="000000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algn="ctr" defTabSz="913765">
              <a:lnSpc>
                <a:spcPct val="150000"/>
              </a:lnSpc>
            </a:pPr>
            <a:endParaRPr lang="en-US" sz="1400" dirty="0">
              <a:solidFill>
                <a:srgbClr val="00000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29" name="01"/>
          <p:cNvGrpSpPr/>
          <p:nvPr/>
        </p:nvGrpSpPr>
        <p:grpSpPr>
          <a:xfrm>
            <a:off x="635996" y="4499652"/>
            <a:ext cx="680463" cy="609025"/>
            <a:chOff x="6939084" y="3996241"/>
            <a:chExt cx="680463" cy="609025"/>
          </a:xfrm>
        </p:grpSpPr>
        <p:sp>
          <p:nvSpPr>
            <p:cNvPr id="30" name="0 9"/>
            <p:cNvSpPr/>
            <p:nvPr/>
          </p:nvSpPr>
          <p:spPr>
            <a:xfrm>
              <a:off x="6939084" y="3996241"/>
              <a:ext cx="514350" cy="5143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31" name="00"/>
            <p:cNvSpPr/>
            <p:nvPr/>
          </p:nvSpPr>
          <p:spPr>
            <a:xfrm>
              <a:off x="7105197" y="4090916"/>
              <a:ext cx="514350" cy="514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</p:grpSp>
      <p:sp>
        <p:nvSpPr>
          <p:cNvPr id="33" name="0 11"/>
          <p:cNvSpPr txBox="1"/>
          <p:nvPr/>
        </p:nvSpPr>
        <p:spPr>
          <a:xfrm>
            <a:off x="1493468" y="4545725"/>
            <a:ext cx="3208328" cy="7125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chemeClr val="bg1"/>
                </a:solidFill>
                <a:latin typeface="Arial" charset="0"/>
                <a:ea typeface="微软雅黑" pitchFamily="34" charset="-122"/>
                <a:cs typeface="Poppins SemiBold" pitchFamily="2" charset="0"/>
                <a:sym typeface="Arial" charset="0"/>
              </a:rPr>
              <a:t>下节课分享</a:t>
            </a:r>
            <a:endParaRPr lang="en-US" sz="2400" b="1" dirty="0">
              <a:solidFill>
                <a:schemeClr val="bg1"/>
              </a:solidFill>
              <a:latin typeface="Arial" charset="0"/>
              <a:ea typeface="微软雅黑" pitchFamily="34" charset="-122"/>
              <a:cs typeface="Poppins" pitchFamily="2" charset="0"/>
              <a:sym typeface="Arial" charset="0"/>
            </a:endParaRPr>
          </a:p>
        </p:txBody>
      </p:sp>
      <p:sp>
        <p:nvSpPr>
          <p:cNvPr id="38" name="018">
            <a:extLst>
              <a:ext uri="{FF2B5EF4-FFF2-40B4-BE49-F238E27FC236}">
                <a16:creationId xmlns:a16="http://schemas.microsoft.com/office/drawing/2014/main" id="{76C618D3-7437-4663-97B3-C8159AD1F5BC}"/>
              </a:ext>
            </a:extLst>
          </p:cNvPr>
          <p:cNvSpPr/>
          <p:nvPr/>
        </p:nvSpPr>
        <p:spPr>
          <a:xfrm>
            <a:off x="537622" y="723318"/>
            <a:ext cx="44846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</a:rPr>
              <a:t>多因子选股模型的基本原理</a:t>
            </a:r>
            <a:endParaRPr lang="en-US" sz="9600" spc="100" dirty="0">
              <a:solidFill>
                <a:schemeClr val="tx2"/>
              </a:solidFill>
              <a:latin typeface="Arial" charset="0"/>
              <a:ea typeface="微软雅黑" pitchFamily="34" charset="-122"/>
              <a:cs typeface="Poppins SemiBold" pitchFamily="2" charset="0"/>
              <a:sym typeface="Arial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38F30F-1ED3-4328-B7F1-304090AD9152}"/>
              </a:ext>
            </a:extLst>
          </p:cNvPr>
          <p:cNvSpPr txBox="1"/>
          <p:nvPr/>
        </p:nvSpPr>
        <p:spPr>
          <a:xfrm>
            <a:off x="802109" y="1878712"/>
            <a:ext cx="378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因子库选择</a:t>
            </a:r>
            <a:endParaRPr lang="en-GB" altLang="zh-CN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/>
                </a:solidFill>
              </a:rPr>
              <a:t>单因子有效性检验（</a:t>
            </a:r>
            <a:r>
              <a:rPr lang="en-GB" altLang="zh-CN" dirty="0">
                <a:solidFill>
                  <a:schemeClr val="tx2"/>
                </a:solidFill>
              </a:rPr>
              <a:t>IC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endParaRPr lang="en-GB" altLang="zh-CN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剔除“冗余”因子（观察相关性）</a:t>
            </a:r>
            <a:endParaRPr lang="en-GB" altLang="zh-CN" i="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确定重要性、方向性</a:t>
            </a:r>
            <a:endParaRPr lang="en-GB" altLang="zh-CN" i="0" dirty="0">
              <a:solidFill>
                <a:schemeClr val="tx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i="0" dirty="0">
                <a:solidFill>
                  <a:schemeClr val="tx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剔除行业风格</a:t>
            </a:r>
            <a:endParaRPr lang="en-GB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05"/>
          <p:cNvSpPr/>
          <p:nvPr/>
        </p:nvSpPr>
        <p:spPr>
          <a:xfrm>
            <a:off x="685800" y="1905000"/>
            <a:ext cx="3219450" cy="4267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lnSpc>
                <a:spcPct val="150000"/>
              </a:lnSpc>
            </a:pPr>
            <a:endParaRPr lang="en-US" sz="90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7" name="0 6"/>
          <p:cNvSpPr/>
          <p:nvPr/>
        </p:nvSpPr>
        <p:spPr>
          <a:xfrm>
            <a:off x="4267200" y="1905000"/>
            <a:ext cx="3219450" cy="42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lnSpc>
                <a:spcPct val="150000"/>
              </a:lnSpc>
            </a:pPr>
            <a:endParaRPr lang="en-US" sz="90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8" name="0 7"/>
          <p:cNvSpPr/>
          <p:nvPr/>
        </p:nvSpPr>
        <p:spPr>
          <a:xfrm>
            <a:off x="7848600" y="1905000"/>
            <a:ext cx="3219450" cy="426720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lnSpc>
                <a:spcPct val="150000"/>
              </a:lnSpc>
            </a:pPr>
            <a:endParaRPr lang="en-US" sz="90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503" y="2563108"/>
            <a:ext cx="2471318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ct val="150000"/>
              </a:lnSpc>
            </a:pPr>
            <a:r>
              <a:rPr lang="zh-CN" altLang="en-US" dirty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编程</a:t>
            </a:r>
            <a:endParaRPr lang="ru-RU" dirty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8109" y="3271542"/>
            <a:ext cx="2824983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ct val="150000"/>
              </a:lnSpc>
            </a:pPr>
            <a:r>
              <a:rPr lang="en-GB" sz="4000" dirty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PYTHON</a:t>
            </a:r>
            <a:endParaRPr lang="ru-RU" sz="4000" dirty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16632" y="2484599"/>
            <a:ext cx="247131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Arial" charset="0"/>
                <a:ea typeface="微软雅黑" pitchFamily="34" charset="-122"/>
                <a:sym typeface="Arial" charset="0"/>
              </a:rPr>
              <a:t>数据回测平台</a:t>
            </a:r>
            <a:endParaRPr lang="ru-RU" sz="2000" dirty="0">
              <a:solidFill>
                <a:schemeClr val="bg1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54018" y="3410254"/>
            <a:ext cx="2824983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ct val="150000"/>
              </a:lnSpc>
            </a:pPr>
            <a:r>
              <a:rPr lang="en-GB" sz="4000" dirty="0">
                <a:solidFill>
                  <a:srgbClr val="FFFFFF"/>
                </a:solidFill>
                <a:latin typeface="Arial" charset="0"/>
                <a:ea typeface="微软雅黑" pitchFamily="34" charset="-122"/>
                <a:sym typeface="Arial" charset="0"/>
              </a:rPr>
              <a:t>AT</a:t>
            </a:r>
            <a:endParaRPr lang="ru-RU" sz="4000" dirty="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51529" y="2478776"/>
            <a:ext cx="2471318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ct val="150000"/>
              </a:lnSpc>
            </a:pPr>
            <a:r>
              <a:rPr lang="zh-CN" altLang="en-US" sz="2000" dirty="0">
                <a:solidFill>
                  <a:srgbClr val="000000"/>
                </a:solidFill>
                <a:latin typeface="Arial" charset="0"/>
                <a:ea typeface="微软雅黑" pitchFamily="34" charset="-122"/>
                <a:sym typeface="Arial" charset="0"/>
              </a:rPr>
              <a:t>金融数据库</a:t>
            </a:r>
            <a:endParaRPr lang="ru-RU" sz="2000" dirty="0">
              <a:solidFill>
                <a:srgbClr val="00000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93856" y="3286003"/>
            <a:ext cx="2824983" cy="901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lnSpc>
                <a:spcPct val="150000"/>
              </a:lnSpc>
            </a:pPr>
            <a:r>
              <a:rPr lang="en-GB" sz="4000" dirty="0">
                <a:solidFill>
                  <a:srgbClr val="000000"/>
                </a:solidFill>
                <a:latin typeface="Arial" charset="0"/>
                <a:ea typeface="微软雅黑" pitchFamily="34" charset="-122"/>
                <a:sym typeface="Arial" charset="0"/>
              </a:rPr>
              <a:t>T</a:t>
            </a:r>
            <a:r>
              <a:rPr lang="en-US" altLang="zh-CN" sz="4000" dirty="0" err="1">
                <a:solidFill>
                  <a:srgbClr val="000000"/>
                </a:solidFill>
                <a:latin typeface="Arial" charset="0"/>
                <a:ea typeface="微软雅黑" pitchFamily="34" charset="-122"/>
                <a:sym typeface="Arial" charset="0"/>
              </a:rPr>
              <a:t>ushare</a:t>
            </a:r>
            <a:endParaRPr lang="ru-RU" sz="4000" dirty="0">
              <a:solidFill>
                <a:srgbClr val="000000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4729444" y="465849"/>
            <a:ext cx="27331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lnSpc>
                <a:spcPct val="100000"/>
              </a:lnSpc>
              <a:defRPr/>
            </a:pPr>
            <a:r>
              <a:rPr lang="zh-CN" altLang="en-US" sz="2800" b="1" dirty="0">
                <a:solidFill>
                  <a:schemeClr val="bg1"/>
                </a:solidFill>
                <a:latin typeface="Arial" charset="0"/>
                <a:cs typeface="+mn-ea"/>
                <a:sym typeface="Arial" charset="0"/>
              </a:rPr>
              <a:t>学习准备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2141839" y="691984"/>
            <a:ext cx="7908323" cy="108542"/>
            <a:chOff x="1837039" y="691984"/>
            <a:chExt cx="7908323" cy="108542"/>
          </a:xfrm>
        </p:grpSpPr>
        <p:cxnSp>
          <p:nvCxnSpPr>
            <p:cNvPr id="46" name="直接连接符 45"/>
            <p:cNvCxnSpPr/>
            <p:nvPr/>
          </p:nvCxnSpPr>
          <p:spPr>
            <a:xfrm flipH="1">
              <a:off x="3256384" y="691984"/>
              <a:ext cx="1039545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1837039" y="800526"/>
              <a:ext cx="245889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H="1">
              <a:off x="7286472" y="691984"/>
              <a:ext cx="2458890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7286472" y="800526"/>
              <a:ext cx="1372336" cy="0"/>
            </a:xfrm>
            <a:prstGeom prst="line">
              <a:avLst/>
            </a:prstGeom>
            <a:ln>
              <a:solidFill>
                <a:schemeClr val="bg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画着卡通图案&#10;&#10;低可信度描述已自动生成">
            <a:extLst>
              <a:ext uri="{FF2B5EF4-FFF2-40B4-BE49-F238E27FC236}">
                <a16:creationId xmlns:a16="http://schemas.microsoft.com/office/drawing/2014/main" id="{474A8710-85BA-4913-839F-80E8E3FF1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1" y="4725372"/>
            <a:ext cx="2353100" cy="614056"/>
          </a:xfrm>
          <a:prstGeom prst="rect">
            <a:avLst/>
          </a:prstGeom>
        </p:spPr>
      </p:pic>
      <p:pic>
        <p:nvPicPr>
          <p:cNvPr id="1030" name="Picture 6" descr="支持Tushare社区活动| 码农俱乐部- Golang中国- Go语言中文社区">
            <a:extLst>
              <a:ext uri="{FF2B5EF4-FFF2-40B4-BE49-F238E27FC236}">
                <a16:creationId xmlns:a16="http://schemas.microsoft.com/office/drawing/2014/main" id="{B5673360-D189-403A-AB83-DDDE1D36F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585" y="4337247"/>
            <a:ext cx="3219450" cy="123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 descr="卡通人物&#10;&#10;低可信度描述已自动生成">
            <a:extLst>
              <a:ext uri="{FF2B5EF4-FFF2-40B4-BE49-F238E27FC236}">
                <a16:creationId xmlns:a16="http://schemas.microsoft.com/office/drawing/2014/main" id="{C0C9307D-E589-4BAB-BC71-E86A954478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608" y="4571935"/>
            <a:ext cx="1217344" cy="1115319"/>
          </a:xfrm>
          <a:prstGeom prst="rect">
            <a:avLst/>
          </a:prstGeom>
        </p:spPr>
      </p:pic>
    </p:spTree>
  </p:cSld>
  <p:clrMapOvr>
    <a:masterClrMapping/>
  </p:clrMapOvr>
  <p:transition spd="slow" advClick="0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示&#10;&#10;中度可信度描述已自动生成">
            <a:extLst>
              <a:ext uri="{FF2B5EF4-FFF2-40B4-BE49-F238E27FC236}">
                <a16:creationId xmlns:a16="http://schemas.microsoft.com/office/drawing/2014/main" id="{8783047A-448D-4785-B48B-F1764DDA9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868" y="989210"/>
            <a:ext cx="8419832" cy="482035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F217E4-DCA2-4B9F-BDE7-3ED415ACFC5B}"/>
              </a:ext>
            </a:extLst>
          </p:cNvPr>
          <p:cNvSpPr txBox="1"/>
          <p:nvPr/>
        </p:nvSpPr>
        <p:spPr>
          <a:xfrm>
            <a:off x="369811" y="989210"/>
            <a:ext cx="356436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初阶课程：</a:t>
            </a:r>
            <a:r>
              <a:rPr lang="en-GB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499</a:t>
            </a: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GB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ython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量化分析</a:t>
            </a:r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基础语法</a:t>
            </a:r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16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umpy</a:t>
            </a: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16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andas</a:t>
            </a: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金融数据可视化</a:t>
            </a:r>
            <a:endParaRPr lang="en-US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构建并定期更新股票组合</a:t>
            </a:r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构建量化技术指标、信号识别策略</a:t>
            </a:r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同花顺技术指标策略库</a:t>
            </a:r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进阶课程：</a:t>
            </a:r>
            <a:r>
              <a:rPr lang="en-GB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1499</a:t>
            </a: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GB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包含初阶课程内容</a:t>
            </a:r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生物医药行业量化实训研究</a:t>
            </a:r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人工智能指数预测</a:t>
            </a:r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指数估值择时</a:t>
            </a:r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资金数据因子</a:t>
            </a:r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决策树</a:t>
            </a:r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同花顺</a:t>
            </a:r>
            <a:r>
              <a: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&amp;AT</a:t>
            </a: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完整策略库</a:t>
            </a:r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altLang="zh-CN" sz="16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同花顺</a:t>
            </a:r>
            <a:r>
              <a: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&amp;AT</a:t>
            </a: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完整策略库</a:t>
            </a:r>
            <a:r>
              <a:rPr lang="en-GB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299</a:t>
            </a:r>
            <a:r>
              <a:rPr lang="zh-CN" altLang="en-US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GB" altLang="zh-CN" sz="1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7290114"/>
      </p:ext>
    </p:extLst>
  </p:cSld>
  <p:clrMapOvr>
    <a:masterClrMapping/>
  </p:clrMapOvr>
  <p:transition spd="slow" advClick="0" advTm="1000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61175FFB-B4A8-480F-A886-0B37A8E93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779" y="1178428"/>
            <a:ext cx="4121850" cy="5286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基础课程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   499</a:t>
            </a:r>
            <a:endParaRPr kumimoji="0" lang="zh-CN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第一周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量化交易平台、数据库简介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金融数据接口调用、量化函数调用</a:t>
            </a:r>
            <a:endParaRPr kumimoji="0" lang="zh-CN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第二周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量化分析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数据清洗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 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Numpy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量化分析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数据清洗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 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Pandas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金融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量化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数据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可视化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 Matplotlib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第三周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股票组合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基本面指标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策略构建回测及定期更新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多因子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打分模型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第四周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医药行业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ETF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量化交易策略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股息率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&amp;PEG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选股策略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第五周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股票组合</a:t>
            </a:r>
            <a:r>
              <a:rPr kumimoji="0" lang="zh-CN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技术指标信号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策略构建回测及定期更新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布林带策略，双均线策略</a:t>
            </a:r>
            <a:endParaRPr kumimoji="0" lang="en-US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第六周</a:t>
            </a:r>
            <a:endParaRPr kumimoji="0" lang="zh-CN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单因子模型检测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【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分层检测、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IC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、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IR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、行业中性化处理</a:t>
            </a: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】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多因子</a:t>
            </a:r>
            <a:r>
              <a:rPr kumimoji="0" lang="zh-CN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量化数学模型</a:t>
            </a: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构建</a:t>
            </a:r>
            <a:endParaRPr kumimoji="0" lang="zh-CN" altLang="zh-CN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759E5F-84DE-4595-91C7-96EADC6FA1C8}"/>
              </a:ext>
            </a:extLst>
          </p:cNvPr>
          <p:cNvSpPr txBox="1"/>
          <p:nvPr/>
        </p:nvSpPr>
        <p:spPr>
          <a:xfrm>
            <a:off x="5888273" y="1273361"/>
            <a:ext cx="2654970" cy="5122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进阶课程   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999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第七周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大类因子合成 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衍生因子合成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第八周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形态选股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---</a:t>
            </a: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相似度K线技术算法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第九周</a:t>
            </a: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多因子模型特征挖掘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决策树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随机森林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特征分析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第九周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人工智能指数预测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KNN</a:t>
            </a: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SVM</a:t>
            </a: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TREE</a:t>
            </a:r>
          </a:p>
          <a:p>
            <a:pPr marL="628650" marR="0" lvl="1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LOGISTIC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第十周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FF8427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等线" panose="02010600030101010101" pitchFamily="2" charset="-122"/>
                <a:cs typeface="Open Sans" panose="020B0606030504020204" pitchFamily="34" charset="0"/>
              </a:rPr>
              <a:t>指数估值量化择时策略</a:t>
            </a: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等线" panose="02010600030101010101" pitchFamily="2" charset="-122"/>
              <a:cs typeface="Open Sans" panose="020B0606030504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536676-504B-44D0-86BF-EA1299FD9A6B}"/>
              </a:ext>
            </a:extLst>
          </p:cNvPr>
          <p:cNvSpPr/>
          <p:nvPr/>
        </p:nvSpPr>
        <p:spPr>
          <a:xfrm>
            <a:off x="3865459" y="242664"/>
            <a:ext cx="446108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 w="9525">
                  <a:solidFill>
                    <a:prstClr val="black"/>
                  </a:solidFill>
                  <a:prstDash val="solid"/>
                </a:ln>
                <a:solidFill>
                  <a:srgbClr val="CC9900"/>
                </a:solidFill>
                <a:effectLst>
                  <a:outerShdw blurRad="12700" dist="38100" dir="2700000" algn="tl" rotWithShape="0">
                    <a:srgbClr val="CC9900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量化金融课程</a:t>
            </a:r>
          </a:p>
        </p:txBody>
      </p:sp>
      <p:pic>
        <p:nvPicPr>
          <p:cNvPr id="21" name="图片 20" descr="QR 代码&#10;&#10;描述已自动生成">
            <a:extLst>
              <a:ext uri="{FF2B5EF4-FFF2-40B4-BE49-F238E27FC236}">
                <a16:creationId xmlns:a16="http://schemas.microsoft.com/office/drawing/2014/main" id="{056985C3-5900-4771-8E94-161812AA41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" t="24460" r="7342" b="13287"/>
          <a:stretch/>
        </p:blipFill>
        <p:spPr>
          <a:xfrm>
            <a:off x="9604107" y="1512997"/>
            <a:ext cx="1344255" cy="1286466"/>
          </a:xfrm>
          <a:prstGeom prst="rect">
            <a:avLst/>
          </a:prstGeom>
        </p:spPr>
      </p:pic>
      <p:pic>
        <p:nvPicPr>
          <p:cNvPr id="23" name="图片 22" descr="QR 代码&#10;&#10;描述已自动生成">
            <a:extLst>
              <a:ext uri="{FF2B5EF4-FFF2-40B4-BE49-F238E27FC236}">
                <a16:creationId xmlns:a16="http://schemas.microsoft.com/office/drawing/2014/main" id="{D12A4250-0512-4129-9985-6A1E292752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23" t="24736" r="7681" b="12506"/>
          <a:stretch/>
        </p:blipFill>
        <p:spPr>
          <a:xfrm>
            <a:off x="9657032" y="3459448"/>
            <a:ext cx="1291329" cy="128687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711D777-80FC-4E62-B981-F19C8A1E879A}"/>
              </a:ext>
            </a:extLst>
          </p:cNvPr>
          <p:cNvSpPr txBox="1"/>
          <p:nvPr/>
        </p:nvSpPr>
        <p:spPr>
          <a:xfrm>
            <a:off x="8587898" y="5144695"/>
            <a:ext cx="3429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需要此次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课件内容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或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42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课程报名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资讯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可以扫描上方微信</a:t>
            </a:r>
          </a:p>
        </p:txBody>
      </p:sp>
    </p:spTree>
    <p:extLst>
      <p:ext uri="{BB962C8B-B14F-4D97-AF65-F5344CB8AC3E}">
        <p14:creationId xmlns:p14="http://schemas.microsoft.com/office/powerpoint/2010/main" val="160577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0к 3"/>
          <p:cNvSpPr/>
          <p:nvPr/>
        </p:nvSpPr>
        <p:spPr>
          <a:xfrm>
            <a:off x="6664569" y="147"/>
            <a:ext cx="5527431" cy="685785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lnSpc>
                <a:spcPct val="150000"/>
              </a:lnSpc>
            </a:pPr>
            <a:endParaRPr lang="en-US" sz="1000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9D4A6DF-30D8-44D5-9325-CE01E13BD3A1}"/>
              </a:ext>
            </a:extLst>
          </p:cNvPr>
          <p:cNvSpPr txBox="1"/>
          <p:nvPr/>
        </p:nvSpPr>
        <p:spPr>
          <a:xfrm>
            <a:off x="568569" y="542165"/>
            <a:ext cx="55274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b="1" i="0" u="none" strike="noStrike" baseline="0" dirty="0">
                <a:solidFill>
                  <a:schemeClr val="tx2"/>
                </a:solidFill>
                <a:latin typeface="MicrosoftYaHei-Bold"/>
              </a:rPr>
              <a:t>量化投资概念</a:t>
            </a:r>
            <a:r>
              <a:rPr lang="zh-CN" altLang="en-US" sz="1600" b="1" i="0" u="none" strike="noStrike" baseline="0" dirty="0">
                <a:solidFill>
                  <a:schemeClr val="tx2"/>
                </a:solidFill>
                <a:latin typeface="MicrosoftYaHei-Bold"/>
              </a:rPr>
              <a:t>：</a:t>
            </a:r>
          </a:p>
          <a:p>
            <a:pPr algn="l"/>
            <a:r>
              <a:rPr lang="zh-CN" altLang="en-US" sz="1600" b="0" i="0" u="none" strike="noStrike" baseline="0" dirty="0">
                <a:solidFill>
                  <a:schemeClr val="tx2"/>
                </a:solidFill>
                <a:latin typeface="MicrosoftYaHei"/>
              </a:rPr>
              <a:t>通过</a:t>
            </a:r>
            <a:r>
              <a:rPr lang="zh-CN" altLang="en-US" sz="1600" b="1" i="0" u="none" strike="noStrike" baseline="0" dirty="0">
                <a:solidFill>
                  <a:srgbClr val="FF0000"/>
                </a:solidFill>
                <a:latin typeface="MicrosoftYaHei-Bold"/>
              </a:rPr>
              <a:t>数量化方法</a:t>
            </a:r>
            <a:r>
              <a:rPr lang="zh-CN" altLang="en-US" sz="1600" b="0" i="0" u="none" strike="noStrike" baseline="0" dirty="0">
                <a:solidFill>
                  <a:schemeClr val="tx2"/>
                </a:solidFill>
                <a:latin typeface="MicrosoftYaHei"/>
              </a:rPr>
              <a:t>作出投资决策，使用计算机技术完成交易指令，力求获得稳定收益的交易方式</a:t>
            </a:r>
            <a:endParaRPr lang="en-GB" altLang="zh-CN" sz="1600" b="0" i="0" u="none" strike="noStrike" baseline="0" dirty="0">
              <a:solidFill>
                <a:schemeClr val="tx2"/>
              </a:solidFill>
              <a:latin typeface="MicrosoftYaHei"/>
            </a:endParaRPr>
          </a:p>
          <a:p>
            <a:pPr algn="l"/>
            <a:endParaRPr lang="zh-CN" altLang="en-US" sz="1600" b="0" i="0" u="none" strike="noStrike" baseline="0" dirty="0">
              <a:solidFill>
                <a:schemeClr val="tx2"/>
              </a:solidFill>
              <a:latin typeface="MicrosoftYaHei"/>
            </a:endParaRPr>
          </a:p>
          <a:p>
            <a:pPr algn="l"/>
            <a:r>
              <a:rPr lang="en-US" altLang="zh-CN" sz="1600" b="0" i="0" u="none" strike="noStrike" baseline="0" dirty="0" err="1">
                <a:solidFill>
                  <a:schemeClr val="tx2"/>
                </a:solidFill>
                <a:latin typeface="ArialMT"/>
              </a:rPr>
              <a:t>ps</a:t>
            </a:r>
            <a:r>
              <a:rPr lang="zh-CN" altLang="en-US" sz="1600" b="0" i="0" u="none" strike="noStrike" baseline="0" dirty="0">
                <a:solidFill>
                  <a:schemeClr val="tx2"/>
                </a:solidFill>
                <a:latin typeface="MicrosoftYaHei"/>
              </a:rPr>
              <a:t>：数量化方法：定量地对评价对象的</a:t>
            </a:r>
            <a:r>
              <a:rPr lang="zh-CN" altLang="en-US" sz="1600" b="1" i="0" u="none" strike="noStrike" baseline="0" dirty="0">
                <a:solidFill>
                  <a:schemeClr val="tx2"/>
                </a:solidFill>
                <a:latin typeface="MicrosoftYaHei"/>
              </a:rPr>
              <a:t>各个环节中每一影响因素</a:t>
            </a:r>
            <a:r>
              <a:rPr lang="zh-CN" altLang="en-US" sz="1600" b="0" i="0" u="none" strike="noStrike" baseline="0" dirty="0">
                <a:solidFill>
                  <a:schemeClr val="tx2"/>
                </a:solidFill>
                <a:latin typeface="MicrosoftYaHei"/>
              </a:rPr>
              <a:t>进行分析，研究各因素之间的数量关系、数量变化和规律</a:t>
            </a:r>
            <a:endParaRPr lang="en-GB" altLang="zh-CN" sz="1600" b="0" i="0" u="none" strike="noStrike" baseline="0" dirty="0">
              <a:solidFill>
                <a:schemeClr val="tx2"/>
              </a:solidFill>
              <a:latin typeface="MicrosoftYaHei"/>
            </a:endParaRPr>
          </a:p>
          <a:p>
            <a:pPr algn="l"/>
            <a:endParaRPr lang="en-GB" sz="1600" dirty="0">
              <a:solidFill>
                <a:srgbClr val="595959"/>
              </a:solidFill>
              <a:latin typeface="MicrosoftYaHei"/>
            </a:endParaRPr>
          </a:p>
          <a:p>
            <a:pPr algn="l"/>
            <a:r>
              <a:rPr lang="zh-CN" altLang="en-US" sz="2000" b="1" i="0" u="none" strike="noStrike" baseline="0" dirty="0">
                <a:solidFill>
                  <a:srgbClr val="262626"/>
                </a:solidFill>
                <a:latin typeface="MicrosoftYaHei-Bold"/>
              </a:rPr>
              <a:t>量化投资的流程</a:t>
            </a:r>
          </a:p>
          <a:p>
            <a:pPr algn="l"/>
            <a:r>
              <a:rPr lang="zh-CN" altLang="en-US" sz="1600" b="0" i="0" u="none" strike="noStrike" baseline="0" dirty="0">
                <a:solidFill>
                  <a:schemeClr val="tx2"/>
                </a:solidFill>
                <a:latin typeface="MicrosoftYaHei"/>
              </a:rPr>
              <a:t>基于完整、可靠、规范的数据，通过</a:t>
            </a:r>
            <a:r>
              <a:rPr lang="zh-CN" altLang="en-US" sz="1600" b="1" i="0" u="none" strike="noStrike" baseline="0" dirty="0">
                <a:solidFill>
                  <a:srgbClr val="FF0000"/>
                </a:solidFill>
                <a:latin typeface="MicrosoftYaHei-Bold"/>
              </a:rPr>
              <a:t>数量化方法</a:t>
            </a:r>
            <a:r>
              <a:rPr lang="zh-CN" altLang="en-US" sz="1600" b="0" i="0" u="none" strike="noStrike" baseline="0" dirty="0">
                <a:solidFill>
                  <a:schemeClr val="tx2"/>
                </a:solidFill>
                <a:latin typeface="MicrosoftYaHei"/>
              </a:rPr>
              <a:t>研究收益</a:t>
            </a:r>
            <a:r>
              <a:rPr lang="en-US" altLang="zh-CN" sz="1600" b="0" i="0" u="none" strike="noStrike" baseline="0" dirty="0">
                <a:solidFill>
                  <a:schemeClr val="tx2"/>
                </a:solidFill>
                <a:latin typeface="ArialMT"/>
              </a:rPr>
              <a:t>(alpha)</a:t>
            </a:r>
            <a:r>
              <a:rPr lang="zh-CN" altLang="en-US" sz="1600" b="0" i="0" u="none" strike="noStrike" baseline="0" dirty="0">
                <a:solidFill>
                  <a:schemeClr val="tx2"/>
                </a:solidFill>
                <a:latin typeface="MicrosoftYaHei"/>
              </a:rPr>
              <a:t>、风控、成本等模型，并使用计算机技术完成交易执行，包括资管管理、风控管理、订单管理等，最终获得投资收益。</a:t>
            </a:r>
            <a:endParaRPr lang="en-GB" altLang="zh-CN" sz="1600" b="0" i="0" u="none" strike="noStrike" baseline="0" dirty="0">
              <a:solidFill>
                <a:schemeClr val="tx2"/>
              </a:solidFill>
              <a:latin typeface="MicrosoftYaHei"/>
            </a:endParaRPr>
          </a:p>
          <a:p>
            <a:pPr algn="l"/>
            <a:endParaRPr lang="en-GB" sz="1600" dirty="0">
              <a:solidFill>
                <a:schemeClr val="tx2"/>
              </a:solidFill>
            </a:endParaRPr>
          </a:p>
          <a:p>
            <a:pPr algn="l"/>
            <a:r>
              <a:rPr lang="zh-CN" altLang="en-US" sz="1600" b="0" i="0" u="none" strike="noStrike" baseline="0" dirty="0">
                <a:solidFill>
                  <a:schemeClr val="tx2"/>
                </a:solidFill>
                <a:latin typeface="MicrosoftYaHei"/>
              </a:rPr>
              <a:t>基于</a:t>
            </a:r>
            <a:r>
              <a:rPr lang="zh-CN" altLang="en-US" sz="1600" b="1" i="0" u="none" strike="noStrike" baseline="0" dirty="0">
                <a:solidFill>
                  <a:schemeClr val="tx2"/>
                </a:solidFill>
                <a:latin typeface="MicrosoftYaHei-Bold"/>
              </a:rPr>
              <a:t>时间轮询机制（日</a:t>
            </a:r>
            <a:r>
              <a:rPr lang="en-US" altLang="zh-CN" sz="1600" b="1" i="0" u="none" strike="noStrike" baseline="0" dirty="0">
                <a:solidFill>
                  <a:schemeClr val="tx2"/>
                </a:solidFill>
                <a:latin typeface="Arial-BoldMT"/>
              </a:rPr>
              <a:t>/</a:t>
            </a:r>
            <a:r>
              <a:rPr lang="zh-CN" altLang="en-US" sz="1600" b="1" i="0" u="none" strike="noStrike" baseline="0" dirty="0">
                <a:solidFill>
                  <a:schemeClr val="tx2"/>
                </a:solidFill>
                <a:latin typeface="MicrosoftYaHei-Bold"/>
              </a:rPr>
              <a:t>分钟）</a:t>
            </a:r>
            <a:r>
              <a:rPr lang="zh-CN" altLang="en-US" sz="1600" b="0" i="0" u="none" strike="noStrike" baseline="0" dirty="0">
                <a:solidFill>
                  <a:schemeClr val="tx2"/>
                </a:solidFill>
                <a:latin typeface="MicrosoftYaHei"/>
              </a:rPr>
              <a:t>，策略进行绩效回测并输出报告。</a:t>
            </a:r>
            <a:endParaRPr lang="en-GB" altLang="zh-CN" sz="1600" b="0" i="0" u="none" strike="noStrike" baseline="0" dirty="0">
              <a:solidFill>
                <a:schemeClr val="tx2"/>
              </a:solidFill>
              <a:latin typeface="MicrosoftYaHei"/>
            </a:endParaRPr>
          </a:p>
          <a:p>
            <a:pPr algn="l"/>
            <a:r>
              <a:rPr lang="zh-CN" altLang="en-US" sz="1600" b="0" i="0" u="none" strike="noStrike" baseline="0" dirty="0">
                <a:solidFill>
                  <a:schemeClr val="tx2"/>
                </a:solidFill>
                <a:latin typeface="MicrosoftYaHei"/>
              </a:rPr>
              <a:t>回测框架主要有</a:t>
            </a:r>
            <a:r>
              <a:rPr lang="zh-CN" altLang="en-US" sz="1600" b="1" i="0" u="none" strike="noStrike" baseline="0" dirty="0">
                <a:solidFill>
                  <a:schemeClr val="tx2"/>
                </a:solidFill>
                <a:latin typeface="MicrosoftYaHei-Bold"/>
              </a:rPr>
              <a:t>启动、盘前、盘中、盘后构成</a:t>
            </a:r>
            <a:r>
              <a:rPr lang="zh-CN" altLang="en-US" sz="1600" b="0" i="0" u="none" strike="noStrike" baseline="0" dirty="0">
                <a:solidFill>
                  <a:schemeClr val="tx2"/>
                </a:solidFill>
                <a:latin typeface="MicrosoftYaHei"/>
              </a:rPr>
              <a:t>；主要核心是盘中运行，通过</a:t>
            </a:r>
            <a:r>
              <a:rPr lang="en-US" altLang="zh-CN" sz="1600" b="0" i="0" u="none" strike="noStrike" baseline="0" dirty="0">
                <a:solidFill>
                  <a:schemeClr val="tx2"/>
                </a:solidFill>
                <a:latin typeface="ArialMT"/>
              </a:rPr>
              <a:t>python</a:t>
            </a:r>
            <a:r>
              <a:rPr lang="zh-CN" altLang="en-US" sz="1600" b="0" i="0" u="none" strike="noStrike" baseline="0" dirty="0">
                <a:solidFill>
                  <a:schemeClr val="tx2"/>
                </a:solidFill>
                <a:latin typeface="MicrosoftYaHei"/>
              </a:rPr>
              <a:t>数据分析进行信号运算，当触发下单信号，程序执行下单。</a:t>
            </a:r>
          </a:p>
          <a:p>
            <a:pPr algn="l"/>
            <a:r>
              <a:rPr lang="zh-CN" altLang="en-US" sz="1600" b="0" i="0" u="none" strike="noStrike" baseline="0" dirty="0">
                <a:solidFill>
                  <a:schemeClr val="tx2"/>
                </a:solidFill>
                <a:latin typeface="MicrosoftYaHei"/>
              </a:rPr>
              <a:t>回测完成后，输出回测报告及可视化，包括</a:t>
            </a:r>
            <a:r>
              <a:rPr lang="zh-CN" altLang="en-US" sz="1600" b="1" i="0" u="none" strike="noStrike" baseline="0" dirty="0">
                <a:solidFill>
                  <a:schemeClr val="tx2"/>
                </a:solidFill>
                <a:latin typeface="MicrosoftYaHei-Bold"/>
              </a:rPr>
              <a:t>回测详情（风险指标、交易明细、历史持仓、输出日志）和绩效分析。</a:t>
            </a:r>
            <a:endParaRPr lang="en-GB" sz="1600" dirty="0">
              <a:solidFill>
                <a:schemeClr val="tx2"/>
              </a:solidFill>
            </a:endParaRPr>
          </a:p>
          <a:p>
            <a:pPr algn="l"/>
            <a:endParaRPr lang="en-GB" sz="1600" dirty="0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CB36FAEB-DB32-4B54-AFCD-171D3B04A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621" y="1736255"/>
            <a:ext cx="4399767" cy="396116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AD89359-F727-4F23-B12C-A71F1FC13DD5}"/>
              </a:ext>
            </a:extLst>
          </p:cNvPr>
          <p:cNvSpPr txBox="1"/>
          <p:nvPr/>
        </p:nvSpPr>
        <p:spPr>
          <a:xfrm>
            <a:off x="8267699" y="542165"/>
            <a:ext cx="2321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i="0" u="none" strike="noStrike" baseline="0" dirty="0">
                <a:solidFill>
                  <a:schemeClr val="bg2"/>
                </a:solidFill>
                <a:latin typeface="MicrosoftYaHei-Bold"/>
              </a:rPr>
              <a:t>量化回测框架示意图</a:t>
            </a:r>
            <a:endParaRPr lang="en-GB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 spd="slow" advClick="0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 b="7802"/>
          <a:stretch>
            <a:fillRect/>
          </a:stretch>
        </p:blipFill>
        <p:spPr/>
      </p:pic>
      <p:sp>
        <p:nvSpPr>
          <p:cNvPr id="3" name="02"/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3A405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000"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69" name="0 62">
            <a:extLst>
              <a:ext uri="{FF2B5EF4-FFF2-40B4-BE49-F238E27FC236}">
                <a16:creationId xmlns:a16="http://schemas.microsoft.com/office/drawing/2014/main" id="{0226C36D-2B63-43AC-80BE-6B949B32C4FE}"/>
              </a:ext>
            </a:extLst>
          </p:cNvPr>
          <p:cNvSpPr/>
          <p:nvPr/>
        </p:nvSpPr>
        <p:spPr>
          <a:xfrm>
            <a:off x="610717" y="1073467"/>
            <a:ext cx="8094503" cy="550920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Arial" charset="0"/>
                <a:ea typeface="微软雅黑" pitchFamily="34" charset="-122"/>
                <a:sym typeface="Arial" charset="0"/>
              </a:rPr>
              <a:t>纪律性</a:t>
            </a:r>
            <a:r>
              <a:rPr lang="zh-CN" altLang="en-US" sz="1600" b="1" dirty="0">
                <a:solidFill>
                  <a:schemeClr val="bg2"/>
                </a:solidFill>
                <a:latin typeface="Arial" charset="0"/>
                <a:ea typeface="微软雅黑" pitchFamily="34" charset="-122"/>
                <a:sym typeface="Arial" charset="0"/>
              </a:rPr>
              <a:t> </a:t>
            </a:r>
            <a:endParaRPr lang="en-GB" altLang="zh-CN" sz="1600" b="1" dirty="0">
              <a:solidFill>
                <a:schemeClr val="bg2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charset="0"/>
                <a:ea typeface="微软雅黑" pitchFamily="34" charset="-122"/>
                <a:sym typeface="Arial" charset="0"/>
              </a:rPr>
              <a:t>量化投资严格执行投资策略，不会受到投资者情绪的干扰</a:t>
            </a:r>
            <a:endParaRPr lang="en-GB" altLang="zh-CN" sz="1600" dirty="0">
              <a:solidFill>
                <a:schemeClr val="bg2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endParaRPr lang="en-GB" sz="1600" dirty="0">
              <a:solidFill>
                <a:schemeClr val="bg2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Arial" charset="0"/>
                <a:ea typeface="微软雅黑" pitchFamily="34" charset="-122"/>
                <a:sym typeface="Arial" charset="0"/>
              </a:rPr>
              <a:t>及时性 </a:t>
            </a:r>
            <a:endParaRPr lang="en-GB" altLang="zh-CN" sz="1600" b="1" dirty="0">
              <a:solidFill>
                <a:srgbClr val="FFC000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charset="0"/>
                <a:ea typeface="微软雅黑" pitchFamily="34" charset="-122"/>
                <a:sym typeface="Arial" charset="0"/>
              </a:rPr>
              <a:t>快速跟踪</a:t>
            </a:r>
            <a:r>
              <a:rPr lang="zh-CN" altLang="en-US" sz="1600" dirty="0">
                <a:solidFill>
                  <a:schemeClr val="bg2"/>
                </a:solidFill>
                <a:latin typeface="Arial" charset="0"/>
                <a:ea typeface="微软雅黑" pitchFamily="34" charset="-122"/>
              </a:rPr>
              <a:t>市场变化，不断发现提供超额收益的新模型，寻找新的交易机会</a:t>
            </a:r>
            <a:endParaRPr lang="en-GB" altLang="zh-CN" sz="1600" dirty="0">
              <a:solidFill>
                <a:schemeClr val="bg2"/>
              </a:solidFill>
              <a:latin typeface="Arial" charset="0"/>
              <a:ea typeface="微软雅黑" pitchFamily="34" charset="-122"/>
            </a:endParaRPr>
          </a:p>
          <a:p>
            <a:pPr defTabSz="913765">
              <a:lnSpc>
                <a:spcPct val="150000"/>
              </a:lnSpc>
            </a:pPr>
            <a:endParaRPr lang="en-GB" sz="1600" dirty="0">
              <a:solidFill>
                <a:schemeClr val="bg2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Arial" charset="0"/>
                <a:ea typeface="微软雅黑" pitchFamily="34" charset="-122"/>
                <a:sym typeface="Arial" charset="0"/>
              </a:rPr>
              <a:t>分散性</a:t>
            </a:r>
            <a:r>
              <a:rPr lang="zh-CN" altLang="en-US" sz="1600" dirty="0">
                <a:solidFill>
                  <a:schemeClr val="bg2"/>
                </a:solidFill>
                <a:latin typeface="Arial" charset="0"/>
                <a:ea typeface="微软雅黑" pitchFamily="34" charset="-122"/>
                <a:sym typeface="Arial" charset="0"/>
              </a:rPr>
              <a:t> </a:t>
            </a:r>
            <a:endParaRPr lang="en-GB" altLang="zh-CN" sz="1600" dirty="0">
              <a:solidFill>
                <a:schemeClr val="bg2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charset="0"/>
                <a:ea typeface="微软雅黑" pitchFamily="34" charset="-122"/>
                <a:sym typeface="Arial" charset="0"/>
              </a:rPr>
              <a:t>控制风险的前提下，研究可</a:t>
            </a:r>
            <a:r>
              <a:rPr lang="zh-CN" altLang="en-US" sz="1600" dirty="0">
                <a:solidFill>
                  <a:schemeClr val="bg2"/>
                </a:solidFill>
                <a:latin typeface="Arial" charset="0"/>
                <a:ea typeface="微软雅黑" pitchFamily="34" charset="-122"/>
              </a:rPr>
              <a:t>覆盖所有资产，并构建大概率取胜的组合</a:t>
            </a:r>
            <a:endParaRPr lang="en-GB" altLang="zh-CN" sz="1600" dirty="0">
              <a:solidFill>
                <a:schemeClr val="bg2"/>
              </a:solidFill>
              <a:latin typeface="Arial" charset="0"/>
              <a:ea typeface="微软雅黑" pitchFamily="34" charset="-122"/>
            </a:endParaRPr>
          </a:p>
          <a:p>
            <a:pPr defTabSz="913765">
              <a:lnSpc>
                <a:spcPct val="150000"/>
              </a:lnSpc>
            </a:pPr>
            <a:endParaRPr lang="en-GB" sz="1600" dirty="0">
              <a:solidFill>
                <a:schemeClr val="bg2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zh-CN" altLang="en-US" sz="1600" b="1" dirty="0">
                <a:solidFill>
                  <a:srgbClr val="FFC000"/>
                </a:solidFill>
                <a:latin typeface="Arial" charset="0"/>
                <a:ea typeface="微软雅黑" pitchFamily="34" charset="-122"/>
                <a:sym typeface="Arial" charset="0"/>
              </a:rPr>
              <a:t>历史追溯性  </a:t>
            </a:r>
            <a:endParaRPr lang="en-GB" altLang="zh-CN" sz="1600" b="1" dirty="0">
              <a:solidFill>
                <a:srgbClr val="FFC000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zh-CN" altLang="en-US" sz="1600" dirty="0">
                <a:solidFill>
                  <a:schemeClr val="bg2"/>
                </a:solidFill>
                <a:latin typeface="Arial" charset="0"/>
                <a:ea typeface="微软雅黑" pitchFamily="34" charset="-122"/>
                <a:sym typeface="Arial" charset="0"/>
              </a:rPr>
              <a:t>单一因子策略逻辑复制组合，基于市场的历史数据测算策略的可行性</a:t>
            </a:r>
            <a:endParaRPr lang="en-GB" sz="1600" dirty="0">
              <a:solidFill>
                <a:schemeClr val="bg2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endParaRPr lang="en-GB" sz="1600" dirty="0">
              <a:solidFill>
                <a:schemeClr val="bg2"/>
              </a:solidFill>
              <a:latin typeface="Arial" charset="0"/>
              <a:ea typeface="微软雅黑" pitchFamily="34" charset="-122"/>
              <a:sym typeface="Arial" charset="0"/>
            </a:endParaRPr>
          </a:p>
          <a:p>
            <a:pPr algn="l"/>
            <a:r>
              <a:rPr lang="zh-CN" altLang="en-US" sz="1600" b="1" dirty="0">
                <a:solidFill>
                  <a:srgbClr val="FFC000"/>
                </a:solidFill>
                <a:latin typeface="Arial" charset="0"/>
                <a:ea typeface="微软雅黑" pitchFamily="34" charset="-122"/>
              </a:rPr>
              <a:t>系统性 </a:t>
            </a:r>
            <a:endParaRPr lang="en-GB" altLang="zh-CN" sz="1600" b="1" dirty="0">
              <a:solidFill>
                <a:srgbClr val="FFC000"/>
              </a:solidFill>
              <a:latin typeface="Arial" charset="0"/>
              <a:ea typeface="微软雅黑" pitchFamily="34" charset="-122"/>
            </a:endParaRPr>
          </a:p>
          <a:p>
            <a:pPr algn="l"/>
            <a:r>
              <a:rPr lang="zh-CN" altLang="en-US" sz="1600" dirty="0">
                <a:solidFill>
                  <a:schemeClr val="bg2"/>
                </a:solidFill>
                <a:latin typeface="Arial" charset="0"/>
                <a:ea typeface="微软雅黑" pitchFamily="34" charset="-122"/>
              </a:rPr>
              <a:t>多层次的量化模型（ 大类资产配置、选股、择时、统计套利等）多维度的分析角度（ 宏观周期、市场结构、估值、成长、盈利质量、市场情绪等）海量的金融数据（基本面、技术面、高频、舆情等）</a:t>
            </a:r>
            <a:endParaRPr lang="en-US" sz="1600" dirty="0">
              <a:solidFill>
                <a:schemeClr val="bg2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69349E9B-E05A-4110-8F4C-5236F3E25AA4}"/>
              </a:ext>
            </a:extLst>
          </p:cNvPr>
          <p:cNvGrpSpPr/>
          <p:nvPr/>
        </p:nvGrpSpPr>
        <p:grpSpPr bwMode="auto">
          <a:xfrm>
            <a:off x="610717" y="410987"/>
            <a:ext cx="2013949" cy="423323"/>
            <a:chOff x="2986687" y="546475"/>
            <a:chExt cx="1552804" cy="308268"/>
          </a:xfrm>
        </p:grpSpPr>
        <p:sp>
          <p:nvSpPr>
            <p:cNvPr id="71" name="文本框 13">
              <a:extLst>
                <a:ext uri="{FF2B5EF4-FFF2-40B4-BE49-F238E27FC236}">
                  <a16:creationId xmlns:a16="http://schemas.microsoft.com/office/drawing/2014/main" id="{1B39C306-6F47-4A6D-8DC4-D6BA8D571D1C}"/>
                </a:ext>
              </a:extLst>
            </p:cNvPr>
            <p:cNvSpPr txBox="1"/>
            <p:nvPr/>
          </p:nvSpPr>
          <p:spPr bwMode="auto">
            <a:xfrm>
              <a:off x="2986687" y="546475"/>
              <a:ext cx="1552804" cy="291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defTabSz="913765" fontAlgn="base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sz="2000" b="1" i="0" u="none" strike="noStrike" baseline="0" dirty="0">
                  <a:solidFill>
                    <a:schemeClr val="bg2"/>
                  </a:solidFill>
                  <a:latin typeface="MicrosoftYaHei-Bold"/>
                </a:rPr>
                <a:t>量化投资的优势</a:t>
              </a:r>
              <a:endParaRPr lang="zh-CN" altLang="en-US" sz="2800" dirty="0">
                <a:solidFill>
                  <a:schemeClr val="bg2"/>
                </a:solidFill>
                <a:latin typeface="Arial" charset="0"/>
                <a:ea typeface="微软雅黑" pitchFamily="34" charset="-122"/>
                <a:sym typeface="Arial" charset="0"/>
              </a:endParaRPr>
            </a:p>
          </p:txBody>
        </p:sp>
        <p:sp>
          <p:nvSpPr>
            <p:cNvPr id="72" name="任意多边形 40">
              <a:extLst>
                <a:ext uri="{FF2B5EF4-FFF2-40B4-BE49-F238E27FC236}">
                  <a16:creationId xmlns:a16="http://schemas.microsoft.com/office/drawing/2014/main" id="{2158CE6D-B33C-4A47-BDF6-0E929ED3AC75}"/>
                </a:ext>
              </a:extLst>
            </p:cNvPr>
            <p:cNvSpPr/>
            <p:nvPr/>
          </p:nvSpPr>
          <p:spPr>
            <a:xfrm>
              <a:off x="3083475" y="85474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735" dirty="0">
                <a:solidFill>
                  <a:prstClr val="black">
                    <a:lumMod val="75000"/>
                    <a:lumOff val="25000"/>
                  </a:prstClr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endParaRPr>
            </a:p>
          </p:txBody>
        </p:sp>
      </p:grpSp>
    </p:spTree>
  </p:cSld>
  <p:clrMapOvr>
    <a:masterClrMapping/>
  </p:clrMapOvr>
  <p:transition spd="slow" advClick="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7CCC1F82-5C53-41F7-BE10-E615A46BC4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</p:cSld>
  <p:clrMapOvr>
    <a:masterClrMapping/>
  </p:clrMapOvr>
  <p:transition spd="slow" advClick="0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占位符 3" descr="图形用户界面, 应用程序, 表格&#10;&#10;描述已自动生成">
            <a:extLst>
              <a:ext uri="{FF2B5EF4-FFF2-40B4-BE49-F238E27FC236}">
                <a16:creationId xmlns:a16="http://schemas.microsoft.com/office/drawing/2014/main" id="{92057F0D-C408-4ABA-A944-C0F53838D3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3" b="6263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05589"/>
      </p:ext>
    </p:extLst>
  </p:cSld>
  <p:clrMapOvr>
    <a:masterClrMapping/>
  </p:clrMapOvr>
  <p:transition spd="slow" advClick="0" advTm="1000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占位符 3" descr="折线图&#10;&#10;中度可信度描述已自动生成">
            <a:extLst>
              <a:ext uri="{FF2B5EF4-FFF2-40B4-BE49-F238E27FC236}">
                <a16:creationId xmlns:a16="http://schemas.microsoft.com/office/drawing/2014/main" id="{21990F17-C604-4B1F-BC6B-91AE34A1DAD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2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9247"/>
      </p:ext>
    </p:extLst>
  </p:cSld>
  <p:clrMapOvr>
    <a:masterClrMapping/>
  </p:clrMapOvr>
  <p:transition spd="slow" advClick="0" advTm="1000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占位符 3" descr="图形用户界面, 应用程序, Teams&#10;&#10;描述已自动生成">
            <a:extLst>
              <a:ext uri="{FF2B5EF4-FFF2-40B4-BE49-F238E27FC236}">
                <a16:creationId xmlns:a16="http://schemas.microsoft.com/office/drawing/2014/main" id="{115854CB-4761-4880-ABAD-790A1D1FA9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5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49878"/>
      </p:ext>
    </p:extLst>
  </p:cSld>
  <p:clrMapOvr>
    <a:masterClrMapping/>
  </p:clrMapOvr>
  <p:transition spd="slow" advClick="0" advTm="1000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2105BB-EE8C-4AF8-A603-BA8DD6A48F6D}"/>
              </a:ext>
            </a:extLst>
          </p:cNvPr>
          <p:cNvSpPr txBox="1"/>
          <p:nvPr/>
        </p:nvSpPr>
        <p:spPr>
          <a:xfrm>
            <a:off x="5524500" y="2743200"/>
            <a:ext cx="146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代码测试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703538"/>
      </p:ext>
    </p:extLst>
  </p:cSld>
  <p:clrMapOvr>
    <a:masterClrMapping/>
  </p:clrMapOvr>
  <p:transition spd="slow" advClick="0" advTm="1000">
    <p:push/>
  </p:transition>
</p:sld>
</file>

<file path=ppt/theme/theme1.xml><?xml version="1.0" encoding="utf-8"?>
<a:theme xmlns:a="http://schemas.openxmlformats.org/drawingml/2006/main" name="Office 主题">
  <a:themeElements>
    <a:clrScheme name="自定义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C6B"/>
      </a:accent1>
      <a:accent2>
        <a:srgbClr val="D14E5B"/>
      </a:accent2>
      <a:accent3>
        <a:srgbClr val="1F4C6B"/>
      </a:accent3>
      <a:accent4>
        <a:srgbClr val="D14E5B"/>
      </a:accent4>
      <a:accent5>
        <a:srgbClr val="1F4C6B"/>
      </a:accent5>
      <a:accent6>
        <a:srgbClr val="D14E5B"/>
      </a:accent6>
      <a:hlink>
        <a:srgbClr val="1F4C6B"/>
      </a:hlink>
      <a:folHlink>
        <a:srgbClr val="D14E5B"/>
      </a:folHlink>
    </a:clrScheme>
    <a:fontScheme name="eewkjgmp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Presentation_scheme_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F33B48"/>
      </a:accent1>
      <a:accent2>
        <a:srgbClr val="399EA5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1250</Words>
  <Application>Microsoft Office PowerPoint</Application>
  <PresentationFormat>宽屏</PresentationFormat>
  <Paragraphs>185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-apple-system</vt:lpstr>
      <vt:lpstr>Arial-BoldMT</vt:lpstr>
      <vt:lpstr>ArialMT</vt:lpstr>
      <vt:lpstr>Meiryo</vt:lpstr>
      <vt:lpstr>MicrosoftYaHei</vt:lpstr>
      <vt:lpstr>MicrosoftYaHei-Bold</vt:lpstr>
      <vt:lpstr>等线</vt:lpstr>
      <vt:lpstr>微软雅黑</vt:lpstr>
      <vt:lpstr>Arial</vt:lpstr>
      <vt:lpstr>Calibri</vt:lpstr>
      <vt:lpstr>Calibri Light</vt:lpstr>
      <vt:lpstr>Lato Light</vt:lpstr>
      <vt:lpstr>Open Sans</vt:lpstr>
      <vt:lpstr>Office 主题</vt:lpstr>
      <vt:lpstr>Default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Nick</dc:creator>
  <cp:lastModifiedBy>2109853zbs20004@student.must.edu.mo</cp:lastModifiedBy>
  <cp:revision>182</cp:revision>
  <dcterms:created xsi:type="dcterms:W3CDTF">1900-01-01T00:00:00Z</dcterms:created>
  <dcterms:modified xsi:type="dcterms:W3CDTF">2022-03-28T06:00:59Z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2052-11.16.1</vt:lpwstr>
  </property>
  <property fmtid="{D5CDD505-2E9C-101B-9397-08002B2CF9AE}" pid="3" name="KSOTemplateUUID">
    <vt:lpwstr>v1.0_mb_wi1GBNHFSmteFEbFQsn2oQ==</vt:lpwstr>
  </property>
  <property fmtid="{D5CDD505-2E9C-101B-9397-08002B2CF9AE}" pid="4" name="ICV">
    <vt:lpwstr>BE3CE8FC645DB3E1D8839D61AC1ED998</vt:lpwstr>
  </property>
</Properties>
</file>