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4" r:id="rId3"/>
    <p:sldId id="262" r:id="rId4"/>
    <p:sldId id="258" r:id="rId5"/>
    <p:sldId id="267"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82"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9"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0"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1"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2"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3"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4"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5"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6"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7"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8"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9"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0"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1"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2"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3"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4"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5"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6"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7"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8"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9"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0"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1"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2"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3"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4"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5"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6"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7"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8"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9"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0"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1"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2"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3"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4"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5"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6"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7"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8"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9" name="Oval 1608"/>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0"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1" name="Oval 161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2"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3"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4"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5"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6"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7"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8" name="Oval 1617"/>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9" name="Oval 1618"/>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0" name="Oval 1619"/>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1" name="Oval 1620"/>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2" name="Oval 1621"/>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3" name="Oval 1622"/>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4" name="Oval 1623"/>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6" name="Oval 1625"/>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7"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8" name="Oval 1627"/>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9"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0" name="Oval 1629"/>
          <p:cNvSpPr/>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1"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2" name="Oval 1631"/>
          <p:cNvSpPr/>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3"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4"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5" name="Oval 1634"/>
          <p:cNvSpPr/>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6"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7" name="Oval 1636"/>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 name="Oval 1638"/>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 name="Oval 1639"/>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1" name="Oval 1640"/>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2" name="Oval 1641"/>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3" name="Oval 1642"/>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4" name="Oval 1643"/>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5" name="Oval 1644"/>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6" name="Oval 1645"/>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7" name="Oval 1646"/>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8" name="Oval 1647"/>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9" name="Oval 1648"/>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0" name="Oval 1649"/>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1" name="Oval 1650"/>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2"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3"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4"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5"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6"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7"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8"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9"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0"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1"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2"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3"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4"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6"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7" name="Oval 1666"/>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8" name="Oval 1667"/>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9" name="Oval 1668"/>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0" name="Oval 1669"/>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1" name="Oval 1670"/>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2" name="Oval 1671"/>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3" name="Oval 1672"/>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4" name="Oval 1673"/>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5" name="Oval 1674"/>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6" name="Oval 1675"/>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7" name="Oval 1676"/>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8" name="Oval 1677"/>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9" name="Oval 1678"/>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0"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1" name="Oval 1680"/>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2"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3"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4"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5"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6"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7"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8"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9"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0"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1"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2"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3"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4"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6"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7"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8"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9"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0"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1" name="Oval 170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3" name="Oval 1702"/>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4"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5"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6"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7"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8"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9"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0" name="Oval 1709"/>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1" name="Oval 1710"/>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2" name="Oval 1711"/>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3" name="Oval 1712"/>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4" name="Oval 1713"/>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5" name="Oval 1714"/>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6" name="Oval 1715"/>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7"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8" name="Oval 1717"/>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9"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0" name="Oval 1719"/>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1"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2" name="Oval 1721"/>
          <p:cNvSpPr/>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3"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4" name="Oval 1723"/>
          <p:cNvSpPr/>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5"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6"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7" name="Oval 1726"/>
          <p:cNvSpPr/>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8"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9" name="Oval 1728"/>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0" name="Oval 1729"/>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1" name="Oval 1730"/>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2" name="Oval 1731"/>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3" name="Oval 1732"/>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4" name="Oval 1733"/>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5" name="Oval 1734"/>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6" name="Oval 1735"/>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7" name="Oval 1736"/>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8" name="Oval 1737"/>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9" name="Oval 1738"/>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0" name="Oval 1739"/>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 name="Oval 1740"/>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2" name="Oval 1741"/>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2"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3"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4"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5"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6"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7"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8" name="Oval 1757"/>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9" name="Oval 1758"/>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0" name="Oval 1759"/>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1" name="Oval 1760"/>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2" name="Oval 1761"/>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3" name="Oval 1762"/>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4" name="Oval 1763"/>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5" name="Oval 1764"/>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6" name="Oval 1765"/>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7" name="Oval 1766"/>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8" name="Oval 1767"/>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9" name="Oval 1768"/>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0" name="Oval 1769"/>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1" name="Oval 1770"/>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2"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3" name="Oval 1772"/>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5" name="Oval 1774"/>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6"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7"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8"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9"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0"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1"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2" name="Oval 1781"/>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3" name="Oval 1782"/>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4" name="Oval 1783"/>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5" name="Oval 1784"/>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6" name="Oval 1785"/>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7" name="Oval 1786"/>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8" name="Oval 1787"/>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9"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0" name="Oval 1789"/>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1"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2" name="Oval 179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4" name="Oval 1793"/>
          <p:cNvSpPr/>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5"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6" name="Oval 1795"/>
          <p:cNvSpPr/>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7"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8"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9" name="Oval 1798"/>
          <p:cNvSpPr/>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0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1" name="Oval 1800"/>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2" name="Oval 1801"/>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3" name="Oval 1802"/>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4" name="Oval 1803"/>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5" name="Oval 1804"/>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6" name="Oval 1805"/>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7" name="Oval 1806"/>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8" name="Oval 1807"/>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9" name="Oval 1808"/>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0" name="Oval 1809"/>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1" name="Oval 1810"/>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 name="Oval 1811"/>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3" name="Oval 1812"/>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4" name="Oval 1813"/>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5"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6"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7"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8"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9"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0"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1"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2"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3"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4"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5"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6"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7"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8"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9"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0" name="Oval 1829"/>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1" name="Oval 1830"/>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2" name="Oval 1831"/>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3" name="Oval 1832"/>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4" name="Oval 1833"/>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5" name="Oval 1834"/>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6" name="Oval 1835"/>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7" name="Oval 1836"/>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8" name="Oval 1837"/>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9" name="Oval 1838"/>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0" name="Oval 1839"/>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1" name="Oval 1840"/>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2" name="Oval 1841"/>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 name="Oval 1842"/>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5" name="Oval 1844"/>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6"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7" name="Oval 1846"/>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8"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9"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0"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1"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2"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3"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4" name="Oval 1853"/>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5" name="Oval 1854"/>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6" name="Oval 1855"/>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7" name="Oval 1856"/>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8" name="Oval 1857"/>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9" name="Oval 1858"/>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0" name="Oval 1859"/>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1"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2" name="Oval 186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3"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4" name="Oval 1863"/>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5"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6" name="Oval 1865"/>
          <p:cNvSpPr/>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7"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8" name="Oval 1867"/>
          <p:cNvSpPr/>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9"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0"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1" name="Oval 1870"/>
          <p:cNvSpPr/>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72"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3" name="Oval 1872"/>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4" name="Oval 1873"/>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5" name="Oval 1874"/>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6" name="Oval 1875"/>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7" name="Oval 1876"/>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8" name="Oval 1877"/>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9" name="Oval 1878"/>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0" name="Oval 1879"/>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1" name="Oval 1880"/>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2" name="Oval 1881"/>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3" name="Oval 1882"/>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4" name="Oval 1883"/>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5" name="Oval 1884"/>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6" name="Oval 1885"/>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7"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8"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9"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0"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1"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2"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3"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4"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5"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6"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7"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8"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9"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0"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1"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2" name="Oval 190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3" name="Oval 190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4" name="Oval 190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5" name="Oval 190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6" name="Oval 190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7" name="Oval 190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8" name="Oval 190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9" name="Oval 190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0" name="Oval 190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1" name="Oval 191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2" name="Oval 191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3" name="Oval 1912"/>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4" name="Oval 1913"/>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5" name="Oval 1914"/>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6"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7" name="Oval 1916"/>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18"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9" name="Oval 1918"/>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0"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1"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2"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3"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4"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5"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6" name="Oval 192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7" name="Oval 192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8" name="Oval 192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9" name="Oval 192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0" name="Oval 192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1" name="Oval 193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2" name="Oval 193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4" name="Oval 1933"/>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5"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6" name="Oval 1935"/>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7"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8" name="Oval 1937"/>
          <p:cNvSpPr/>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9"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0" name="Oval 1939"/>
          <p:cNvSpPr/>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3" name="Oval 1942"/>
          <p:cNvSpPr/>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5" name="Oval 194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 name="Oval 194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7" name="Oval 194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8" name="Oval 194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9" name="Oval 194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0" name="Oval 194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1" name="Oval 195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2" name="Oval 195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3" name="Oval 195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4" name="Oval 195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5" name="Oval 1954"/>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6" name="Oval 1955"/>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7" name="Oval 1956"/>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8" name="Oval 1957"/>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9"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0"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1"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2"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3"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4"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5"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6"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7"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8"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9"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0"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1"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2"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3"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4" name="Oval 1973"/>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5" name="Oval 1974"/>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6" name="Oval 1975"/>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7" name="Oval 1976"/>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8" name="Oval 1977"/>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9" name="Oval 1978"/>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0" name="Oval 1979"/>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1" name="Oval 1980"/>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2" name="Oval 1981"/>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3" name="Oval 1982"/>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4" name="Oval 1983"/>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5" name="Oval 1984"/>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6" name="Oval 1985"/>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7" name="Oval 1986"/>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8"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9"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0"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1"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2"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3"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F89E9B9A-1E66-4F74-A7DC-48D2BA0F0875}" type="datetimeFigureOut">
              <a:rPr lang="zh-CN" altLang="en-US" smtClean="0"/>
              <a:t>2022/9/3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F432478-2DE9-4AAB-80AF-67783C3558FC}" type="slidenum">
              <a:rPr lang="zh-CN" altLang="en-US" smtClean="0"/>
              <a:t>‹#›</a:t>
            </a:fld>
            <a:endParaRPr lang="zh-CN" alt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5769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89E9B9A-1E66-4F74-A7DC-48D2BA0F0875}" type="datetimeFigureOut">
              <a:rPr lang="zh-CN" altLang="en-US" smtClean="0"/>
              <a:t>2022/9/3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F432478-2DE9-4AAB-80AF-67783C3558FC}" type="slidenum">
              <a:rPr lang="zh-CN" altLang="en-US" smtClean="0"/>
              <a:t>‹#›</a:t>
            </a:fld>
            <a:endParaRPr lang="zh-CN" altLang="en-US"/>
          </a:p>
        </p:txBody>
      </p:sp>
    </p:spTree>
    <p:extLst>
      <p:ext uri="{BB962C8B-B14F-4D97-AF65-F5344CB8AC3E}">
        <p14:creationId xmlns:p14="http://schemas.microsoft.com/office/powerpoint/2010/main" val="4262308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89E9B9A-1E66-4F74-A7DC-48D2BA0F0875}" type="datetimeFigureOut">
              <a:rPr lang="zh-CN" altLang="en-US" smtClean="0"/>
              <a:t>2022/9/3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F432478-2DE9-4AAB-80AF-67783C3558FC}" type="slidenum">
              <a:rPr lang="zh-CN" altLang="en-US" smtClean="0"/>
              <a:t>‹#›</a:t>
            </a:fld>
            <a:endParaRPr lang="zh-CN" altLang="en-US"/>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4999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89E9B9A-1E66-4F74-A7DC-48D2BA0F0875}" type="datetimeFigureOut">
              <a:rPr lang="zh-CN" altLang="en-US" smtClean="0"/>
              <a:t>2022/9/3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F432478-2DE9-4AAB-80AF-67783C3558FC}" type="slidenum">
              <a:rPr lang="zh-CN" altLang="en-US" smtClean="0"/>
              <a:t>‹#›</a:t>
            </a:fld>
            <a:endParaRPr lang="zh-CN" altLang="en-US"/>
          </a:p>
        </p:txBody>
      </p:sp>
    </p:spTree>
    <p:extLst>
      <p:ext uri="{BB962C8B-B14F-4D97-AF65-F5344CB8AC3E}">
        <p14:creationId xmlns:p14="http://schemas.microsoft.com/office/powerpoint/2010/main" val="1394434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89E9B9A-1E66-4F74-A7DC-48D2BA0F0875}" type="datetimeFigureOut">
              <a:rPr lang="zh-CN" altLang="en-US" smtClean="0"/>
              <a:t>2022/9/3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F432478-2DE9-4AAB-80AF-67783C3558FC}" type="slidenum">
              <a:rPr lang="zh-CN" altLang="en-US" smtClean="0"/>
              <a:t>‹#›</a:t>
            </a:fld>
            <a:endParaRPr lang="zh-CN" altLang="en-US"/>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1486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F89E9B9A-1E66-4F74-A7DC-48D2BA0F0875}" type="datetimeFigureOut">
              <a:rPr lang="zh-CN" altLang="en-US" smtClean="0"/>
              <a:t>2022/9/3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F432478-2DE9-4AAB-80AF-67783C3558FC}" type="slidenum">
              <a:rPr lang="zh-CN" altLang="en-US" smtClean="0"/>
              <a:t>‹#›</a:t>
            </a:fld>
            <a:endParaRPr lang="zh-CN" altLang="en-US"/>
          </a:p>
        </p:txBody>
      </p:sp>
    </p:spTree>
    <p:extLst>
      <p:ext uri="{BB962C8B-B14F-4D97-AF65-F5344CB8AC3E}">
        <p14:creationId xmlns:p14="http://schemas.microsoft.com/office/powerpoint/2010/main" val="1947255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5989320"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F89E9B9A-1E66-4F74-A7DC-48D2BA0F0875}" type="datetimeFigureOut">
              <a:rPr lang="zh-CN" altLang="en-US" smtClean="0"/>
              <a:t>2022/9/3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F432478-2DE9-4AAB-80AF-67783C3558FC}" type="slidenum">
              <a:rPr lang="zh-CN" altLang="en-US" smtClean="0"/>
              <a:t>‹#›</a:t>
            </a:fld>
            <a:endParaRPr lang="zh-CN" altLang="en-US"/>
          </a:p>
        </p:txBody>
      </p:sp>
    </p:spTree>
    <p:extLst>
      <p:ext uri="{BB962C8B-B14F-4D97-AF65-F5344CB8AC3E}">
        <p14:creationId xmlns:p14="http://schemas.microsoft.com/office/powerpoint/2010/main" val="59336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89E9B9A-1E66-4F74-A7DC-48D2BA0F0875}" type="datetimeFigureOut">
              <a:rPr lang="zh-CN" altLang="en-US" smtClean="0"/>
              <a:t>2022/9/3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F432478-2DE9-4AAB-80AF-67783C3558FC}" type="slidenum">
              <a:rPr lang="zh-CN" altLang="en-US" smtClean="0"/>
              <a:t>‹#›</a:t>
            </a:fld>
            <a:endParaRPr lang="zh-CN" altLang="en-US"/>
          </a:p>
        </p:txBody>
      </p:sp>
    </p:spTree>
    <p:extLst>
      <p:ext uri="{BB962C8B-B14F-4D97-AF65-F5344CB8AC3E}">
        <p14:creationId xmlns:p14="http://schemas.microsoft.com/office/powerpoint/2010/main" val="4192946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9E9B9A-1E66-4F74-A7DC-48D2BA0F0875}" type="datetimeFigureOut">
              <a:rPr lang="zh-CN" altLang="en-US" smtClean="0"/>
              <a:t>2022/9/3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F432478-2DE9-4AAB-80AF-67783C3558FC}" type="slidenum">
              <a:rPr lang="zh-CN" altLang="en-US" smtClean="0"/>
              <a:t>‹#›</a:t>
            </a:fld>
            <a:endParaRPr lang="zh-CN" altLang="en-US"/>
          </a:p>
        </p:txBody>
      </p:sp>
    </p:spTree>
    <p:extLst>
      <p:ext uri="{BB962C8B-B14F-4D97-AF65-F5344CB8AC3E}">
        <p14:creationId xmlns:p14="http://schemas.microsoft.com/office/powerpoint/2010/main" val="1811970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89E9B9A-1E66-4F74-A7DC-48D2BA0F0875}" type="datetimeFigureOut">
              <a:rPr lang="zh-CN" altLang="en-US" smtClean="0"/>
              <a:t>2022/9/3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F432478-2DE9-4AAB-80AF-67783C3558FC}" type="slidenum">
              <a:rPr lang="zh-CN" altLang="en-US" smtClean="0"/>
              <a:t>‹#›</a:t>
            </a:fld>
            <a:endParaRPr lang="zh-CN" altLang="en-US"/>
          </a:p>
        </p:txBody>
      </p:sp>
    </p:spTree>
    <p:extLst>
      <p:ext uri="{BB962C8B-B14F-4D97-AF65-F5344CB8AC3E}">
        <p14:creationId xmlns:p14="http://schemas.microsoft.com/office/powerpoint/2010/main" val="1057234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89E9B9A-1E66-4F74-A7DC-48D2BA0F0875}" type="datetimeFigureOut">
              <a:rPr lang="zh-CN" altLang="en-US" smtClean="0"/>
              <a:t>2022/9/3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F432478-2DE9-4AAB-80AF-67783C3558FC}" type="slidenum">
              <a:rPr lang="zh-CN" altLang="en-US" smtClean="0"/>
              <a:t>‹#›</a:t>
            </a:fld>
            <a:endParaRPr lang="zh-CN" altLang="en-US"/>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8979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89E9B9A-1E66-4F74-A7DC-48D2BA0F0875}" type="datetimeFigureOut">
              <a:rPr lang="zh-CN" altLang="en-US" smtClean="0"/>
              <a:t>2022/9/3</a:t>
            </a:fld>
            <a:endParaRPr lang="zh-CN" alt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F432478-2DE9-4AAB-80AF-67783C3558FC}" type="slidenum">
              <a:rPr lang="zh-CN" altLang="en-US" smtClean="0"/>
              <a:t>‹#›</a:t>
            </a:fld>
            <a:endParaRPr lang="zh-CN" altLang="en-US"/>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21602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A28970-3E8F-46CD-A302-42EE83668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162E6850-297C-4ABA-9EA5-579096C0E474}"/>
              </a:ext>
            </a:extLst>
          </p:cNvPr>
          <p:cNvSpPr>
            <a:spLocks noGrp="1"/>
          </p:cNvSpPr>
          <p:nvPr>
            <p:ph type="ctrTitle"/>
          </p:nvPr>
        </p:nvSpPr>
        <p:spPr>
          <a:xfrm>
            <a:off x="643467" y="643467"/>
            <a:ext cx="7164674" cy="5571066"/>
          </a:xfrm>
        </p:spPr>
        <p:txBody>
          <a:bodyPr>
            <a:normAutofit/>
          </a:bodyPr>
          <a:lstStyle/>
          <a:p>
            <a:r>
              <a:rPr lang="zh-CN" altLang="en-US" sz="6600" dirty="0">
                <a:solidFill>
                  <a:schemeClr val="tx1">
                    <a:alpha val="80000"/>
                  </a:schemeClr>
                </a:solidFill>
              </a:rPr>
              <a:t>多因子模型</a:t>
            </a:r>
            <a:br>
              <a:rPr lang="en-US" altLang="zh-CN" sz="6600" dirty="0">
                <a:solidFill>
                  <a:schemeClr val="tx1">
                    <a:alpha val="80000"/>
                  </a:schemeClr>
                </a:solidFill>
              </a:rPr>
            </a:br>
            <a:r>
              <a:rPr lang="zh-CN" altLang="en-US" sz="6600" dirty="0">
                <a:solidFill>
                  <a:schemeClr val="tx1">
                    <a:alpha val="80000"/>
                  </a:schemeClr>
                </a:solidFill>
              </a:rPr>
              <a:t>多重共线性问题</a:t>
            </a:r>
          </a:p>
        </p:txBody>
      </p:sp>
      <p:sp>
        <p:nvSpPr>
          <p:cNvPr id="3" name="副标题 2">
            <a:extLst>
              <a:ext uri="{FF2B5EF4-FFF2-40B4-BE49-F238E27FC236}">
                <a16:creationId xmlns:a16="http://schemas.microsoft.com/office/drawing/2014/main" id="{CF1367BD-574C-4E58-A554-D07553675C70}"/>
              </a:ext>
            </a:extLst>
          </p:cNvPr>
          <p:cNvSpPr>
            <a:spLocks noGrp="1"/>
          </p:cNvSpPr>
          <p:nvPr>
            <p:ph type="subTitle" idx="1"/>
          </p:nvPr>
        </p:nvSpPr>
        <p:spPr>
          <a:xfrm>
            <a:off x="8451608" y="643467"/>
            <a:ext cx="3096926" cy="5571066"/>
          </a:xfrm>
        </p:spPr>
        <p:txBody>
          <a:bodyPr>
            <a:normAutofit/>
          </a:bodyPr>
          <a:lstStyle/>
          <a:p>
            <a:r>
              <a:rPr lang="zh-CN" altLang="en-US" sz="2000"/>
              <a:t>科大财经</a:t>
            </a:r>
            <a:endParaRPr lang="en-US" altLang="zh-CN" sz="2000"/>
          </a:p>
          <a:p>
            <a:endParaRPr lang="en-US" altLang="zh-CN" sz="2000"/>
          </a:p>
          <a:p>
            <a:r>
              <a:rPr lang="en-US" altLang="zh-CN" sz="2000"/>
              <a:t>2022</a:t>
            </a:r>
            <a:r>
              <a:rPr lang="zh-CN" altLang="en-US" sz="2000"/>
              <a:t>年</a:t>
            </a:r>
            <a:r>
              <a:rPr lang="en-US" altLang="zh-CN" sz="2000"/>
              <a:t>9</a:t>
            </a:r>
            <a:r>
              <a:rPr lang="zh-CN" altLang="en-US" sz="2000"/>
              <a:t>月</a:t>
            </a:r>
            <a:r>
              <a:rPr lang="en-US" altLang="zh-CN" sz="2000"/>
              <a:t>14</a:t>
            </a:r>
            <a:r>
              <a:rPr lang="zh-CN" altLang="en-US" sz="2000"/>
              <a:t>日</a:t>
            </a:r>
          </a:p>
        </p:txBody>
      </p:sp>
      <p:cxnSp>
        <p:nvCxnSpPr>
          <p:cNvPr id="10" name="Straight Connector 9">
            <a:extLst>
              <a:ext uri="{FF2B5EF4-FFF2-40B4-BE49-F238E27FC236}">
                <a16:creationId xmlns:a16="http://schemas.microsoft.com/office/drawing/2014/main" id="{47AE7893-212D-45CB-A5B0-AE377389AB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600200"/>
            <a:ext cx="0" cy="36576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1269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4D8EB0-B12A-4580-86CA-F5795C7813D0}"/>
              </a:ext>
            </a:extLst>
          </p:cNvPr>
          <p:cNvSpPr>
            <a:spLocks noGrp="1"/>
          </p:cNvSpPr>
          <p:nvPr>
            <p:ph type="title"/>
          </p:nvPr>
        </p:nvSpPr>
        <p:spPr/>
        <p:txBody>
          <a:bodyPr/>
          <a:lstStyle/>
          <a:p>
            <a:r>
              <a:rPr lang="zh-CN" altLang="en-US" dirty="0"/>
              <a:t>多因子模型合成常见的问题</a:t>
            </a:r>
          </a:p>
        </p:txBody>
      </p:sp>
      <p:sp>
        <p:nvSpPr>
          <p:cNvPr id="3" name="内容占位符 2">
            <a:extLst>
              <a:ext uri="{FF2B5EF4-FFF2-40B4-BE49-F238E27FC236}">
                <a16:creationId xmlns:a16="http://schemas.microsoft.com/office/drawing/2014/main" id="{7CF4F9DD-5A0A-4042-A34D-5156320D80DB}"/>
              </a:ext>
            </a:extLst>
          </p:cNvPr>
          <p:cNvSpPr>
            <a:spLocks noGrp="1"/>
          </p:cNvSpPr>
          <p:nvPr>
            <p:ph idx="1"/>
          </p:nvPr>
        </p:nvSpPr>
        <p:spPr>
          <a:xfrm>
            <a:off x="1024128" y="2825261"/>
            <a:ext cx="9720071" cy="4023360"/>
          </a:xfrm>
        </p:spPr>
        <p:txBody>
          <a:bodyPr>
            <a:normAutofit/>
          </a:bodyPr>
          <a:lstStyle/>
          <a:p>
            <a:endParaRPr lang="en-US" altLang="zh-CN" sz="1800" b="1" dirty="0">
              <a:latin typeface="楷体" panose="02010609060101010101" pitchFamily="49" charset="-122"/>
              <a:ea typeface="楷体" panose="02010609060101010101" pitchFamily="49" charset="-122"/>
            </a:endParaRPr>
          </a:p>
          <a:p>
            <a:endParaRPr lang="en-US" altLang="zh-CN" sz="1800" b="1" dirty="0">
              <a:latin typeface="楷体" panose="02010609060101010101" pitchFamily="49" charset="-122"/>
              <a:ea typeface="楷体" panose="02010609060101010101" pitchFamily="49" charset="-122"/>
            </a:endParaRPr>
          </a:p>
          <a:p>
            <a:r>
              <a:rPr lang="zh-CN" altLang="en-US" sz="1800" b="1" dirty="0">
                <a:latin typeface="楷体" panose="02010609060101010101" pitchFamily="49" charset="-122"/>
                <a:ea typeface="楷体" panose="02010609060101010101" pitchFamily="49" charset="-122"/>
              </a:rPr>
              <a:t>因子之间高相关性</a:t>
            </a:r>
            <a:endParaRPr lang="en-US" altLang="zh-CN" sz="1800" dirty="0">
              <a:latin typeface="楷体" panose="02010609060101010101" pitchFamily="49" charset="-122"/>
              <a:ea typeface="楷体" panose="02010609060101010101" pitchFamily="49" charset="-122"/>
            </a:endParaRPr>
          </a:p>
          <a:p>
            <a:endParaRPr lang="en-US" altLang="zh-CN" sz="1800" dirty="0">
              <a:latin typeface="楷体" panose="02010609060101010101" pitchFamily="49" charset="-122"/>
              <a:ea typeface="楷体" panose="02010609060101010101" pitchFamily="49" charset="-122"/>
            </a:endParaRPr>
          </a:p>
          <a:p>
            <a:r>
              <a:rPr lang="zh-CN" altLang="en-US" sz="1800" dirty="0">
                <a:latin typeface="楷体" panose="02010609060101010101" pitchFamily="49" charset="-122"/>
                <a:ea typeface="楷体" panose="02010609060101010101" pitchFamily="49" charset="-122"/>
              </a:rPr>
              <a:t>简单粗暴的解决方法：</a:t>
            </a:r>
            <a:r>
              <a:rPr lang="zh-CN" altLang="en-US" sz="1800" dirty="0">
                <a:solidFill>
                  <a:srgbClr val="FF0000"/>
                </a:solidFill>
                <a:latin typeface="楷体" panose="02010609060101010101" pitchFamily="49" charset="-122"/>
                <a:ea typeface="楷体" panose="02010609060101010101" pitchFamily="49" charset="-122"/>
              </a:rPr>
              <a:t>删！</a:t>
            </a:r>
            <a:endParaRPr lang="en-US" altLang="zh-CN" sz="1800" dirty="0">
              <a:solidFill>
                <a:srgbClr val="FF0000"/>
              </a:solidFill>
              <a:latin typeface="楷体" panose="02010609060101010101" pitchFamily="49" charset="-122"/>
              <a:ea typeface="楷体" panose="02010609060101010101" pitchFamily="49" charset="-122"/>
            </a:endParaRPr>
          </a:p>
          <a:p>
            <a:r>
              <a:rPr lang="zh-CN" altLang="en-US" sz="1800" dirty="0">
                <a:latin typeface="楷体" panose="02010609060101010101" pitchFamily="49" charset="-122"/>
                <a:ea typeface="楷体" panose="02010609060101010101" pitchFamily="49" charset="-122"/>
              </a:rPr>
              <a:t>但是如何删？</a:t>
            </a:r>
            <a:endParaRPr lang="en-US" altLang="zh-CN" sz="1800" dirty="0">
              <a:latin typeface="楷体" panose="02010609060101010101" pitchFamily="49" charset="-122"/>
              <a:ea typeface="楷体" panose="02010609060101010101" pitchFamily="49" charset="-122"/>
            </a:endParaRPr>
          </a:p>
          <a:p>
            <a:r>
              <a:rPr lang="en-US" altLang="zh-CN" sz="1800" dirty="0">
                <a:latin typeface="楷体" panose="02010609060101010101" pitchFamily="49" charset="-122"/>
                <a:ea typeface="楷体" panose="02010609060101010101" pitchFamily="49" charset="-122"/>
              </a:rPr>
              <a:t>1. </a:t>
            </a:r>
            <a:r>
              <a:rPr lang="zh-CN" altLang="en-US" sz="1800" dirty="0">
                <a:latin typeface="楷体" panose="02010609060101010101" pitchFamily="49" charset="-122"/>
                <a:ea typeface="楷体" panose="02010609060101010101" pitchFamily="49" charset="-122"/>
              </a:rPr>
              <a:t>因子与其他因子之间的相关性是否高，删除与其他因子相关性高的</a:t>
            </a:r>
            <a:endParaRPr lang="en-US" altLang="zh-CN" sz="1800" dirty="0">
              <a:latin typeface="楷体" panose="02010609060101010101" pitchFamily="49" charset="-122"/>
              <a:ea typeface="楷体" panose="02010609060101010101" pitchFamily="49" charset="-122"/>
            </a:endParaRPr>
          </a:p>
          <a:p>
            <a:r>
              <a:rPr lang="en-US" altLang="zh-CN" sz="1800" dirty="0">
                <a:latin typeface="楷体" panose="02010609060101010101" pitchFamily="49" charset="-122"/>
                <a:ea typeface="楷体" panose="02010609060101010101" pitchFamily="49" charset="-122"/>
              </a:rPr>
              <a:t>2. </a:t>
            </a:r>
            <a:r>
              <a:rPr lang="zh-CN" altLang="en-US" sz="1800" dirty="0">
                <a:latin typeface="楷体" panose="02010609060101010101" pitchFamily="49" charset="-122"/>
                <a:ea typeface="楷体" panose="02010609060101010101" pitchFamily="49" charset="-122"/>
              </a:rPr>
              <a:t>比较因子的</a:t>
            </a:r>
            <a:r>
              <a:rPr lang="en-US" altLang="zh-CN" sz="1800" dirty="0">
                <a:latin typeface="楷体" panose="02010609060101010101" pitchFamily="49" charset="-122"/>
                <a:ea typeface="楷体" panose="02010609060101010101" pitchFamily="49" charset="-122"/>
              </a:rPr>
              <a:t>IC</a:t>
            </a:r>
            <a:r>
              <a:rPr lang="zh-CN" altLang="en-US" sz="1800" dirty="0">
                <a:latin typeface="楷体" panose="02010609060101010101" pitchFamily="49" charset="-122"/>
                <a:ea typeface="楷体" panose="02010609060101010101" pitchFamily="49" charset="-122"/>
              </a:rPr>
              <a:t>值，</a:t>
            </a:r>
            <a:r>
              <a:rPr lang="en-US" altLang="zh-CN" sz="1800" dirty="0">
                <a:latin typeface="楷体" panose="02010609060101010101" pitchFamily="49" charset="-122"/>
                <a:ea typeface="楷体" panose="02010609060101010101" pitchFamily="49" charset="-122"/>
              </a:rPr>
              <a:t>IC</a:t>
            </a:r>
            <a:r>
              <a:rPr lang="zh-CN" altLang="en-US" sz="1800" dirty="0">
                <a:latin typeface="楷体" panose="02010609060101010101" pitchFamily="49" charset="-122"/>
                <a:ea typeface="楷体" panose="02010609060101010101" pitchFamily="49" charset="-122"/>
              </a:rPr>
              <a:t>波动率值，</a:t>
            </a:r>
            <a:r>
              <a:rPr lang="en-US" altLang="zh-CN" sz="1800" dirty="0">
                <a:latin typeface="楷体" panose="02010609060101010101" pitchFamily="49" charset="-122"/>
                <a:ea typeface="楷体" panose="02010609060101010101" pitchFamily="49" charset="-122"/>
              </a:rPr>
              <a:t>IC_IR</a:t>
            </a:r>
            <a:r>
              <a:rPr lang="zh-CN" altLang="en-US" sz="1800" dirty="0">
                <a:latin typeface="楷体" panose="02010609060101010101" pitchFamily="49" charset="-122"/>
                <a:ea typeface="楷体" panose="02010609060101010101" pitchFamily="49" charset="-122"/>
              </a:rPr>
              <a:t>值。保留表现较好的。</a:t>
            </a:r>
          </a:p>
        </p:txBody>
      </p:sp>
      <p:pic>
        <p:nvPicPr>
          <p:cNvPr id="5" name="图片 4" descr="表格&#10;&#10;描述已自动生成">
            <a:extLst>
              <a:ext uri="{FF2B5EF4-FFF2-40B4-BE49-F238E27FC236}">
                <a16:creationId xmlns:a16="http://schemas.microsoft.com/office/drawing/2014/main" id="{917D119D-2F52-4A85-BA47-52C93767B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4739" y="2825261"/>
            <a:ext cx="5524979" cy="1798476"/>
          </a:xfrm>
          <a:prstGeom prst="rect">
            <a:avLst/>
          </a:prstGeom>
        </p:spPr>
      </p:pic>
      <p:sp>
        <p:nvSpPr>
          <p:cNvPr id="6" name="矩形 5">
            <a:extLst>
              <a:ext uri="{FF2B5EF4-FFF2-40B4-BE49-F238E27FC236}">
                <a16:creationId xmlns:a16="http://schemas.microsoft.com/office/drawing/2014/main" id="{12C403B6-99D4-406F-8751-E21F162479ED}"/>
              </a:ext>
            </a:extLst>
          </p:cNvPr>
          <p:cNvSpPr/>
          <p:nvPr/>
        </p:nvSpPr>
        <p:spPr>
          <a:xfrm>
            <a:off x="6447694" y="3124201"/>
            <a:ext cx="509954" cy="15826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71716819-1FF2-4709-B45C-81C1CF01C89E}"/>
              </a:ext>
            </a:extLst>
          </p:cNvPr>
          <p:cNvSpPr/>
          <p:nvPr/>
        </p:nvSpPr>
        <p:spPr>
          <a:xfrm>
            <a:off x="7063156" y="3346939"/>
            <a:ext cx="509954" cy="15826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147FBB5A-E2D3-4C6F-B1E0-28E1590C14FB}"/>
              </a:ext>
            </a:extLst>
          </p:cNvPr>
          <p:cNvSpPr/>
          <p:nvPr/>
        </p:nvSpPr>
        <p:spPr>
          <a:xfrm>
            <a:off x="7620001" y="3124201"/>
            <a:ext cx="1172308" cy="38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卡通人物&#10;&#10;描述已自动生成">
            <a:extLst>
              <a:ext uri="{FF2B5EF4-FFF2-40B4-BE49-F238E27FC236}">
                <a16:creationId xmlns:a16="http://schemas.microsoft.com/office/drawing/2014/main" id="{717DE8C2-FD67-4E8C-B66F-0EB2B1A66E70}"/>
              </a:ext>
            </a:extLst>
          </p:cNvPr>
          <p:cNvPicPr>
            <a:picLocks noChangeAspect="1"/>
          </p:cNvPicPr>
          <p:nvPr/>
        </p:nvPicPr>
        <p:blipFill rotWithShape="1">
          <a:blip r:embed="rId3">
            <a:extLst>
              <a:ext uri="{28A0092B-C50C-407E-A947-70E740481C1C}">
                <a14:useLocalDpi xmlns:a14="http://schemas.microsoft.com/office/drawing/2010/main" val="0"/>
              </a:ext>
            </a:extLst>
          </a:blip>
          <a:srcRect l="9469" t="31453" r="10209" b="32307"/>
          <a:stretch/>
        </p:blipFill>
        <p:spPr>
          <a:xfrm>
            <a:off x="3383810" y="3282463"/>
            <a:ext cx="1163958" cy="1137138"/>
          </a:xfrm>
          <a:prstGeom prst="rect">
            <a:avLst/>
          </a:prstGeom>
        </p:spPr>
      </p:pic>
      <p:sp>
        <p:nvSpPr>
          <p:cNvPr id="12" name="文本框 11">
            <a:extLst>
              <a:ext uri="{FF2B5EF4-FFF2-40B4-BE49-F238E27FC236}">
                <a16:creationId xmlns:a16="http://schemas.microsoft.com/office/drawing/2014/main" id="{1DE3E74C-82F5-4F6E-9F08-77D21C1DA7E3}"/>
              </a:ext>
            </a:extLst>
          </p:cNvPr>
          <p:cNvSpPr txBox="1"/>
          <p:nvPr/>
        </p:nvSpPr>
        <p:spPr>
          <a:xfrm>
            <a:off x="1078523" y="1886454"/>
            <a:ext cx="10415954" cy="1273875"/>
          </a:xfrm>
          <a:prstGeom prst="rect">
            <a:avLst/>
          </a:prstGeom>
          <a:noFill/>
        </p:spPr>
        <p:txBody>
          <a:bodyPr wrap="square">
            <a:spAutoFit/>
          </a:bodyPr>
          <a:lstStyle/>
          <a:p>
            <a:pPr marL="0" indent="0">
              <a:lnSpc>
                <a:spcPct val="150000"/>
              </a:lnSpc>
              <a:buNone/>
            </a:pPr>
            <a:r>
              <a:rPr lang="zh-CN" altLang="en-US" sz="1800" i="0" dirty="0">
                <a:solidFill>
                  <a:srgbClr val="121212"/>
                </a:solidFill>
                <a:effectLst/>
                <a:latin typeface="楷体" panose="02010609060101010101" pitchFamily="49" charset="-122"/>
                <a:ea typeface="楷体" panose="02010609060101010101" pitchFamily="49" charset="-122"/>
              </a:rPr>
              <a:t>使用因子模型在实盘运行的绩效并不理想，究其原因可能是由于因子选择的偏差，市场风格轮动等。但还有一个显著的因素，就是选取因子之间可能存在高度的多重共线性，导致模型对股票价格与市场的解释能力存在很大偏误。</a:t>
            </a:r>
            <a:endParaRPr lang="en-US" altLang="zh-CN" sz="1800" i="0" dirty="0">
              <a:solidFill>
                <a:srgbClr val="121212"/>
              </a:solidFill>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955820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D8E685-C3FB-4D9B-9521-75A4190BCD88}"/>
              </a:ext>
            </a:extLst>
          </p:cNvPr>
          <p:cNvSpPr>
            <a:spLocks noGrp="1"/>
          </p:cNvSpPr>
          <p:nvPr>
            <p:ph type="title"/>
          </p:nvPr>
        </p:nvSpPr>
        <p:spPr/>
        <p:txBody>
          <a:bodyPr/>
          <a:lstStyle/>
          <a:p>
            <a:r>
              <a:rPr lang="zh-CN" altLang="en-US" dirty="0"/>
              <a:t>因子存在多重共线性问题</a:t>
            </a:r>
          </a:p>
        </p:txBody>
      </p:sp>
      <p:sp>
        <p:nvSpPr>
          <p:cNvPr id="3" name="内容占位符 2">
            <a:extLst>
              <a:ext uri="{FF2B5EF4-FFF2-40B4-BE49-F238E27FC236}">
                <a16:creationId xmlns:a16="http://schemas.microsoft.com/office/drawing/2014/main" id="{EF88F36D-3CCE-40F8-A966-686D19473E44}"/>
              </a:ext>
            </a:extLst>
          </p:cNvPr>
          <p:cNvSpPr>
            <a:spLocks noGrp="1"/>
          </p:cNvSpPr>
          <p:nvPr>
            <p:ph idx="1"/>
          </p:nvPr>
        </p:nvSpPr>
        <p:spPr>
          <a:xfrm>
            <a:off x="701743" y="2084832"/>
            <a:ext cx="10364841" cy="4360985"/>
          </a:xfrm>
        </p:spPr>
        <p:txBody>
          <a:bodyPr>
            <a:normAutofit/>
          </a:bodyPr>
          <a:lstStyle/>
          <a:p>
            <a:pPr marL="0" indent="0">
              <a:lnSpc>
                <a:spcPct val="150000"/>
              </a:lnSpc>
              <a:buNone/>
            </a:pPr>
            <a:r>
              <a:rPr lang="zh-CN" altLang="en-US" sz="1600" b="1" dirty="0">
                <a:latin typeface="楷体" panose="02010609060101010101" pitchFamily="49" charset="-122"/>
                <a:ea typeface="楷体" panose="02010609060101010101" pitchFamily="49" charset="-122"/>
              </a:rPr>
              <a:t>一、回归法：</a:t>
            </a:r>
            <a:endParaRPr lang="en-US" altLang="zh-CN" sz="1600" b="1" dirty="0">
              <a:latin typeface="楷体" panose="02010609060101010101" pitchFamily="49" charset="-122"/>
              <a:ea typeface="楷体" panose="02010609060101010101" pitchFamily="49" charset="-122"/>
            </a:endParaRPr>
          </a:p>
          <a:p>
            <a:pPr marL="0" indent="0">
              <a:lnSpc>
                <a:spcPct val="150000"/>
              </a:lnSpc>
              <a:buNone/>
            </a:pPr>
            <a:r>
              <a:rPr lang="en-US" altLang="zh-CN" sz="1200" i="0" dirty="0">
                <a:solidFill>
                  <a:srgbClr val="121212"/>
                </a:solidFill>
                <a:effectLst/>
                <a:latin typeface="楷体" panose="02010609060101010101" pitchFamily="49" charset="-122"/>
                <a:ea typeface="楷体" panose="02010609060101010101" pitchFamily="49" charset="-122"/>
              </a:rPr>
              <a:t>VIF</a:t>
            </a:r>
            <a:r>
              <a:rPr lang="zh-CN" altLang="en-US" sz="1200" i="0" dirty="0">
                <a:solidFill>
                  <a:srgbClr val="121212"/>
                </a:solidFill>
                <a:effectLst/>
                <a:latin typeface="楷体" panose="02010609060101010101" pitchFamily="49" charset="-122"/>
                <a:ea typeface="楷体" panose="02010609060101010101" pitchFamily="49" charset="-122"/>
              </a:rPr>
              <a:t>（方差膨胀检验）方法，来对因子之间的线性相关关系进行检验，从而帮助投资者们在可以选取到独立性更好的因子，增强因子模型的解释能力。</a:t>
            </a:r>
            <a:endParaRPr lang="en-US" altLang="zh-CN" sz="1200" i="0" dirty="0">
              <a:solidFill>
                <a:srgbClr val="121212"/>
              </a:solidFill>
              <a:effectLst/>
              <a:latin typeface="楷体" panose="02010609060101010101" pitchFamily="49" charset="-122"/>
              <a:ea typeface="楷体" panose="02010609060101010101" pitchFamily="49" charset="-122"/>
            </a:endParaRPr>
          </a:p>
          <a:p>
            <a:pPr marL="0" indent="0">
              <a:lnSpc>
                <a:spcPct val="150000"/>
              </a:lnSpc>
              <a:buNone/>
            </a:pPr>
            <a:r>
              <a:rPr lang="zh-CN" altLang="en-US" sz="1200" i="0" dirty="0">
                <a:solidFill>
                  <a:srgbClr val="121212"/>
                </a:solidFill>
                <a:effectLst/>
                <a:latin typeface="楷体" panose="02010609060101010101" pitchFamily="49" charset="-122"/>
                <a:ea typeface="楷体" panose="02010609060101010101" pitchFamily="49" charset="-122"/>
              </a:rPr>
              <a:t>我们对每个因子，用其他Ｎ个因子进行</a:t>
            </a:r>
            <a:r>
              <a:rPr lang="en-US" altLang="zh-CN" sz="1200" i="0" dirty="0">
                <a:solidFill>
                  <a:srgbClr val="121212"/>
                </a:solidFill>
                <a:effectLst/>
                <a:latin typeface="楷体" panose="02010609060101010101" pitchFamily="49" charset="-122"/>
                <a:ea typeface="楷体" panose="02010609060101010101" pitchFamily="49" charset="-122"/>
              </a:rPr>
              <a:t>OLS</a:t>
            </a:r>
            <a:r>
              <a:rPr lang="zh-CN" altLang="en-US" sz="1200" i="0" dirty="0">
                <a:solidFill>
                  <a:srgbClr val="121212"/>
                </a:solidFill>
                <a:effectLst/>
                <a:latin typeface="楷体" panose="02010609060101010101" pitchFamily="49" charset="-122"/>
                <a:ea typeface="楷体" panose="02010609060101010101" pitchFamily="49" charset="-122"/>
              </a:rPr>
              <a:t>回归解释。</a:t>
            </a:r>
            <a:r>
              <a:rPr lang="en-US" altLang="zh-CN" sz="1200" i="0" dirty="0">
                <a:solidFill>
                  <a:srgbClr val="121212"/>
                </a:solidFill>
                <a:effectLst/>
                <a:latin typeface="楷体" panose="02010609060101010101" pitchFamily="49" charset="-122"/>
                <a:ea typeface="楷体" panose="02010609060101010101" pitchFamily="49" charset="-122"/>
              </a:rPr>
              <a:t>R^2</a:t>
            </a:r>
            <a:r>
              <a:rPr lang="zh-CN" altLang="en-US" sz="1200" i="0" dirty="0">
                <a:solidFill>
                  <a:srgbClr val="121212"/>
                </a:solidFill>
                <a:effectLst/>
                <a:latin typeface="楷体" panose="02010609060101010101" pitchFamily="49" charset="-122"/>
                <a:ea typeface="楷体" panose="02010609060101010101" pitchFamily="49" charset="-122"/>
              </a:rPr>
              <a:t>的大小决定了解释变量对因变量的解释能力</a:t>
            </a:r>
            <a:endParaRPr lang="en-US" altLang="zh-CN" sz="1200" dirty="0">
              <a:solidFill>
                <a:srgbClr val="121212"/>
              </a:solidFill>
              <a:latin typeface="楷体" panose="02010609060101010101" pitchFamily="49" charset="-122"/>
              <a:ea typeface="楷体" panose="02010609060101010101" pitchFamily="49" charset="-122"/>
            </a:endParaRPr>
          </a:p>
          <a:p>
            <a:pPr marL="0" indent="0">
              <a:lnSpc>
                <a:spcPct val="150000"/>
              </a:lnSpc>
              <a:buNone/>
            </a:pPr>
            <a:r>
              <a:rPr lang="en-US" altLang="zh-CN" sz="1200" i="0" dirty="0">
                <a:solidFill>
                  <a:srgbClr val="121212"/>
                </a:solidFill>
                <a:effectLst/>
                <a:latin typeface="楷体" panose="02010609060101010101" pitchFamily="49" charset="-122"/>
                <a:ea typeface="楷体" panose="02010609060101010101" pitchFamily="49" charset="-122"/>
              </a:rPr>
              <a:t>VIF</a:t>
            </a:r>
            <a:r>
              <a:rPr lang="zh-CN" altLang="en-US" sz="1200" i="0" dirty="0">
                <a:solidFill>
                  <a:srgbClr val="121212"/>
                </a:solidFill>
                <a:effectLst/>
                <a:latin typeface="楷体" panose="02010609060101010101" pitchFamily="49" charset="-122"/>
                <a:ea typeface="楷体" panose="02010609060101010101" pitchFamily="49" charset="-122"/>
              </a:rPr>
              <a:t>越高解释变量和因变量之间线性相关性就越强。大于</a:t>
            </a:r>
            <a:r>
              <a:rPr lang="en-US" altLang="zh-CN" sz="1200" i="0" dirty="0">
                <a:solidFill>
                  <a:srgbClr val="121212"/>
                </a:solidFill>
                <a:effectLst/>
                <a:latin typeface="楷体" panose="02010609060101010101" pitchFamily="49" charset="-122"/>
                <a:ea typeface="楷体" panose="02010609060101010101" pitchFamily="49" charset="-122"/>
              </a:rPr>
              <a:t>5</a:t>
            </a:r>
            <a:r>
              <a:rPr lang="zh-CN" altLang="en-US" sz="1200" i="0" dirty="0">
                <a:solidFill>
                  <a:srgbClr val="121212"/>
                </a:solidFill>
                <a:effectLst/>
                <a:latin typeface="楷体" panose="02010609060101010101" pitchFamily="49" charset="-122"/>
                <a:ea typeface="楷体" panose="02010609060101010101" pitchFamily="49" charset="-122"/>
              </a:rPr>
              <a:t>或者大于</a:t>
            </a:r>
            <a:r>
              <a:rPr lang="en-US" altLang="zh-CN" sz="1200" i="0" dirty="0">
                <a:solidFill>
                  <a:srgbClr val="121212"/>
                </a:solidFill>
                <a:effectLst/>
                <a:latin typeface="楷体" panose="02010609060101010101" pitchFamily="49" charset="-122"/>
                <a:ea typeface="楷体" panose="02010609060101010101" pitchFamily="49" charset="-122"/>
              </a:rPr>
              <a:t>10</a:t>
            </a:r>
            <a:r>
              <a:rPr lang="zh-CN" altLang="en-US" sz="1200" i="0" dirty="0">
                <a:solidFill>
                  <a:srgbClr val="121212"/>
                </a:solidFill>
                <a:effectLst/>
                <a:latin typeface="楷体" panose="02010609060101010101" pitchFamily="49" charset="-122"/>
                <a:ea typeface="楷体" panose="02010609060101010101" pitchFamily="49" charset="-122"/>
              </a:rPr>
              <a:t>，则存在多重共线性问题。</a:t>
            </a:r>
            <a:endParaRPr lang="en-US" altLang="zh-CN" sz="1200" i="0" dirty="0">
              <a:solidFill>
                <a:srgbClr val="121212"/>
              </a:solidFill>
              <a:effectLst/>
              <a:latin typeface="楷体" panose="02010609060101010101" pitchFamily="49" charset="-122"/>
              <a:ea typeface="楷体" panose="02010609060101010101" pitchFamily="49" charset="-122"/>
            </a:endParaRPr>
          </a:p>
          <a:p>
            <a:pPr marL="0" indent="0">
              <a:lnSpc>
                <a:spcPct val="150000"/>
              </a:lnSpc>
              <a:buNone/>
            </a:pPr>
            <a:r>
              <a:rPr lang="zh-CN" altLang="en-US" sz="1200" b="1" dirty="0">
                <a:solidFill>
                  <a:srgbClr val="121212"/>
                </a:solidFill>
                <a:latin typeface="楷体" panose="02010609060101010101" pitchFamily="49" charset="-122"/>
                <a:ea typeface="楷体" panose="02010609060101010101" pitchFamily="49" charset="-122"/>
              </a:rPr>
              <a:t>解决方法：</a:t>
            </a:r>
            <a:endParaRPr lang="en-US" altLang="zh-CN" sz="1200" b="1" dirty="0">
              <a:solidFill>
                <a:srgbClr val="121212"/>
              </a:solidFill>
              <a:latin typeface="楷体" panose="02010609060101010101" pitchFamily="49" charset="-122"/>
              <a:ea typeface="楷体" panose="02010609060101010101" pitchFamily="49" charset="-122"/>
            </a:endParaRPr>
          </a:p>
          <a:p>
            <a:pPr marL="0" indent="0">
              <a:lnSpc>
                <a:spcPct val="150000"/>
              </a:lnSpc>
              <a:buNone/>
            </a:pPr>
            <a:r>
              <a:rPr lang="zh-CN" altLang="en-US" sz="1200" dirty="0">
                <a:solidFill>
                  <a:srgbClr val="121212"/>
                </a:solidFill>
                <a:latin typeface="楷体" panose="02010609060101010101" pitchFamily="49" charset="-122"/>
                <a:ea typeface="楷体" panose="02010609060101010101" pitchFamily="49" charset="-122"/>
              </a:rPr>
              <a:t>逐步回归（</a:t>
            </a:r>
            <a:r>
              <a:rPr lang="en-US" altLang="zh-CN" sz="1200" dirty="0">
                <a:solidFill>
                  <a:srgbClr val="121212"/>
                </a:solidFill>
                <a:latin typeface="楷体" panose="02010609060101010101" pitchFamily="49" charset="-122"/>
                <a:ea typeface="楷体" panose="02010609060101010101" pitchFamily="49" charset="-122"/>
              </a:rPr>
              <a:t>stepwise regression</a:t>
            </a:r>
            <a:r>
              <a:rPr lang="zh-CN" altLang="en-US" sz="1200" dirty="0">
                <a:solidFill>
                  <a:srgbClr val="121212"/>
                </a:solidFill>
                <a:latin typeface="楷体" panose="02010609060101010101" pitchFamily="49" charset="-122"/>
                <a:ea typeface="楷体" panose="02010609060101010101" pitchFamily="49" charset="-122"/>
              </a:rPr>
              <a:t>）</a:t>
            </a:r>
            <a:endParaRPr lang="en-US" altLang="zh-CN" sz="1200" dirty="0">
              <a:solidFill>
                <a:srgbClr val="121212"/>
              </a:solidFill>
              <a:latin typeface="楷体" panose="02010609060101010101" pitchFamily="49" charset="-122"/>
              <a:ea typeface="楷体" panose="02010609060101010101" pitchFamily="49" charset="-122"/>
            </a:endParaRPr>
          </a:p>
        </p:txBody>
      </p:sp>
      <p:pic>
        <p:nvPicPr>
          <p:cNvPr id="5122" name="Picture 2" descr="可视化搜索查询图片">
            <a:extLst>
              <a:ext uri="{FF2B5EF4-FFF2-40B4-BE49-F238E27FC236}">
                <a16:creationId xmlns:a16="http://schemas.microsoft.com/office/drawing/2014/main" id="{839FC2E6-E23B-434F-A87A-2A64958EFA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8405"/>
          <a:stretch/>
        </p:blipFill>
        <p:spPr bwMode="auto">
          <a:xfrm>
            <a:off x="7811789" y="3373602"/>
            <a:ext cx="2133600" cy="404812"/>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CC8B7B96-047E-4F77-8800-1516A4D65692}"/>
              </a:ext>
            </a:extLst>
          </p:cNvPr>
          <p:cNvPicPr>
            <a:picLocks noChangeAspect="1"/>
          </p:cNvPicPr>
          <p:nvPr/>
        </p:nvPicPr>
        <p:blipFill>
          <a:blip r:embed="rId3"/>
          <a:stretch>
            <a:fillRect/>
          </a:stretch>
        </p:blipFill>
        <p:spPr>
          <a:xfrm>
            <a:off x="3005038" y="4814276"/>
            <a:ext cx="3513250" cy="1854121"/>
          </a:xfrm>
          <a:prstGeom prst="rect">
            <a:avLst/>
          </a:prstGeom>
        </p:spPr>
      </p:pic>
      <p:pic>
        <p:nvPicPr>
          <p:cNvPr id="9" name="图片 8">
            <a:extLst>
              <a:ext uri="{FF2B5EF4-FFF2-40B4-BE49-F238E27FC236}">
                <a16:creationId xmlns:a16="http://schemas.microsoft.com/office/drawing/2014/main" id="{AB49615A-3A01-482E-AFD4-E599092DC24D}"/>
              </a:ext>
            </a:extLst>
          </p:cNvPr>
          <p:cNvPicPr>
            <a:picLocks noChangeAspect="1"/>
          </p:cNvPicPr>
          <p:nvPr/>
        </p:nvPicPr>
        <p:blipFill>
          <a:blip r:embed="rId4"/>
          <a:stretch>
            <a:fillRect/>
          </a:stretch>
        </p:blipFill>
        <p:spPr>
          <a:xfrm>
            <a:off x="6930197" y="3873300"/>
            <a:ext cx="4331772" cy="2683807"/>
          </a:xfrm>
          <a:prstGeom prst="rect">
            <a:avLst/>
          </a:prstGeom>
        </p:spPr>
      </p:pic>
    </p:spTree>
    <p:extLst>
      <p:ext uri="{BB962C8B-B14F-4D97-AF65-F5344CB8AC3E}">
        <p14:creationId xmlns:p14="http://schemas.microsoft.com/office/powerpoint/2010/main" val="847311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EE61BE-3E5C-4E5C-98F1-25C74FC07802}"/>
              </a:ext>
            </a:extLst>
          </p:cNvPr>
          <p:cNvSpPr>
            <a:spLocks noGrp="1"/>
          </p:cNvSpPr>
          <p:nvPr>
            <p:ph type="title"/>
          </p:nvPr>
        </p:nvSpPr>
        <p:spPr>
          <a:xfrm>
            <a:off x="1024128" y="585216"/>
            <a:ext cx="4255443" cy="1499616"/>
          </a:xfrm>
        </p:spPr>
        <p:txBody>
          <a:bodyPr>
            <a:normAutofit/>
          </a:bodyPr>
          <a:lstStyle/>
          <a:p>
            <a:r>
              <a:rPr lang="zh-CN" altLang="en-US" sz="4000"/>
              <a:t>正交化处理</a:t>
            </a:r>
          </a:p>
        </p:txBody>
      </p:sp>
      <p:sp>
        <p:nvSpPr>
          <p:cNvPr id="3" name="内容占位符 2">
            <a:extLst>
              <a:ext uri="{FF2B5EF4-FFF2-40B4-BE49-F238E27FC236}">
                <a16:creationId xmlns:a16="http://schemas.microsoft.com/office/drawing/2014/main" id="{05A870D8-EC54-4DD6-B5FD-CE27394DCDBD}"/>
              </a:ext>
            </a:extLst>
          </p:cNvPr>
          <p:cNvSpPr>
            <a:spLocks noGrp="1"/>
          </p:cNvSpPr>
          <p:nvPr>
            <p:ph idx="1"/>
          </p:nvPr>
        </p:nvSpPr>
        <p:spPr>
          <a:xfrm>
            <a:off x="779586" y="2249424"/>
            <a:ext cx="5941646" cy="4023360"/>
          </a:xfrm>
        </p:spPr>
        <p:txBody>
          <a:bodyPr>
            <a:noAutofit/>
          </a:bodyPr>
          <a:lstStyle/>
          <a:p>
            <a:r>
              <a:rPr lang="zh-CN" altLang="en-US" sz="1800" b="1" i="0" dirty="0">
                <a:effectLst/>
                <a:latin typeface="楷体" panose="02010609060101010101" pitchFamily="49" charset="-122"/>
                <a:ea typeface="楷体" panose="02010609060101010101" pitchFamily="49" charset="-122"/>
              </a:rPr>
              <a:t>二、打分法：</a:t>
            </a:r>
            <a:endParaRPr lang="en-US" altLang="zh-CN" sz="1800" b="1" i="0" dirty="0">
              <a:effectLst/>
              <a:latin typeface="楷体" panose="02010609060101010101" pitchFamily="49" charset="-122"/>
              <a:ea typeface="楷体" panose="02010609060101010101" pitchFamily="49" charset="-122"/>
            </a:endParaRPr>
          </a:p>
          <a:p>
            <a:r>
              <a:rPr lang="zh-CN" altLang="en-US" sz="1400" b="0" i="0" dirty="0">
                <a:effectLst/>
                <a:latin typeface="楷体" panose="02010609060101010101" pitchFamily="49" charset="-122"/>
                <a:ea typeface="楷体" panose="02010609060101010101" pitchFamily="49" charset="-122"/>
              </a:rPr>
              <a:t>因子正交化，我们认为其本质上是对原始因子（通过一系列线性变换）进行旋转，旋转后得到一组两两正交的新因子，</a:t>
            </a:r>
            <a:r>
              <a:rPr lang="zh-CN" altLang="en-US" sz="1400" b="1" i="0" dirty="0">
                <a:effectLst/>
                <a:latin typeface="楷体" panose="02010609060101010101" pitchFamily="49" charset="-122"/>
                <a:ea typeface="楷体" panose="02010609060101010101" pitchFamily="49" charset="-122"/>
              </a:rPr>
              <a:t>它们之间的相关性为零并且对于收益的解释度（即整体的方差）保持不变</a:t>
            </a:r>
            <a:r>
              <a:rPr lang="zh-CN" altLang="en-US" sz="1400" b="0" i="0" dirty="0">
                <a:effectLst/>
                <a:latin typeface="楷体" panose="02010609060101010101" pitchFamily="49" charset="-122"/>
                <a:ea typeface="楷体" panose="02010609060101010101" pitchFamily="49" charset="-122"/>
              </a:rPr>
              <a:t>。相关性为零保证了旋转后的因子之间没有共线性，而解释度保持不变保证了原始因子包含的信息能够被保持。</a:t>
            </a:r>
            <a:endParaRPr lang="en-US" altLang="zh-CN" sz="1400" b="0" i="0" dirty="0">
              <a:effectLst/>
              <a:latin typeface="楷体" panose="02010609060101010101" pitchFamily="49" charset="-122"/>
              <a:ea typeface="楷体" panose="02010609060101010101" pitchFamily="49" charset="-122"/>
            </a:endParaRPr>
          </a:p>
          <a:p>
            <a:endParaRPr lang="en-US" altLang="zh-CN" sz="1400" dirty="0">
              <a:latin typeface="楷体" panose="02010609060101010101" pitchFamily="49" charset="-122"/>
              <a:ea typeface="楷体" panose="02010609060101010101" pitchFamily="49" charset="-122"/>
            </a:endParaRPr>
          </a:p>
          <a:p>
            <a:r>
              <a:rPr lang="zh-CN" altLang="en-US" sz="1400" b="0" i="0" dirty="0">
                <a:effectLst/>
                <a:latin typeface="楷体" panose="02010609060101010101" pitchFamily="49" charset="-122"/>
                <a:ea typeface="楷体" panose="02010609060101010101" pitchFamily="49" charset="-122"/>
              </a:rPr>
              <a:t>施密特正交是一种顺序正交方法，因此需要确定因子正交的顺序。施密特正交主要思想是给定一组向量集合，按照给定的顺序将每个向量与之前的所有向量进行正交并归一化。</a:t>
            </a:r>
            <a:endParaRPr lang="en-US" altLang="zh-CN" sz="1400" b="0" i="0" dirty="0">
              <a:effectLst/>
              <a:latin typeface="楷体" panose="02010609060101010101" pitchFamily="49" charset="-122"/>
              <a:ea typeface="楷体" panose="02010609060101010101" pitchFamily="49" charset="-122"/>
            </a:endParaRPr>
          </a:p>
          <a:p>
            <a:r>
              <a:rPr lang="zh-CN" altLang="en-US" sz="1400" b="0" i="0" dirty="0">
                <a:effectLst/>
                <a:latin typeface="楷体" panose="02010609060101010101" pitchFamily="49" charset="-122"/>
                <a:ea typeface="楷体" panose="02010609060101010101" pitchFamily="49" charset="-122"/>
              </a:rPr>
              <a:t>另一种正交的思路是尽可能减少对原始因子矩阵的修改而得到一组正交基。这样能够最大程度地保持正交后因子和原因子的相似性。并且，我们希望对每个因子平等对待，避免像施密特正交法中偏向正交顺序中靠前的因子。对称正交对每个因子是平等看待的，它们各自旋转了同样的角度来得到一组正交基，并且正交前后的因子对应关系保持得最好，正交前后因子的相关性相比于施密特正交也保持得更高，因此可解释度也更强。</a:t>
            </a:r>
            <a:endParaRPr lang="zh-CN" altLang="en-US" sz="1400" dirty="0">
              <a:latin typeface="楷体" panose="02010609060101010101" pitchFamily="49" charset="-122"/>
              <a:ea typeface="楷体" panose="02010609060101010101" pitchFamily="49" charset="-122"/>
            </a:endParaRPr>
          </a:p>
        </p:txBody>
      </p:sp>
      <p:pic>
        <p:nvPicPr>
          <p:cNvPr id="5" name="图片 4">
            <a:extLst>
              <a:ext uri="{FF2B5EF4-FFF2-40B4-BE49-F238E27FC236}">
                <a16:creationId xmlns:a16="http://schemas.microsoft.com/office/drawing/2014/main" id="{31CF27A8-93AC-4179-8B65-A3836102DA7F}"/>
              </a:ext>
            </a:extLst>
          </p:cNvPr>
          <p:cNvPicPr>
            <a:picLocks noChangeAspect="1"/>
          </p:cNvPicPr>
          <p:nvPr/>
        </p:nvPicPr>
        <p:blipFill rotWithShape="1">
          <a:blip r:embed="rId2"/>
          <a:srcRect b="10877"/>
          <a:stretch/>
        </p:blipFill>
        <p:spPr>
          <a:xfrm>
            <a:off x="6968934" y="3341720"/>
            <a:ext cx="4940051" cy="3087531"/>
          </a:xfrm>
          <a:prstGeom prst="rect">
            <a:avLst/>
          </a:prstGeom>
        </p:spPr>
      </p:pic>
      <p:pic>
        <p:nvPicPr>
          <p:cNvPr id="7" name="图片 6">
            <a:extLst>
              <a:ext uri="{FF2B5EF4-FFF2-40B4-BE49-F238E27FC236}">
                <a16:creationId xmlns:a16="http://schemas.microsoft.com/office/drawing/2014/main" id="{F6A17123-DA7D-48B1-A179-B3609AAE1B0E}"/>
              </a:ext>
            </a:extLst>
          </p:cNvPr>
          <p:cNvPicPr>
            <a:picLocks noChangeAspect="1"/>
          </p:cNvPicPr>
          <p:nvPr/>
        </p:nvPicPr>
        <p:blipFill>
          <a:blip r:embed="rId3"/>
          <a:stretch>
            <a:fillRect/>
          </a:stretch>
        </p:blipFill>
        <p:spPr>
          <a:xfrm>
            <a:off x="6721232" y="860715"/>
            <a:ext cx="2399434" cy="2119576"/>
          </a:xfrm>
          <a:prstGeom prst="rect">
            <a:avLst/>
          </a:prstGeom>
        </p:spPr>
      </p:pic>
      <p:pic>
        <p:nvPicPr>
          <p:cNvPr id="9" name="图片 8">
            <a:extLst>
              <a:ext uri="{FF2B5EF4-FFF2-40B4-BE49-F238E27FC236}">
                <a16:creationId xmlns:a16="http://schemas.microsoft.com/office/drawing/2014/main" id="{DF68B3A8-80C1-439F-B0AD-1DF2EDAFA996}"/>
              </a:ext>
            </a:extLst>
          </p:cNvPr>
          <p:cNvPicPr>
            <a:picLocks noChangeAspect="1"/>
          </p:cNvPicPr>
          <p:nvPr/>
        </p:nvPicPr>
        <p:blipFill>
          <a:blip r:embed="rId4"/>
          <a:stretch>
            <a:fillRect/>
          </a:stretch>
        </p:blipFill>
        <p:spPr>
          <a:xfrm>
            <a:off x="9323450" y="860715"/>
            <a:ext cx="2399434" cy="2119577"/>
          </a:xfrm>
          <a:prstGeom prst="rect">
            <a:avLst/>
          </a:prstGeom>
        </p:spPr>
      </p:pic>
    </p:spTree>
    <p:extLst>
      <p:ext uri="{BB962C8B-B14F-4D97-AF65-F5344CB8AC3E}">
        <p14:creationId xmlns:p14="http://schemas.microsoft.com/office/powerpoint/2010/main" val="1683370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0A8B3B-89D3-4E58-883C-7F8A0C72A310}"/>
              </a:ext>
            </a:extLst>
          </p:cNvPr>
          <p:cNvSpPr>
            <a:spLocks noGrp="1"/>
          </p:cNvSpPr>
          <p:nvPr>
            <p:ph type="title"/>
          </p:nvPr>
        </p:nvSpPr>
        <p:spPr>
          <a:xfrm>
            <a:off x="1024127" y="585216"/>
            <a:ext cx="10388287" cy="1499616"/>
          </a:xfrm>
        </p:spPr>
        <p:txBody>
          <a:bodyPr>
            <a:normAutofit/>
          </a:bodyPr>
          <a:lstStyle/>
          <a:p>
            <a:r>
              <a:rPr lang="zh-CN" altLang="en-US" sz="3600" dirty="0"/>
              <a:t>下期预告：多因子因子线性合成</a:t>
            </a:r>
          </a:p>
        </p:txBody>
      </p:sp>
      <p:pic>
        <p:nvPicPr>
          <p:cNvPr id="5" name="图片 4" descr="图形用户界面, 应用程序&#10;&#10;描述已自动生成">
            <a:extLst>
              <a:ext uri="{FF2B5EF4-FFF2-40B4-BE49-F238E27FC236}">
                <a16:creationId xmlns:a16="http://schemas.microsoft.com/office/drawing/2014/main" id="{74E936E5-E48D-4D78-A87B-3C39DAB4A95C}"/>
              </a:ext>
            </a:extLst>
          </p:cNvPr>
          <p:cNvPicPr>
            <a:picLocks noChangeAspect="1"/>
          </p:cNvPicPr>
          <p:nvPr/>
        </p:nvPicPr>
        <p:blipFill rotWithShape="1">
          <a:blip r:embed="rId2">
            <a:extLst>
              <a:ext uri="{28A0092B-C50C-407E-A947-70E740481C1C}">
                <a14:useLocalDpi xmlns:a14="http://schemas.microsoft.com/office/drawing/2010/main" val="0"/>
              </a:ext>
            </a:extLst>
          </a:blip>
          <a:srcRect t="8894"/>
          <a:stretch/>
        </p:blipFill>
        <p:spPr>
          <a:xfrm>
            <a:off x="1117561" y="1866900"/>
            <a:ext cx="9533205" cy="4813682"/>
          </a:xfrm>
          <a:prstGeom prst="rect">
            <a:avLst/>
          </a:prstGeom>
        </p:spPr>
      </p:pic>
    </p:spTree>
    <p:extLst>
      <p:ext uri="{BB962C8B-B14F-4D97-AF65-F5344CB8AC3E}">
        <p14:creationId xmlns:p14="http://schemas.microsoft.com/office/powerpoint/2010/main" val="241765550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docProps/app.xml><?xml version="1.0" encoding="utf-8"?>
<Properties xmlns="http://schemas.openxmlformats.org/officeDocument/2006/extended-properties" xmlns:vt="http://schemas.openxmlformats.org/officeDocument/2006/docPropsVTypes">
  <Template>Integral</Template>
  <TotalTime>128</TotalTime>
  <Words>510</Words>
  <Application>Microsoft Office PowerPoint</Application>
  <PresentationFormat>宽屏</PresentationFormat>
  <Paragraphs>28</Paragraphs>
  <Slides>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vt:i4>
      </vt:variant>
    </vt:vector>
  </HeadingPairs>
  <TitlesOfParts>
    <vt:vector size="10" baseType="lpstr">
      <vt:lpstr>楷体</vt:lpstr>
      <vt:lpstr>Tw Cen MT</vt:lpstr>
      <vt:lpstr>Tw Cen MT Condensed</vt:lpstr>
      <vt:lpstr>Wingdings 3</vt:lpstr>
      <vt:lpstr>积分</vt:lpstr>
      <vt:lpstr>多因子模型 多重共线性问题</vt:lpstr>
      <vt:lpstr>多因子模型合成常见的问题</vt:lpstr>
      <vt:lpstr>因子存在多重共线性问题</vt:lpstr>
      <vt:lpstr>正交化处理</vt:lpstr>
      <vt:lpstr>下期预告：多因子因子线性合成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多因子模型多重共线性问题</dc:title>
  <dc:creator>2109853zbs20004@student.must.edu.mo</dc:creator>
  <cp:lastModifiedBy>2109853zbs20004@student.must.edu.mo</cp:lastModifiedBy>
  <cp:revision>2</cp:revision>
  <dcterms:created xsi:type="dcterms:W3CDTF">2022-09-02T12:36:45Z</dcterms:created>
  <dcterms:modified xsi:type="dcterms:W3CDTF">2022-09-03T10:15:48Z</dcterms:modified>
</cp:coreProperties>
</file>