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42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4B157-E85A-40AE-87C0-814788162957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2395F7E8-63F3-4842-A6EA-757B2686BF75}">
      <dgm:prSet phldrT="[文本]"/>
      <dgm:spPr/>
      <dgm:t>
        <a:bodyPr/>
        <a:lstStyle/>
        <a:p>
          <a:r>
            <a:rPr lang="zh-CN" altLang="en-US" b="1" dirty="0"/>
            <a:t>量化择时模型：</a:t>
          </a:r>
          <a:r>
            <a:rPr lang="zh-CN" altLang="en-US" dirty="0"/>
            <a:t>判断当前行情状态，控制策略仓位</a:t>
          </a:r>
          <a:endParaRPr lang="en-US" altLang="zh-CN" dirty="0"/>
        </a:p>
        <a:p>
          <a:r>
            <a:rPr lang="zh-CN" altLang="en-US" dirty="0"/>
            <a:t>案例：</a:t>
          </a:r>
          <a:r>
            <a:rPr lang="en-US" altLang="zh-CN" dirty="0"/>
            <a:t>RSRS</a:t>
          </a:r>
          <a:r>
            <a:rPr lang="zh-CN" altLang="en-US" dirty="0"/>
            <a:t>择时、估值择时、</a:t>
          </a:r>
          <a:r>
            <a:rPr lang="en-US" altLang="zh-CN" dirty="0"/>
            <a:t>HMM</a:t>
          </a:r>
          <a:r>
            <a:rPr lang="zh-CN" altLang="en-US" dirty="0"/>
            <a:t>隐马尔科夫</a:t>
          </a:r>
          <a:endParaRPr lang="en-US" altLang="zh-CN" dirty="0"/>
        </a:p>
      </dgm:t>
    </dgm:pt>
    <dgm:pt modelId="{7FABA4F6-3FFF-4288-90BE-6209760E5235}" type="parTrans" cxnId="{B2648335-B141-4FFE-8628-659B15FB1356}">
      <dgm:prSet/>
      <dgm:spPr/>
      <dgm:t>
        <a:bodyPr/>
        <a:lstStyle/>
        <a:p>
          <a:endParaRPr lang="zh-CN" altLang="en-US"/>
        </a:p>
      </dgm:t>
    </dgm:pt>
    <dgm:pt modelId="{E9B37840-43A3-41A4-9DA1-D79BA3568B85}" type="sibTrans" cxnId="{B2648335-B141-4FFE-8628-659B15FB1356}">
      <dgm:prSet/>
      <dgm:spPr/>
      <dgm:t>
        <a:bodyPr/>
        <a:lstStyle/>
        <a:p>
          <a:endParaRPr lang="zh-CN" altLang="en-US"/>
        </a:p>
      </dgm:t>
    </dgm:pt>
    <dgm:pt modelId="{1BA01540-96CE-4E3E-830E-2F23D18955E6}">
      <dgm:prSet phldrT="[文本]"/>
      <dgm:spPr/>
      <dgm:t>
        <a:bodyPr/>
        <a:lstStyle/>
        <a:p>
          <a:r>
            <a:rPr lang="zh-CN" altLang="en-US" b="1" dirty="0"/>
            <a:t>机器学习模型</a:t>
          </a:r>
          <a:r>
            <a:rPr lang="zh-CN" altLang="en-US" dirty="0"/>
            <a:t>：短线买入卖出信号判断</a:t>
          </a:r>
          <a:endParaRPr lang="en-US" altLang="zh-CN" dirty="0"/>
        </a:p>
        <a:p>
          <a:r>
            <a:rPr lang="zh-CN" altLang="en-US" dirty="0"/>
            <a:t>案例：随机森林、</a:t>
          </a:r>
          <a:r>
            <a:rPr lang="en-US" altLang="zh-CN" dirty="0"/>
            <a:t>XGBoost</a:t>
          </a:r>
          <a:endParaRPr lang="zh-CN" altLang="en-US" dirty="0"/>
        </a:p>
      </dgm:t>
    </dgm:pt>
    <dgm:pt modelId="{86D9B48E-5EF0-428C-8C74-293CE6F2E0E3}" type="parTrans" cxnId="{EA305352-265F-48E0-8464-CDD385E11888}">
      <dgm:prSet/>
      <dgm:spPr/>
      <dgm:t>
        <a:bodyPr/>
        <a:lstStyle/>
        <a:p>
          <a:endParaRPr lang="zh-CN" altLang="en-US"/>
        </a:p>
      </dgm:t>
    </dgm:pt>
    <dgm:pt modelId="{2A47F84D-237F-4345-A0FA-F41FBB672D20}" type="sibTrans" cxnId="{EA305352-265F-48E0-8464-CDD385E11888}">
      <dgm:prSet/>
      <dgm:spPr/>
      <dgm:t>
        <a:bodyPr/>
        <a:lstStyle/>
        <a:p>
          <a:endParaRPr lang="zh-CN" altLang="en-US"/>
        </a:p>
      </dgm:t>
    </dgm:pt>
    <dgm:pt modelId="{2B65651A-EB53-4087-8863-A5AE3E0F5CC4}">
      <dgm:prSet phldrT="[文本]"/>
      <dgm:spPr/>
      <dgm:t>
        <a:bodyPr/>
        <a:lstStyle/>
        <a:p>
          <a:r>
            <a:rPr lang="zh-CN" altLang="en-US" b="1" dirty="0"/>
            <a:t>多因子模型 </a:t>
          </a:r>
          <a:r>
            <a:rPr lang="en-US" altLang="zh-CN" b="1" dirty="0"/>
            <a:t>+</a:t>
          </a:r>
          <a:r>
            <a:rPr lang="zh-CN" altLang="en-US" b="1" dirty="0"/>
            <a:t>量化择时模型 </a:t>
          </a:r>
          <a:r>
            <a:rPr lang="en-US" altLang="zh-CN" b="1" dirty="0"/>
            <a:t>+ </a:t>
          </a:r>
          <a:r>
            <a:rPr lang="zh-CN" altLang="en-US" b="1" dirty="0"/>
            <a:t>机器学习模型</a:t>
          </a:r>
          <a:endParaRPr lang="en-US" altLang="zh-CN" b="1" dirty="0"/>
        </a:p>
        <a:p>
          <a:r>
            <a:rPr lang="zh-CN" altLang="en-US" dirty="0"/>
            <a:t>在长线中寻求短线交易机会</a:t>
          </a:r>
        </a:p>
      </dgm:t>
    </dgm:pt>
    <dgm:pt modelId="{A037B0C3-A351-42FE-BB0B-048FD35221A8}" type="parTrans" cxnId="{79BA033B-A3C3-4CF5-ADFE-77BE71FF83AE}">
      <dgm:prSet/>
      <dgm:spPr/>
      <dgm:t>
        <a:bodyPr/>
        <a:lstStyle/>
        <a:p>
          <a:endParaRPr lang="zh-CN" altLang="en-US"/>
        </a:p>
      </dgm:t>
    </dgm:pt>
    <dgm:pt modelId="{8711EF4F-8C40-4A4B-9659-5EDB71B00D47}" type="sibTrans" cxnId="{79BA033B-A3C3-4CF5-ADFE-77BE71FF83AE}">
      <dgm:prSet/>
      <dgm:spPr/>
      <dgm:t>
        <a:bodyPr/>
        <a:lstStyle/>
        <a:p>
          <a:endParaRPr lang="zh-CN" altLang="en-US"/>
        </a:p>
      </dgm:t>
    </dgm:pt>
    <dgm:pt modelId="{78BDCCD5-1FEF-49E3-9D92-22B95EBA2FA3}" type="pres">
      <dgm:prSet presAssocID="{D674B157-E85A-40AE-87C0-814788162957}" presName="Name0" presStyleCnt="0">
        <dgm:presLayoutVars>
          <dgm:chMax val="7"/>
          <dgm:chPref val="7"/>
          <dgm:dir/>
        </dgm:presLayoutVars>
      </dgm:prSet>
      <dgm:spPr/>
    </dgm:pt>
    <dgm:pt modelId="{C11EF912-395C-4404-9A9E-C12715CE49FA}" type="pres">
      <dgm:prSet presAssocID="{D674B157-E85A-40AE-87C0-814788162957}" presName="Name1" presStyleCnt="0"/>
      <dgm:spPr/>
    </dgm:pt>
    <dgm:pt modelId="{256E1F79-FB03-45A0-8365-F0BC51F4BCE9}" type="pres">
      <dgm:prSet presAssocID="{D674B157-E85A-40AE-87C0-814788162957}" presName="cycle" presStyleCnt="0"/>
      <dgm:spPr/>
    </dgm:pt>
    <dgm:pt modelId="{BCA1ED0B-1BA4-4A15-809E-6C0350BA1D9C}" type="pres">
      <dgm:prSet presAssocID="{D674B157-E85A-40AE-87C0-814788162957}" presName="srcNode" presStyleLbl="node1" presStyleIdx="0" presStyleCnt="3"/>
      <dgm:spPr/>
    </dgm:pt>
    <dgm:pt modelId="{EC13CA18-A88E-448D-AE66-EF46779DE90D}" type="pres">
      <dgm:prSet presAssocID="{D674B157-E85A-40AE-87C0-814788162957}" presName="conn" presStyleLbl="parChTrans1D2" presStyleIdx="0" presStyleCnt="1"/>
      <dgm:spPr/>
    </dgm:pt>
    <dgm:pt modelId="{B03451C8-BB58-42D9-9C67-228BA5DF18AB}" type="pres">
      <dgm:prSet presAssocID="{D674B157-E85A-40AE-87C0-814788162957}" presName="extraNode" presStyleLbl="node1" presStyleIdx="0" presStyleCnt="3"/>
      <dgm:spPr/>
    </dgm:pt>
    <dgm:pt modelId="{1E48AD2E-3E22-45F7-B356-DF637D33EC7E}" type="pres">
      <dgm:prSet presAssocID="{D674B157-E85A-40AE-87C0-814788162957}" presName="dstNode" presStyleLbl="node1" presStyleIdx="0" presStyleCnt="3"/>
      <dgm:spPr/>
    </dgm:pt>
    <dgm:pt modelId="{2BF478E6-E1F1-45D5-BA64-28F9B90F3F16}" type="pres">
      <dgm:prSet presAssocID="{2395F7E8-63F3-4842-A6EA-757B2686BF75}" presName="text_1" presStyleLbl="node1" presStyleIdx="0" presStyleCnt="3">
        <dgm:presLayoutVars>
          <dgm:bulletEnabled val="1"/>
        </dgm:presLayoutVars>
      </dgm:prSet>
      <dgm:spPr/>
    </dgm:pt>
    <dgm:pt modelId="{8D7B015C-BB0A-4DE0-9996-7F9542149833}" type="pres">
      <dgm:prSet presAssocID="{2395F7E8-63F3-4842-A6EA-757B2686BF75}" presName="accent_1" presStyleCnt="0"/>
      <dgm:spPr/>
    </dgm:pt>
    <dgm:pt modelId="{005EB2CE-CC3D-4F67-97FA-9B4E02898EA6}" type="pres">
      <dgm:prSet presAssocID="{2395F7E8-63F3-4842-A6EA-757B2686BF75}" presName="accentRepeatNode" presStyleLbl="solidFgAcc1" presStyleIdx="0" presStyleCnt="3"/>
      <dgm:spPr/>
    </dgm:pt>
    <dgm:pt modelId="{EFB16580-826F-4CF4-BBD5-6570A9D1A33F}" type="pres">
      <dgm:prSet presAssocID="{1BA01540-96CE-4E3E-830E-2F23D18955E6}" presName="text_2" presStyleLbl="node1" presStyleIdx="1" presStyleCnt="3">
        <dgm:presLayoutVars>
          <dgm:bulletEnabled val="1"/>
        </dgm:presLayoutVars>
      </dgm:prSet>
      <dgm:spPr/>
    </dgm:pt>
    <dgm:pt modelId="{C4CC41DD-13B8-4EE3-8CE5-9FDE4304373D}" type="pres">
      <dgm:prSet presAssocID="{1BA01540-96CE-4E3E-830E-2F23D18955E6}" presName="accent_2" presStyleCnt="0"/>
      <dgm:spPr/>
    </dgm:pt>
    <dgm:pt modelId="{395E54D8-0DCA-4CBD-8BBF-22958403B661}" type="pres">
      <dgm:prSet presAssocID="{1BA01540-96CE-4E3E-830E-2F23D18955E6}" presName="accentRepeatNode" presStyleLbl="solidFgAcc1" presStyleIdx="1" presStyleCnt="3"/>
      <dgm:spPr/>
    </dgm:pt>
    <dgm:pt modelId="{0ED068C0-1C95-4731-8FEE-46E01355C227}" type="pres">
      <dgm:prSet presAssocID="{2B65651A-EB53-4087-8863-A5AE3E0F5CC4}" presName="text_3" presStyleLbl="node1" presStyleIdx="2" presStyleCnt="3">
        <dgm:presLayoutVars>
          <dgm:bulletEnabled val="1"/>
        </dgm:presLayoutVars>
      </dgm:prSet>
      <dgm:spPr/>
    </dgm:pt>
    <dgm:pt modelId="{DAA84CFD-4C02-45C9-8831-80C25F3A364E}" type="pres">
      <dgm:prSet presAssocID="{2B65651A-EB53-4087-8863-A5AE3E0F5CC4}" presName="accent_3" presStyleCnt="0"/>
      <dgm:spPr/>
    </dgm:pt>
    <dgm:pt modelId="{35EF9564-18FA-4C38-A2A3-3E3A8147946B}" type="pres">
      <dgm:prSet presAssocID="{2B65651A-EB53-4087-8863-A5AE3E0F5CC4}" presName="accentRepeatNode" presStyleLbl="solidFgAcc1" presStyleIdx="2" presStyleCnt="3"/>
      <dgm:spPr/>
    </dgm:pt>
  </dgm:ptLst>
  <dgm:cxnLst>
    <dgm:cxn modelId="{B2648335-B141-4FFE-8628-659B15FB1356}" srcId="{D674B157-E85A-40AE-87C0-814788162957}" destId="{2395F7E8-63F3-4842-A6EA-757B2686BF75}" srcOrd="0" destOrd="0" parTransId="{7FABA4F6-3FFF-4288-90BE-6209760E5235}" sibTransId="{E9B37840-43A3-41A4-9DA1-D79BA3568B85}"/>
    <dgm:cxn modelId="{79BA033B-A3C3-4CF5-ADFE-77BE71FF83AE}" srcId="{D674B157-E85A-40AE-87C0-814788162957}" destId="{2B65651A-EB53-4087-8863-A5AE3E0F5CC4}" srcOrd="2" destOrd="0" parTransId="{A037B0C3-A351-42FE-BB0B-048FD35221A8}" sibTransId="{8711EF4F-8C40-4A4B-9659-5EDB71B00D47}"/>
    <dgm:cxn modelId="{CABFAA3C-99DC-49FC-B5EF-0C7F6FF4CD51}" type="presOf" srcId="{1BA01540-96CE-4E3E-830E-2F23D18955E6}" destId="{EFB16580-826F-4CF4-BBD5-6570A9D1A33F}" srcOrd="0" destOrd="0" presId="urn:microsoft.com/office/officeart/2008/layout/VerticalCurvedList"/>
    <dgm:cxn modelId="{B2B5706C-41A1-4CD8-ABCF-E7B4844CAC6B}" type="presOf" srcId="{2B65651A-EB53-4087-8863-A5AE3E0F5CC4}" destId="{0ED068C0-1C95-4731-8FEE-46E01355C227}" srcOrd="0" destOrd="0" presId="urn:microsoft.com/office/officeart/2008/layout/VerticalCurvedList"/>
    <dgm:cxn modelId="{EA305352-265F-48E0-8464-CDD385E11888}" srcId="{D674B157-E85A-40AE-87C0-814788162957}" destId="{1BA01540-96CE-4E3E-830E-2F23D18955E6}" srcOrd="1" destOrd="0" parTransId="{86D9B48E-5EF0-428C-8C74-293CE6F2E0E3}" sibTransId="{2A47F84D-237F-4345-A0FA-F41FBB672D20}"/>
    <dgm:cxn modelId="{9CEC297D-6D64-45A3-89BD-823BDD439326}" type="presOf" srcId="{E9B37840-43A3-41A4-9DA1-D79BA3568B85}" destId="{EC13CA18-A88E-448D-AE66-EF46779DE90D}" srcOrd="0" destOrd="0" presId="urn:microsoft.com/office/officeart/2008/layout/VerticalCurvedList"/>
    <dgm:cxn modelId="{52F5428D-B812-4765-81EA-A4359286D292}" type="presOf" srcId="{2395F7E8-63F3-4842-A6EA-757B2686BF75}" destId="{2BF478E6-E1F1-45D5-BA64-28F9B90F3F16}" srcOrd="0" destOrd="0" presId="urn:microsoft.com/office/officeart/2008/layout/VerticalCurvedList"/>
    <dgm:cxn modelId="{E2BB4DDD-AB06-4B59-9EB6-743038E97908}" type="presOf" srcId="{D674B157-E85A-40AE-87C0-814788162957}" destId="{78BDCCD5-1FEF-49E3-9D92-22B95EBA2FA3}" srcOrd="0" destOrd="0" presId="urn:microsoft.com/office/officeart/2008/layout/VerticalCurvedList"/>
    <dgm:cxn modelId="{0815F1C6-8B15-4446-9DD9-A62580E39509}" type="presParOf" srcId="{78BDCCD5-1FEF-49E3-9D92-22B95EBA2FA3}" destId="{C11EF912-395C-4404-9A9E-C12715CE49FA}" srcOrd="0" destOrd="0" presId="urn:microsoft.com/office/officeart/2008/layout/VerticalCurvedList"/>
    <dgm:cxn modelId="{9FB2F5D4-4BFE-477A-8612-45B264C9011C}" type="presParOf" srcId="{C11EF912-395C-4404-9A9E-C12715CE49FA}" destId="{256E1F79-FB03-45A0-8365-F0BC51F4BCE9}" srcOrd="0" destOrd="0" presId="urn:microsoft.com/office/officeart/2008/layout/VerticalCurvedList"/>
    <dgm:cxn modelId="{16EE751C-22CE-44CA-A2A5-7E62CDC890E3}" type="presParOf" srcId="{256E1F79-FB03-45A0-8365-F0BC51F4BCE9}" destId="{BCA1ED0B-1BA4-4A15-809E-6C0350BA1D9C}" srcOrd="0" destOrd="0" presId="urn:microsoft.com/office/officeart/2008/layout/VerticalCurvedList"/>
    <dgm:cxn modelId="{65CB13F3-29E1-4064-B81D-EBB46F1885EA}" type="presParOf" srcId="{256E1F79-FB03-45A0-8365-F0BC51F4BCE9}" destId="{EC13CA18-A88E-448D-AE66-EF46779DE90D}" srcOrd="1" destOrd="0" presId="urn:microsoft.com/office/officeart/2008/layout/VerticalCurvedList"/>
    <dgm:cxn modelId="{8F9D559D-F7DB-4B93-8BB3-1F3588707E98}" type="presParOf" srcId="{256E1F79-FB03-45A0-8365-F0BC51F4BCE9}" destId="{B03451C8-BB58-42D9-9C67-228BA5DF18AB}" srcOrd="2" destOrd="0" presId="urn:microsoft.com/office/officeart/2008/layout/VerticalCurvedList"/>
    <dgm:cxn modelId="{43C3F25E-E2EF-4409-B810-2EE8758F5576}" type="presParOf" srcId="{256E1F79-FB03-45A0-8365-F0BC51F4BCE9}" destId="{1E48AD2E-3E22-45F7-B356-DF637D33EC7E}" srcOrd="3" destOrd="0" presId="urn:microsoft.com/office/officeart/2008/layout/VerticalCurvedList"/>
    <dgm:cxn modelId="{C5FC17D9-D22B-493C-92C6-D0D0A2F6FCCF}" type="presParOf" srcId="{C11EF912-395C-4404-9A9E-C12715CE49FA}" destId="{2BF478E6-E1F1-45D5-BA64-28F9B90F3F16}" srcOrd="1" destOrd="0" presId="urn:microsoft.com/office/officeart/2008/layout/VerticalCurvedList"/>
    <dgm:cxn modelId="{2B6B618D-3BA2-4307-9E86-EC79D0C2EE69}" type="presParOf" srcId="{C11EF912-395C-4404-9A9E-C12715CE49FA}" destId="{8D7B015C-BB0A-4DE0-9996-7F9542149833}" srcOrd="2" destOrd="0" presId="urn:microsoft.com/office/officeart/2008/layout/VerticalCurvedList"/>
    <dgm:cxn modelId="{01F87D2D-357E-4921-9F47-DAF2116C98C0}" type="presParOf" srcId="{8D7B015C-BB0A-4DE0-9996-7F9542149833}" destId="{005EB2CE-CC3D-4F67-97FA-9B4E02898EA6}" srcOrd="0" destOrd="0" presId="urn:microsoft.com/office/officeart/2008/layout/VerticalCurvedList"/>
    <dgm:cxn modelId="{E9029428-F15A-4B30-B0B7-BBCE7DCDBF0B}" type="presParOf" srcId="{C11EF912-395C-4404-9A9E-C12715CE49FA}" destId="{EFB16580-826F-4CF4-BBD5-6570A9D1A33F}" srcOrd="3" destOrd="0" presId="urn:microsoft.com/office/officeart/2008/layout/VerticalCurvedList"/>
    <dgm:cxn modelId="{FE35109C-A5B8-4209-8101-946E536E8ACF}" type="presParOf" srcId="{C11EF912-395C-4404-9A9E-C12715CE49FA}" destId="{C4CC41DD-13B8-4EE3-8CE5-9FDE4304373D}" srcOrd="4" destOrd="0" presId="urn:microsoft.com/office/officeart/2008/layout/VerticalCurvedList"/>
    <dgm:cxn modelId="{A5173F66-0FC7-469B-A124-4F6D8F008E60}" type="presParOf" srcId="{C4CC41DD-13B8-4EE3-8CE5-9FDE4304373D}" destId="{395E54D8-0DCA-4CBD-8BBF-22958403B661}" srcOrd="0" destOrd="0" presId="urn:microsoft.com/office/officeart/2008/layout/VerticalCurvedList"/>
    <dgm:cxn modelId="{87AC2976-4B6D-4596-8C37-81FBB6E6BFFC}" type="presParOf" srcId="{C11EF912-395C-4404-9A9E-C12715CE49FA}" destId="{0ED068C0-1C95-4731-8FEE-46E01355C227}" srcOrd="5" destOrd="0" presId="urn:microsoft.com/office/officeart/2008/layout/VerticalCurvedList"/>
    <dgm:cxn modelId="{00D15F28-EAC2-4F93-B5E9-4A2B6E9CC0DF}" type="presParOf" srcId="{C11EF912-395C-4404-9A9E-C12715CE49FA}" destId="{DAA84CFD-4C02-45C9-8831-80C25F3A364E}" srcOrd="6" destOrd="0" presId="urn:microsoft.com/office/officeart/2008/layout/VerticalCurvedList"/>
    <dgm:cxn modelId="{9FECD8AF-5B8B-4D9D-8919-8FE00018D369}" type="presParOf" srcId="{DAA84CFD-4C02-45C9-8831-80C25F3A364E}" destId="{35EF9564-18FA-4C38-A2A3-3E3A8147946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3CA18-A88E-448D-AE66-EF46779DE90D}">
      <dsp:nvSpPr>
        <dsp:cNvPr id="0" name=""/>
        <dsp:cNvSpPr/>
      </dsp:nvSpPr>
      <dsp:spPr>
        <a:xfrm>
          <a:off x="-4369228" y="-670185"/>
          <a:ext cx="5205404" cy="5205404"/>
        </a:xfrm>
        <a:prstGeom prst="blockArc">
          <a:avLst>
            <a:gd name="adj1" fmla="val 18900000"/>
            <a:gd name="adj2" fmla="val 2700000"/>
            <a:gd name="adj3" fmla="val 415"/>
          </a:avLst>
        </a:prstGeom>
        <a:noFill/>
        <a:ln w="1587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F478E6-E1F1-45D5-BA64-28F9B90F3F16}">
      <dsp:nvSpPr>
        <dsp:cNvPr id="0" name=""/>
        <dsp:cNvSpPr/>
      </dsp:nvSpPr>
      <dsp:spPr>
        <a:xfrm>
          <a:off x="537759" y="386503"/>
          <a:ext cx="6750795" cy="773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574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/>
            <a:t>量化择时模型：</a:t>
          </a:r>
          <a:r>
            <a:rPr lang="zh-CN" altLang="en-US" sz="1700" kern="1200" dirty="0"/>
            <a:t>判断当前行情状态，控制策略仓位</a:t>
          </a:r>
          <a:endParaRPr lang="en-US" altLang="zh-CN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案例：</a:t>
          </a:r>
          <a:r>
            <a:rPr lang="en-US" altLang="zh-CN" sz="1700" kern="1200" dirty="0"/>
            <a:t>RSRS</a:t>
          </a:r>
          <a:r>
            <a:rPr lang="zh-CN" altLang="en-US" sz="1700" kern="1200" dirty="0"/>
            <a:t>择时、估值择时、</a:t>
          </a:r>
          <a:r>
            <a:rPr lang="en-US" altLang="zh-CN" sz="1700" kern="1200" dirty="0"/>
            <a:t>HMM</a:t>
          </a:r>
          <a:r>
            <a:rPr lang="zh-CN" altLang="en-US" sz="1700" kern="1200" dirty="0"/>
            <a:t>隐马尔科夫</a:t>
          </a:r>
          <a:endParaRPr lang="en-US" altLang="zh-CN" sz="1700" kern="1200" dirty="0"/>
        </a:p>
      </dsp:txBody>
      <dsp:txXfrm>
        <a:off x="537759" y="386503"/>
        <a:ext cx="6750795" cy="773006"/>
      </dsp:txXfrm>
    </dsp:sp>
    <dsp:sp modelId="{005EB2CE-CC3D-4F67-97FA-9B4E02898EA6}">
      <dsp:nvSpPr>
        <dsp:cNvPr id="0" name=""/>
        <dsp:cNvSpPr/>
      </dsp:nvSpPr>
      <dsp:spPr>
        <a:xfrm>
          <a:off x="54630" y="289877"/>
          <a:ext cx="966258" cy="9662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16580-826F-4CF4-BBD5-6570A9D1A33F}">
      <dsp:nvSpPr>
        <dsp:cNvPr id="0" name=""/>
        <dsp:cNvSpPr/>
      </dsp:nvSpPr>
      <dsp:spPr>
        <a:xfrm>
          <a:off x="818747" y="1546013"/>
          <a:ext cx="6469808" cy="773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574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/>
            <a:t>机器学习模型</a:t>
          </a:r>
          <a:r>
            <a:rPr lang="zh-CN" altLang="en-US" sz="1700" kern="1200" dirty="0"/>
            <a:t>：短线买入卖出信号判断</a:t>
          </a:r>
          <a:endParaRPr lang="en-US" altLang="zh-CN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案例：随机森林、</a:t>
          </a:r>
          <a:r>
            <a:rPr lang="en-US" altLang="zh-CN" sz="1700" kern="1200" dirty="0"/>
            <a:t>XGBoost</a:t>
          </a:r>
          <a:endParaRPr lang="zh-CN" altLang="en-US" sz="1700" kern="1200" dirty="0"/>
        </a:p>
      </dsp:txBody>
      <dsp:txXfrm>
        <a:off x="818747" y="1546013"/>
        <a:ext cx="6469808" cy="773006"/>
      </dsp:txXfrm>
    </dsp:sp>
    <dsp:sp modelId="{395E54D8-0DCA-4CBD-8BBF-22958403B661}">
      <dsp:nvSpPr>
        <dsp:cNvPr id="0" name=""/>
        <dsp:cNvSpPr/>
      </dsp:nvSpPr>
      <dsp:spPr>
        <a:xfrm>
          <a:off x="335618" y="1449387"/>
          <a:ext cx="966258" cy="9662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068C0-1C95-4731-8FEE-46E01355C227}">
      <dsp:nvSpPr>
        <dsp:cNvPr id="0" name=""/>
        <dsp:cNvSpPr/>
      </dsp:nvSpPr>
      <dsp:spPr>
        <a:xfrm>
          <a:off x="537759" y="2705523"/>
          <a:ext cx="6750795" cy="773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574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b="1" kern="1200" dirty="0"/>
            <a:t>多因子模型 </a:t>
          </a:r>
          <a:r>
            <a:rPr lang="en-US" altLang="zh-CN" sz="1700" b="1" kern="1200" dirty="0"/>
            <a:t>+</a:t>
          </a:r>
          <a:r>
            <a:rPr lang="zh-CN" altLang="en-US" sz="1700" b="1" kern="1200" dirty="0"/>
            <a:t>量化择时模型 </a:t>
          </a:r>
          <a:r>
            <a:rPr lang="en-US" altLang="zh-CN" sz="1700" b="1" kern="1200" dirty="0"/>
            <a:t>+ </a:t>
          </a:r>
          <a:r>
            <a:rPr lang="zh-CN" altLang="en-US" sz="1700" b="1" kern="1200" dirty="0"/>
            <a:t>机器学习模型</a:t>
          </a:r>
          <a:endParaRPr lang="en-US" altLang="zh-CN" sz="1700" b="1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在长线中寻求短线交易机会</a:t>
          </a:r>
        </a:p>
      </dsp:txBody>
      <dsp:txXfrm>
        <a:off x="537759" y="2705523"/>
        <a:ext cx="6750795" cy="773006"/>
      </dsp:txXfrm>
    </dsp:sp>
    <dsp:sp modelId="{35EF9564-18FA-4C38-A2A3-3E3A8147946B}">
      <dsp:nvSpPr>
        <dsp:cNvPr id="0" name=""/>
        <dsp:cNvSpPr/>
      </dsp:nvSpPr>
      <dsp:spPr>
        <a:xfrm>
          <a:off x="54630" y="2608897"/>
          <a:ext cx="966258" cy="9662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70F6A6E-EAD1-4D3C-A84E-3435046D7B3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DD0D-5974-4CB1-B844-D27BA0F035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99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A6E-EAD1-4D3C-A84E-3435046D7B3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DD0D-5974-4CB1-B844-D27BA0F03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6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A6E-EAD1-4D3C-A84E-3435046D7B3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DD0D-5974-4CB1-B844-D27BA0F035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19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A6E-EAD1-4D3C-A84E-3435046D7B3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DD0D-5974-4CB1-B844-D27BA0F03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27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A6E-EAD1-4D3C-A84E-3435046D7B3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DD0D-5974-4CB1-B844-D27BA0F035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35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A6E-EAD1-4D3C-A84E-3435046D7B3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DD0D-5974-4CB1-B844-D27BA0F03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8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A6E-EAD1-4D3C-A84E-3435046D7B3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DD0D-5974-4CB1-B844-D27BA0F03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A6E-EAD1-4D3C-A84E-3435046D7B3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DD0D-5974-4CB1-B844-D27BA0F03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44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A6E-EAD1-4D3C-A84E-3435046D7B3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DD0D-5974-4CB1-B844-D27BA0F03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2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A6E-EAD1-4D3C-A84E-3435046D7B3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DD0D-5974-4CB1-B844-D27BA0F03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F6A6E-EAD1-4D3C-A84E-3435046D7B3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CDD0D-5974-4CB1-B844-D27BA0F035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62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70F6A6E-EAD1-4D3C-A84E-3435046D7B38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BCDD0D-5974-4CB1-B844-D27BA0F0359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4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96CDD-7519-4B26-98D1-B64879AD2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多因子建模流程思维导图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D6DE2BD-82B7-4045-B67D-DE5DF433C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科大财经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3931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8063944-33D1-4B67-A05C-9B3ABEF93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814"/>
            <a:ext cx="12192000" cy="5532309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9029D8AD-49BB-4BE0-8472-8DF801528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31" y="1884861"/>
            <a:ext cx="1227977" cy="12662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5BEE3C-3153-41A5-8F05-84FE8F259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131" y="3706939"/>
            <a:ext cx="1227978" cy="13007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09170F-2F45-4827-9549-E20BCA3E8D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95" y="5414037"/>
            <a:ext cx="1302281" cy="1348607"/>
          </a:xfrm>
          <a:prstGeom prst="rect">
            <a:avLst/>
          </a:prstGeom>
        </p:spPr>
      </p:pic>
      <p:pic>
        <p:nvPicPr>
          <p:cNvPr id="13" name="图片 12" descr="文本&#10;&#10;描述已自动生成">
            <a:extLst>
              <a:ext uri="{FF2B5EF4-FFF2-40B4-BE49-F238E27FC236}">
                <a16:creationId xmlns:a16="http://schemas.microsoft.com/office/drawing/2014/main" id="{BEB62094-18A5-470B-9D62-4B483A67C7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626" y="135370"/>
            <a:ext cx="1256699" cy="12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4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C2DED-C450-4D2F-B189-D9DAA081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基于多因子模型的衍生创新</a:t>
            </a:r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A36D144B-9F5A-4570-8D20-C7287194D2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057043"/>
              </p:ext>
            </p:extLst>
          </p:nvPr>
        </p:nvGraphicFramePr>
        <p:xfrm>
          <a:off x="1314450" y="2228850"/>
          <a:ext cx="7340600" cy="3865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68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0CF67-F5E9-4F0A-B010-E8F19DA3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351772" cy="140868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下节预告：决策树算法在量化中的预测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B013A34D-9F1D-460B-B215-436F4A0F85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0"/>
          <a:stretch/>
        </p:blipFill>
        <p:spPr>
          <a:xfrm>
            <a:off x="1242972" y="1828800"/>
            <a:ext cx="9706056" cy="487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52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165</TotalTime>
  <Words>90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积分</vt:lpstr>
      <vt:lpstr>多因子建模流程思维导图</vt:lpstr>
      <vt:lpstr>PowerPoint 演示文稿</vt:lpstr>
      <vt:lpstr>基于多因子模型的衍生创新</vt:lpstr>
      <vt:lpstr>下节预告：决策树算法在量化中的预测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多因子建模全流程</dc:title>
  <dc:creator>2109853zbs20004@student.must.edu.mo</dc:creator>
  <cp:lastModifiedBy>2109853zbs20004@student.must.edu.mo</cp:lastModifiedBy>
  <cp:revision>5</cp:revision>
  <dcterms:created xsi:type="dcterms:W3CDTF">2022-08-11T11:14:20Z</dcterms:created>
  <dcterms:modified xsi:type="dcterms:W3CDTF">2022-08-11T13:59:24Z</dcterms:modified>
</cp:coreProperties>
</file>