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7" r:id="rId5"/>
    <p:sldId id="260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8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8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8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4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9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03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2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158E3B4-80EF-4099-A428-FA4177812F17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545511-2481-455E-95BB-775B59D8685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36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9D1B1-2BD0-4F2D-BC11-91FA2DC5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zh-CN" altLang="en-US" sz="6600" dirty="0">
                <a:solidFill>
                  <a:schemeClr val="tx1">
                    <a:alpha val="80000"/>
                  </a:schemeClr>
                </a:solidFill>
              </a:rPr>
              <a:t>行业</a:t>
            </a:r>
            <a:r>
              <a:rPr lang="en-US" altLang="zh-CN" sz="6600" dirty="0">
                <a:solidFill>
                  <a:schemeClr val="tx1">
                    <a:alpha val="80000"/>
                  </a:schemeClr>
                </a:solidFill>
              </a:rPr>
              <a:t>Barra</a:t>
            </a:r>
            <a:r>
              <a:rPr lang="zh-CN" altLang="en-US" sz="6600" dirty="0">
                <a:solidFill>
                  <a:schemeClr val="tx1">
                    <a:alpha val="80000"/>
                  </a:schemeClr>
                </a:solidFill>
              </a:rPr>
              <a:t>中性化</a:t>
            </a:r>
            <a:br>
              <a:rPr lang="en-US" altLang="zh-CN" sz="66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zh-CN" altLang="en-US" sz="6600" dirty="0">
                <a:solidFill>
                  <a:schemeClr val="tx1">
                    <a:alpha val="80000"/>
                  </a:schemeClr>
                </a:solidFill>
              </a:rPr>
              <a:t>处理方法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DCC164-4D6A-4901-8877-22965990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zh-CN" altLang="en-US" sz="2000"/>
              <a:t>科大财经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2022</a:t>
            </a:r>
            <a:r>
              <a:rPr lang="zh-CN" altLang="en-US" sz="2000"/>
              <a:t>年</a:t>
            </a:r>
            <a:r>
              <a:rPr lang="en-US" altLang="zh-CN" sz="2000"/>
              <a:t>9</a:t>
            </a:r>
            <a:r>
              <a:rPr lang="zh-CN" altLang="en-US" sz="2000"/>
              <a:t>月</a:t>
            </a:r>
            <a:r>
              <a:rPr lang="en-US" altLang="zh-CN" sz="2000"/>
              <a:t>3</a:t>
            </a:r>
            <a:r>
              <a:rPr lang="zh-CN" altLang="en-US" sz="2000"/>
              <a:t>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39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97244-0004-4E8B-BF1A-237A9DC7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行业中性化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258D34-12DB-44BB-BB9C-63A49C691076}"/>
              </a:ext>
            </a:extLst>
          </p:cNvPr>
          <p:cNvSpPr txBox="1"/>
          <p:nvPr/>
        </p:nvSpPr>
        <p:spPr>
          <a:xfrm>
            <a:off x="837652" y="2198105"/>
            <a:ext cx="10586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行业均值做差</a:t>
            </a:r>
          </a:p>
          <a:p>
            <a:r>
              <a:rPr lang="zh-CN" altLang="en-US" dirty="0"/>
              <a:t>将股票按照行业进行分组，计算每个行业分组的因子行业均值。（因子均值构建：市值加权）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将每个股票的因子值减去对应的行业的因子的均值，得到的差值：该因子在行业中性化后的中性值。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en-US" altLang="zh-CN" dirty="0"/>
              <a:t>2.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回归取残差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对于离散数据的回归法使用哑变量线性回归法。假设当前股票中一共有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个行业，那么就有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</a:t>
            </a:r>
            <a:r>
              <a:rPr lang="zh-CN" altLang="en-US" b="1" i="0" u="sng" dirty="0">
                <a:solidFill>
                  <a:srgbClr val="121212"/>
                </a:solidFill>
                <a:effectLst/>
                <a:latin typeface="-apple-system"/>
              </a:rPr>
              <a:t>哑变量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两种方法原理和结果。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C90B3A9-9A5F-48F2-91DF-3A4F5BC7A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38" y="2895967"/>
            <a:ext cx="2215894" cy="48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75F160-524F-46C7-9DFC-9449D6DE1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41" y="4932073"/>
            <a:ext cx="2328770" cy="691354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B46ABB98-2944-41FE-A897-BEA59A589222}"/>
              </a:ext>
            </a:extLst>
          </p:cNvPr>
          <p:cNvSpPr/>
          <p:nvPr/>
        </p:nvSpPr>
        <p:spPr>
          <a:xfrm rot="16200000">
            <a:off x="6754512" y="5591652"/>
            <a:ext cx="193431" cy="1113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69E24C-1280-4064-80D9-0094AF9303A0}"/>
              </a:ext>
            </a:extLst>
          </p:cNvPr>
          <p:cNvSpPr txBox="1"/>
          <p:nvPr/>
        </p:nvSpPr>
        <p:spPr>
          <a:xfrm>
            <a:off x="5767755" y="5931409"/>
            <a:ext cx="26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消除行业影响后的因子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EFF49E7-D50A-477A-9C56-F3415115D93D}"/>
              </a:ext>
            </a:extLst>
          </p:cNvPr>
          <p:cNvSpPr/>
          <p:nvPr/>
        </p:nvSpPr>
        <p:spPr>
          <a:xfrm>
            <a:off x="4147785" y="3054042"/>
            <a:ext cx="193431" cy="1113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1F6A48-A56B-48F9-AA6C-718834109F72}"/>
              </a:ext>
            </a:extLst>
          </p:cNvPr>
          <p:cNvSpPr txBox="1"/>
          <p:nvPr/>
        </p:nvSpPr>
        <p:spPr>
          <a:xfrm>
            <a:off x="1559185" y="2918594"/>
            <a:ext cx="26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消除行业影响后的因子</a:t>
            </a:r>
          </a:p>
        </p:txBody>
      </p:sp>
    </p:spTree>
    <p:extLst>
      <p:ext uri="{BB962C8B-B14F-4D97-AF65-F5344CB8AC3E}">
        <p14:creationId xmlns:p14="http://schemas.microsoft.com/office/powerpoint/2010/main" val="367716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C62F5-4E44-4BE7-B675-D93A5AAE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Dummy </a:t>
            </a:r>
            <a:r>
              <a:rPr lang="en-US" altLang="zh-CN" dirty="0" err="1"/>
              <a:t>Varibale</a:t>
            </a:r>
            <a:r>
              <a:rPr lang="en-US" altLang="zh-CN" dirty="0"/>
              <a:t> </a:t>
            </a:r>
            <a:r>
              <a:rPr lang="zh-CN" altLang="en-US" dirty="0"/>
              <a:t>虚拟变量 哑变量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E2C70-CE06-4AF4-926A-8A0DB6A0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1" y="2056113"/>
            <a:ext cx="6397961" cy="42611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7D4594-4A24-4468-BFEF-EA78EDC83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309" y="3068711"/>
            <a:ext cx="4311333" cy="22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3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FBCC6-1665-4271-B06A-F0020D5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风格因子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D8AF7E-BC7A-49D0-885E-F065CF61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6394160" cy="26166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2B05-C6DC-4AB3-A4DC-BACBC2B0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50" y="3429000"/>
            <a:ext cx="4047485" cy="26715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51F9B72-74DF-4851-BFFD-A1DEE1261D52}"/>
              </a:ext>
            </a:extLst>
          </p:cNvPr>
          <p:cNvSpPr txBox="1"/>
          <p:nvPr/>
        </p:nvSpPr>
        <p:spPr>
          <a:xfrm>
            <a:off x="1024128" y="2274999"/>
            <a:ext cx="551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目的：消除风格因子对最终选择的股票池的影响。</a:t>
            </a:r>
            <a:endParaRPr lang="en-US" altLang="zh-CN" dirty="0"/>
          </a:p>
          <a:p>
            <a:r>
              <a:rPr lang="zh-CN" altLang="en-US" dirty="0"/>
              <a:t>解决方法：</a:t>
            </a:r>
            <a:r>
              <a:rPr lang="en-US" altLang="zh-CN" dirty="0"/>
              <a:t>OLS</a:t>
            </a:r>
            <a:r>
              <a:rPr lang="zh-CN" altLang="en-US" dirty="0"/>
              <a:t>线性回归</a:t>
            </a:r>
            <a:endParaRPr lang="en-US" altLang="zh-CN" dirty="0"/>
          </a:p>
          <a:p>
            <a:r>
              <a:rPr lang="zh-CN" altLang="en-US" dirty="0"/>
              <a:t>缺点：</a:t>
            </a:r>
            <a:r>
              <a:rPr lang="en-US" altLang="zh-CN" dirty="0"/>
              <a:t>Barra</a:t>
            </a:r>
            <a:r>
              <a:rPr lang="zh-CN" altLang="en-US" dirty="0"/>
              <a:t>因子构建的的工作量大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8C8C76-FA94-4754-AC17-48ED0C28D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229" y="2036874"/>
            <a:ext cx="5324475" cy="2381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85D8FB1-FC6A-4AF6-AB12-A26068738BBF}"/>
              </a:ext>
            </a:extLst>
          </p:cNvPr>
          <p:cNvSpPr txBox="1"/>
          <p:nvPr/>
        </p:nvSpPr>
        <p:spPr>
          <a:xfrm>
            <a:off x="7016261" y="2637853"/>
            <a:ext cx="334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市值       波动率         杠杆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95D0397-325E-4C6B-B701-913B88475CF9}"/>
              </a:ext>
            </a:extLst>
          </p:cNvPr>
          <p:cNvSpPr/>
          <p:nvPr/>
        </p:nvSpPr>
        <p:spPr>
          <a:xfrm rot="16200000">
            <a:off x="7265887" y="2412716"/>
            <a:ext cx="193431" cy="1113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5B3B050-2B4A-4AA5-AD29-801A3F4CCA9F}"/>
              </a:ext>
            </a:extLst>
          </p:cNvPr>
          <p:cNvSpPr/>
          <p:nvPr/>
        </p:nvSpPr>
        <p:spPr>
          <a:xfrm rot="16200000">
            <a:off x="8143959" y="2420000"/>
            <a:ext cx="193431" cy="1113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21095DE-10D2-4312-9B20-5F44985448D5}"/>
              </a:ext>
            </a:extLst>
          </p:cNvPr>
          <p:cNvSpPr/>
          <p:nvPr/>
        </p:nvSpPr>
        <p:spPr>
          <a:xfrm rot="16200000">
            <a:off x="9357298" y="2403917"/>
            <a:ext cx="193431" cy="1113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D4C7215-7C71-4FF3-9397-0B721F06B7A5}"/>
              </a:ext>
            </a:extLst>
          </p:cNvPr>
          <p:cNvSpPr/>
          <p:nvPr/>
        </p:nvSpPr>
        <p:spPr>
          <a:xfrm rot="5400000">
            <a:off x="9873114" y="1716551"/>
            <a:ext cx="193431" cy="1113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32926F-A057-4CF0-9B02-E818230A8BB2}"/>
              </a:ext>
            </a:extLst>
          </p:cNvPr>
          <p:cNvSpPr txBox="1"/>
          <p:nvPr/>
        </p:nvSpPr>
        <p:spPr>
          <a:xfrm>
            <a:off x="8809894" y="1202218"/>
            <a:ext cx="2685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消除风格影响后的因子</a:t>
            </a:r>
          </a:p>
        </p:txBody>
      </p:sp>
    </p:spTree>
    <p:extLst>
      <p:ext uri="{BB962C8B-B14F-4D97-AF65-F5344CB8AC3E}">
        <p14:creationId xmlns:p14="http://schemas.microsoft.com/office/powerpoint/2010/main" val="400755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文本&#10;&#10;中度可信度描述已自动生成">
            <a:extLst>
              <a:ext uri="{FF2B5EF4-FFF2-40B4-BE49-F238E27FC236}">
                <a16:creationId xmlns:a16="http://schemas.microsoft.com/office/drawing/2014/main" id="{A691B627-011B-47F2-B0DE-5EF44B88D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75" y="60677"/>
            <a:ext cx="3509078" cy="4490470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4EB6FFA2-ED8E-4866-BEE3-324A62DA6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18" t="56691" r="11118" b="-1439"/>
          <a:stretch/>
        </p:blipFill>
        <p:spPr>
          <a:xfrm>
            <a:off x="-341528" y="4007922"/>
            <a:ext cx="3664475" cy="2923875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937EE900-44AE-4DDC-8F7B-0354D5D9DA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3" b="43613"/>
          <a:stretch/>
        </p:blipFill>
        <p:spPr>
          <a:xfrm>
            <a:off x="7875561" y="4841264"/>
            <a:ext cx="3846147" cy="1866994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A4AE8FD4-48B2-4C7C-9605-4BDAB6739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" y="93783"/>
            <a:ext cx="3414747" cy="3848825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2DA2458C-BB5C-4C15-BC74-F7EC51A27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23" y="60677"/>
            <a:ext cx="3664475" cy="4609981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B70D0A6C-B2DB-4614-AD49-EC87BB204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76"/>
          <a:stretch/>
        </p:blipFill>
        <p:spPr>
          <a:xfrm>
            <a:off x="3723623" y="4841264"/>
            <a:ext cx="3846147" cy="186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8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F31CC-C12A-4CE4-BD2C-FADDED21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行业市值中性化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8AF677-7F82-4626-B865-A63B8430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3" y="4692374"/>
            <a:ext cx="10016836" cy="1455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A4422C-F68B-451E-972D-5943167B55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15" b="70350"/>
          <a:stretch/>
        </p:blipFill>
        <p:spPr>
          <a:xfrm>
            <a:off x="1122489" y="2383824"/>
            <a:ext cx="4973511" cy="6175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BE1601-7283-476D-9387-C9E7AB17D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81" r="-677"/>
          <a:stretch/>
        </p:blipFill>
        <p:spPr>
          <a:xfrm>
            <a:off x="6194360" y="2068150"/>
            <a:ext cx="5007157" cy="12128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42A036-85B3-48B0-A5D8-5012258067A1}"/>
              </a:ext>
            </a:extLst>
          </p:cNvPr>
          <p:cNvSpPr txBox="1"/>
          <p:nvPr/>
        </p:nvSpPr>
        <p:spPr>
          <a:xfrm>
            <a:off x="666978" y="3747051"/>
            <a:ext cx="217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注意：截面回归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AE3E88-7C38-45A3-997B-00B4B9349EAB}"/>
              </a:ext>
            </a:extLst>
          </p:cNvPr>
          <p:cNvSpPr txBox="1"/>
          <p:nvPr/>
        </p:nvSpPr>
        <p:spPr>
          <a:xfrm>
            <a:off x="2968831" y="3470052"/>
            <a:ext cx="7364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from sklearn import linear_model</a:t>
            </a:r>
          </a:p>
          <a:p>
            <a:r>
              <a:rPr lang="zh-CN" altLang="en-US" dirty="0"/>
              <a:t>import statsmodels.api as sm</a:t>
            </a:r>
            <a:endParaRPr lang="en-US" altLang="zh-CN" dirty="0"/>
          </a:p>
          <a:p>
            <a:r>
              <a:rPr lang="en-US" altLang="zh-CN" dirty="0" err="1"/>
              <a:t>sm.OLS</a:t>
            </a:r>
            <a:r>
              <a:rPr lang="en-US" altLang="zh-CN" dirty="0"/>
              <a:t>(</a:t>
            </a:r>
            <a:r>
              <a:rPr lang="en-US" altLang="zh-CN" dirty="0" err="1"/>
              <a:t>y.astype</a:t>
            </a:r>
            <a:r>
              <a:rPr lang="en-US" altLang="zh-CN" dirty="0"/>
              <a:t>(float),</a:t>
            </a:r>
            <a:r>
              <a:rPr lang="en-US" altLang="zh-CN" dirty="0" err="1"/>
              <a:t>x.astype</a:t>
            </a:r>
            <a:r>
              <a:rPr lang="en-US" altLang="zh-CN" dirty="0"/>
              <a:t>(float),</a:t>
            </a:r>
            <a:r>
              <a:rPr lang="en-US" altLang="zh-CN" dirty="0" err="1"/>
              <a:t>hasconst</a:t>
            </a:r>
            <a:r>
              <a:rPr lang="en-US" altLang="zh-CN" dirty="0"/>
              <a:t>=False, missing='drop').fit().</a:t>
            </a:r>
            <a:r>
              <a:rPr lang="en-US" altLang="zh-CN" dirty="0" err="1"/>
              <a:t>resid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3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A8B3B-89D3-4E58-883C-7F8A0C72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88287" cy="149961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下期预告：多因子模型多重共线性问题如何解决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74E936E5-E48D-4D78-A87B-3C39DAB4A9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4"/>
          <a:stretch/>
        </p:blipFill>
        <p:spPr>
          <a:xfrm>
            <a:off x="1117561" y="1866900"/>
            <a:ext cx="9533205" cy="48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55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211</TotalTime>
  <Words>229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Tw Cen MT</vt:lpstr>
      <vt:lpstr>Tw Cen MT Condensed</vt:lpstr>
      <vt:lpstr>Wingdings 3</vt:lpstr>
      <vt:lpstr>积分</vt:lpstr>
      <vt:lpstr>行业Barra中性化 处理方法</vt:lpstr>
      <vt:lpstr>行业中性化</vt:lpstr>
      <vt:lpstr>Dummy Varibale 虚拟变量 哑变量</vt:lpstr>
      <vt:lpstr>BARRA风格因子</vt:lpstr>
      <vt:lpstr>PowerPoint 演示文稿</vt:lpstr>
      <vt:lpstr>行业市值中性化</vt:lpstr>
      <vt:lpstr>下期预告：多因子模型多重共线性问题如何解决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行业中性化和BARRA中性化</dc:title>
  <dc:creator>2109853zbs20004@student.must.edu.mo</dc:creator>
  <cp:lastModifiedBy>2109853zbs20004@student.must.edu.mo</cp:lastModifiedBy>
  <cp:revision>5</cp:revision>
  <dcterms:created xsi:type="dcterms:W3CDTF">2022-08-28T15:05:41Z</dcterms:created>
  <dcterms:modified xsi:type="dcterms:W3CDTF">2022-09-03T08:05:41Z</dcterms:modified>
</cp:coreProperties>
</file>