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8784755-F7DA-448E-9968-46CA74FCEAB1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17D-2F9E-41E8-B132-6794665841A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71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4755-F7DA-448E-9968-46CA74FCEAB1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17D-2F9E-41E8-B132-679466584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1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4755-F7DA-448E-9968-46CA74FCEAB1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17D-2F9E-41E8-B132-6794665841A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4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4755-F7DA-448E-9968-46CA74FCEAB1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17D-2F9E-41E8-B132-679466584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6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4755-F7DA-448E-9968-46CA74FCEAB1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17D-2F9E-41E8-B132-6794665841A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4755-F7DA-448E-9968-46CA74FCEAB1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17D-2F9E-41E8-B132-679466584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3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4755-F7DA-448E-9968-46CA74FCEAB1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17D-2F9E-41E8-B132-679466584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3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4755-F7DA-448E-9968-46CA74FCEAB1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17D-2F9E-41E8-B132-679466584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20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4755-F7DA-448E-9968-46CA74FCEAB1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17D-2F9E-41E8-B132-679466584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4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4755-F7DA-448E-9968-46CA74FCEAB1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17D-2F9E-41E8-B132-679466584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4755-F7DA-448E-9968-46CA74FCEAB1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17D-2F9E-41E8-B132-6794665841A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24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8784755-F7DA-448E-9968-46CA74FCEAB1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06A17D-2F9E-41E8-B132-6794665841A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5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s://github.com/QuantNi/Quant-Repo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7" Type="http://schemas.openxmlformats.org/officeDocument/2006/relationships/hyperlink" Target="https://uqer.datayes.com/v3/community/list" TargetMode="Externa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oinquant.com/view/community/list?listType=1" TargetMode="External"/><Relationship Id="rId5" Type="http://schemas.openxmlformats.org/officeDocument/2006/relationships/hyperlink" Target="https://bigquant.com/wiki/home" TargetMode="External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8E281-7BCB-42C8-94D1-09043F6E3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28" y="4960137"/>
            <a:ext cx="8155172" cy="146304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特别篇：量化金融新手指南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F82922-A788-4BEC-AF0C-DBC069783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科大财经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07664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F8C77-4FE6-4ADE-96C8-6FBF2933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金融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61C5B-A94D-4EAC-8491-1BF9AEA6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30618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1600" b="1" dirty="0"/>
              <a:t>看哪些书？</a:t>
            </a:r>
            <a:endParaRPr lang="en-US" altLang="zh-CN" sz="1600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600" dirty="0"/>
              <a:t>CFA</a:t>
            </a:r>
            <a:r>
              <a:rPr lang="zh-CN" altLang="en-US" sz="1600" dirty="0"/>
              <a:t>、证券从业资格考试、基金从业资格考试、期货从业资格考试教辅。一般都会包含两三门课，法律的就不需要的学，看基础知识的那一本就可以了，很全，难度中等。</a:t>
            </a:r>
            <a:endParaRPr lang="en-US" altLang="zh-CN" sz="1600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600" b="1" dirty="0"/>
              <a:t>重点的学习什么？</a:t>
            </a:r>
            <a:endParaRPr lang="en-US" altLang="zh-CN" sz="1600" b="1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600" dirty="0"/>
              <a:t>公司财务数据分析，公司信息披露规则，交易信息，技术面指标，交易逻辑，定价模型（衍生品）。</a:t>
            </a:r>
            <a:endParaRPr lang="en-US" altLang="zh-CN" sz="1600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600" b="1" dirty="0"/>
              <a:t>这些内容怎么学？</a:t>
            </a:r>
            <a:endParaRPr lang="en-US" altLang="zh-CN" sz="1600" b="1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600" dirty="0"/>
              <a:t>跟着计算题写一遍，理解一遍就差不多了。网络上也有很多免费的关于这些教材的课程视频，对于金融知识点的扫盲比较有效率。当然如果真的有知识点或者计算无法理解，可以找你身边的业内人员，最好是金融出身，当然也可以来咨询我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8144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3E455-D7FC-4B83-B2C1-5007F548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数学、统计学、机器学习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416ED-8E37-42A8-B8FD-F3ECDCB8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37843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/>
              <a:t>看哪些书？</a:t>
            </a:r>
            <a:endParaRPr lang="en-US" altLang="zh-CN" sz="1800" b="1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西瓜书 花书 </a:t>
            </a:r>
            <a:r>
              <a:rPr lang="en-US" altLang="zh-CN" sz="1800" dirty="0"/>
              <a:t>(B</a:t>
            </a:r>
            <a:r>
              <a:rPr lang="zh-CN" altLang="en-US" sz="1800" dirty="0"/>
              <a:t>站有视频</a:t>
            </a:r>
            <a:r>
              <a:rPr lang="en-US" altLang="zh-CN" sz="1800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/>
              <a:t>重点学哪些？</a:t>
            </a:r>
            <a:endParaRPr lang="en-US" altLang="zh-CN" sz="1800" b="1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线性代数、正态分布、二项分布、泊松分布、超几何分布、平稳性检验、置信区间、</a:t>
            </a:r>
            <a:r>
              <a:rPr lang="en-US" altLang="zh-CN" sz="1800" dirty="0"/>
              <a:t>P</a:t>
            </a:r>
            <a:r>
              <a:rPr lang="zh-CN" altLang="en-US" sz="1800" dirty="0"/>
              <a:t>检验、</a:t>
            </a:r>
            <a:r>
              <a:rPr lang="en-US" altLang="zh-CN" sz="1800" dirty="0"/>
              <a:t>T</a:t>
            </a:r>
            <a:r>
              <a:rPr lang="zh-CN" altLang="en-US" sz="1800" dirty="0"/>
              <a:t>检验、线性回归、</a:t>
            </a:r>
            <a:r>
              <a:rPr lang="en-US" altLang="zh-CN" sz="1800" dirty="0"/>
              <a:t>SSE</a:t>
            </a:r>
            <a:r>
              <a:rPr lang="zh-CN" altLang="en-US" sz="1800" dirty="0"/>
              <a:t>、</a:t>
            </a:r>
            <a:r>
              <a:rPr lang="en-US" altLang="zh-CN" sz="1800" dirty="0"/>
              <a:t>SSR</a:t>
            </a:r>
            <a:r>
              <a:rPr lang="zh-CN" altLang="en-US" sz="1800" dirty="0"/>
              <a:t>、</a:t>
            </a:r>
            <a:r>
              <a:rPr lang="en-US" altLang="zh-CN" sz="1800" dirty="0"/>
              <a:t>SST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Ftest</a:t>
            </a:r>
            <a:r>
              <a:rPr lang="zh-CN" altLang="en-US" sz="1800" dirty="0"/>
              <a:t>、多重共线性、非线性模型、</a:t>
            </a:r>
            <a:r>
              <a:rPr lang="en-US" altLang="zh-CN" sz="1800" dirty="0"/>
              <a:t>AR</a:t>
            </a:r>
            <a:r>
              <a:rPr lang="zh-CN" altLang="en-US" sz="1800" dirty="0"/>
              <a:t>、</a:t>
            </a:r>
            <a:r>
              <a:rPr lang="en-US" altLang="zh-CN" sz="1800" dirty="0"/>
              <a:t>ARMA</a:t>
            </a:r>
            <a:r>
              <a:rPr lang="zh-CN" altLang="en-US" sz="1800" dirty="0"/>
              <a:t>、</a:t>
            </a:r>
            <a:r>
              <a:rPr lang="en-US" altLang="zh-CN" sz="1800" dirty="0"/>
              <a:t>GARCH</a:t>
            </a:r>
            <a:r>
              <a:rPr lang="zh-CN" altLang="en-US" sz="1800" dirty="0"/>
              <a:t>、</a:t>
            </a:r>
            <a:r>
              <a:rPr lang="en-US" altLang="zh-CN" sz="1800" dirty="0"/>
              <a:t>K-Fold</a:t>
            </a:r>
            <a:r>
              <a:rPr lang="zh-CN" altLang="en-US" sz="1800" dirty="0"/>
              <a:t>、交叉验证、袋外误差、决策树、随机森林 、</a:t>
            </a:r>
            <a:r>
              <a:rPr lang="en-US" altLang="zh-CN" sz="1800" dirty="0" err="1"/>
              <a:t>ADABoost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Xgboost</a:t>
            </a:r>
            <a:r>
              <a:rPr lang="zh-CN" altLang="en-US" sz="1800" dirty="0"/>
              <a:t>、</a:t>
            </a:r>
            <a:r>
              <a:rPr lang="en-US" altLang="zh-CN" sz="1800" dirty="0"/>
              <a:t>SVM</a:t>
            </a:r>
            <a:r>
              <a:rPr lang="zh-CN" altLang="en-US" sz="1800" dirty="0"/>
              <a:t>、</a:t>
            </a:r>
            <a:r>
              <a:rPr lang="en-US" altLang="zh-CN" sz="1800" dirty="0"/>
              <a:t>KNN</a:t>
            </a:r>
            <a:r>
              <a:rPr lang="zh-CN" altLang="en-US" sz="1800" dirty="0"/>
              <a:t>、</a:t>
            </a:r>
            <a:r>
              <a:rPr lang="en-US" altLang="zh-CN" sz="1800" dirty="0"/>
              <a:t>Cluster</a:t>
            </a:r>
            <a:r>
              <a:rPr lang="zh-CN" altLang="en-US" sz="1800" dirty="0"/>
              <a:t>、</a:t>
            </a:r>
            <a:r>
              <a:rPr lang="en-US" altLang="zh-CN" sz="1800" dirty="0"/>
              <a:t>k-means</a:t>
            </a:r>
            <a:r>
              <a:rPr lang="zh-CN" altLang="en-US" sz="1800" dirty="0"/>
              <a:t>、</a:t>
            </a:r>
            <a:r>
              <a:rPr lang="en-US" altLang="zh-CN" sz="1800" dirty="0"/>
              <a:t>PCA</a:t>
            </a:r>
            <a:r>
              <a:rPr lang="zh-CN" altLang="en-US" sz="1800" dirty="0"/>
              <a:t>、</a:t>
            </a:r>
            <a:r>
              <a:rPr lang="en-US" altLang="zh-CN" sz="1800" dirty="0"/>
              <a:t>Voting</a:t>
            </a:r>
            <a:r>
              <a:rPr lang="zh-CN" altLang="en-US" sz="1800" dirty="0"/>
              <a:t>、</a:t>
            </a:r>
            <a:r>
              <a:rPr lang="en-US" altLang="zh-CN" sz="1800" dirty="0"/>
              <a:t>stacking </a:t>
            </a:r>
            <a:r>
              <a:rPr lang="zh-CN" altLang="en-US" sz="1800" dirty="0"/>
              <a:t>、如何调参、参数搜索、过拟合</a:t>
            </a:r>
            <a:r>
              <a:rPr lang="en-US" altLang="zh-CN" sz="1800" dirty="0"/>
              <a:t>……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103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65FAD-8380-40CF-8ECB-B71584AD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磨刀不误砍柴工</a:t>
            </a:r>
            <a:r>
              <a:rPr lang="en-US" altLang="zh-CN" dirty="0"/>
              <a:t>---PYTHON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F5A64-4069-4A8F-87CC-B4C0047B1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b="1" dirty="0"/>
              <a:t>功能：</a:t>
            </a:r>
            <a:r>
              <a:rPr lang="zh-CN" altLang="en-US" sz="1600" dirty="0"/>
              <a:t>数据清洗，模型训练 </a:t>
            </a:r>
            <a:r>
              <a:rPr lang="en-US" altLang="zh-CN" sz="1600" dirty="0"/>
              <a:t>and more</a:t>
            </a:r>
          </a:p>
          <a:p>
            <a:pPr marL="0" indent="0">
              <a:buNone/>
            </a:pPr>
            <a:r>
              <a:rPr lang="zh-CN" altLang="en-US" sz="1600" b="1" dirty="0"/>
              <a:t>学习方向：</a:t>
            </a:r>
            <a:r>
              <a:rPr lang="zh-CN" altLang="en-US" sz="1600" dirty="0"/>
              <a:t>建议大家重点学包</a:t>
            </a:r>
            <a:r>
              <a:rPr lang="en-US" altLang="zh-CN" sz="1600" dirty="0"/>
              <a:t>pandas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numpy</a:t>
            </a:r>
            <a:r>
              <a:rPr lang="zh-CN" altLang="en-US" sz="1600" dirty="0"/>
              <a:t>，</a:t>
            </a:r>
            <a:r>
              <a:rPr lang="en-US" altLang="zh-CN" sz="1600" dirty="0"/>
              <a:t>def </a:t>
            </a:r>
            <a:r>
              <a:rPr lang="zh-CN" altLang="en-US" sz="1600" dirty="0"/>
              <a:t>和 </a:t>
            </a:r>
            <a:r>
              <a:rPr lang="en-US" altLang="zh-CN" sz="1600" dirty="0" err="1"/>
              <a:t>matplotlab</a:t>
            </a:r>
            <a:r>
              <a:rPr lang="zh-CN" altLang="en-US" sz="1600" dirty="0"/>
              <a:t>当然对于基本的数据结构能有掌握 </a:t>
            </a:r>
            <a:r>
              <a:rPr lang="en-US" altLang="zh-CN" sz="1600" dirty="0"/>
              <a:t>class</a:t>
            </a:r>
            <a:r>
              <a:rPr lang="zh-CN" altLang="en-US" sz="1600" dirty="0"/>
              <a:t>最后回测会用到，但问题不大。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b="1" dirty="0"/>
              <a:t>学习环境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anaconda_juypter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VScode</a:t>
            </a:r>
            <a:r>
              <a:rPr lang="en-US" altLang="zh-CN" sz="1600" dirty="0"/>
              <a:t>…</a:t>
            </a:r>
          </a:p>
          <a:p>
            <a:pPr marL="0" indent="0">
              <a:buNone/>
            </a:pPr>
            <a:r>
              <a:rPr lang="zh-CN" altLang="en-US" sz="1600" b="1" dirty="0"/>
              <a:t>学习程度：</a:t>
            </a:r>
            <a:r>
              <a:rPr lang="zh-CN" altLang="en-US" sz="1600" dirty="0"/>
              <a:t>到什么程度呢？自己会</a:t>
            </a:r>
            <a:r>
              <a:rPr lang="en-US" altLang="zh-CN" sz="1600" dirty="0"/>
              <a:t>debug</a:t>
            </a:r>
            <a:r>
              <a:rPr lang="zh-CN" altLang="en-US" sz="1600" dirty="0"/>
              <a:t>，看报错，配置环境，会</a:t>
            </a:r>
            <a:r>
              <a:rPr lang="en-US" altLang="zh-CN" sz="1600" dirty="0"/>
              <a:t>google</a:t>
            </a:r>
            <a:r>
              <a:rPr lang="zh-CN" altLang="en-US" sz="1600" dirty="0"/>
              <a:t>。不要总是问别人；不懂得功能会能概括会查，</a:t>
            </a:r>
            <a:r>
              <a:rPr lang="en-US" altLang="zh-CN" sz="1600" dirty="0"/>
              <a:t>CSDN</a:t>
            </a:r>
            <a:r>
              <a:rPr lang="zh-CN" altLang="en-US" sz="1600" dirty="0"/>
              <a:t>或者简书上一般都会有代码的讲解，所以大家可以去尝试自己解决问题，实现想要实现，却没有学过的功能。看看别人操作的案例。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b="1" dirty="0"/>
              <a:t>学习工具：</a:t>
            </a:r>
            <a:r>
              <a:rPr lang="zh-CN" altLang="en-US" sz="1600" dirty="0"/>
              <a:t>建议大家在学</a:t>
            </a:r>
            <a:r>
              <a:rPr lang="en-US" altLang="zh-CN" sz="1600" dirty="0"/>
              <a:t>python</a:t>
            </a:r>
            <a:r>
              <a:rPr lang="zh-CN" altLang="en-US" sz="1600" dirty="0"/>
              <a:t>的时候买一个</a:t>
            </a:r>
            <a:r>
              <a:rPr lang="en-US" altLang="zh-CN" sz="1600" dirty="0" err="1"/>
              <a:t>typora</a:t>
            </a:r>
            <a:r>
              <a:rPr lang="zh-CN" altLang="en-US" sz="1600" dirty="0"/>
              <a:t>，对于编译的</a:t>
            </a:r>
            <a:r>
              <a:rPr lang="en-US" altLang="zh-CN" sz="1600" dirty="0"/>
              <a:t>python</a:t>
            </a:r>
            <a:r>
              <a:rPr lang="zh-CN" altLang="en-US" sz="1600" dirty="0"/>
              <a:t>语法进行汇总，做好记录，以及对应功能。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b="1" dirty="0"/>
              <a:t>学习优化：</a:t>
            </a:r>
            <a:r>
              <a:rPr lang="zh-CN" altLang="en-US" sz="1600" dirty="0"/>
              <a:t>先学习看别人的代码怎么写的，开始的时候一行行看，特别是人家的</a:t>
            </a:r>
            <a:r>
              <a:rPr lang="en-US" altLang="zh-CN" sz="1600" dirty="0"/>
              <a:t>def</a:t>
            </a:r>
            <a:r>
              <a:rPr lang="zh-CN" altLang="en-US" sz="1600" dirty="0"/>
              <a:t>代码，看不懂就把他拆开来一行行的跑。在学习中看看有什么可以借鉴平替代的快速学习方法。</a:t>
            </a:r>
            <a:r>
              <a:rPr lang="en-US" altLang="zh-CN" sz="1600" dirty="0"/>
              <a:t>Reduce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cumprod</a:t>
            </a:r>
            <a:r>
              <a:rPr lang="zh-CN" altLang="en-US" sz="1600" dirty="0"/>
              <a:t>其实有些功能方法类似，但是代码的简洁度不一致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最后就是</a:t>
            </a:r>
            <a:r>
              <a:rPr lang="en-US" altLang="zh-CN" sz="1600" dirty="0"/>
              <a:t>Practice more </a:t>
            </a:r>
            <a:r>
              <a:rPr lang="zh-CN" altLang="en-US" sz="1600" dirty="0"/>
              <a:t>，给定一个项目场景，</a:t>
            </a:r>
            <a:r>
              <a:rPr lang="en-US" altLang="zh-CN" sz="1600" dirty="0" err="1"/>
              <a:t>leetcode</a:t>
            </a:r>
            <a:r>
              <a:rPr lang="zh-CN" altLang="en-US" sz="1600" dirty="0"/>
              <a:t>有一些练习题，机器学习</a:t>
            </a:r>
            <a:r>
              <a:rPr lang="en-US" altLang="zh-CN" sz="1600" dirty="0" err="1"/>
              <a:t>Kaggel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1741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9873A-9798-4219-AB48-CDB697F95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小试牛刀</a:t>
            </a:r>
            <a:r>
              <a:rPr lang="en-US" altLang="zh-CN" dirty="0"/>
              <a:t>—</a:t>
            </a:r>
            <a:r>
              <a:rPr lang="zh-CN" altLang="en-US" dirty="0"/>
              <a:t>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A99B6-6682-44C8-BBC9-FAD808D15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834950" cy="4023360"/>
          </a:xfrm>
        </p:spPr>
        <p:txBody>
          <a:bodyPr/>
          <a:lstStyle/>
          <a:p>
            <a:r>
              <a:rPr lang="zh-CN" altLang="en-US" dirty="0"/>
              <a:t>单因子检验</a:t>
            </a:r>
            <a:endParaRPr lang="en-US" altLang="zh-CN" dirty="0"/>
          </a:p>
          <a:p>
            <a:r>
              <a:rPr lang="zh-CN" altLang="en-US" dirty="0"/>
              <a:t>多因子建模</a:t>
            </a:r>
            <a:endParaRPr lang="en-US" altLang="zh-CN" dirty="0"/>
          </a:p>
          <a:p>
            <a:r>
              <a:rPr lang="zh-CN" altLang="en-US" dirty="0"/>
              <a:t>择时策略</a:t>
            </a:r>
            <a:endParaRPr lang="en-US" altLang="zh-CN" dirty="0"/>
          </a:p>
          <a:p>
            <a:r>
              <a:rPr lang="zh-CN" altLang="en-US" dirty="0"/>
              <a:t>算法交易</a:t>
            </a:r>
            <a:endParaRPr lang="en-US" altLang="zh-CN" dirty="0"/>
          </a:p>
          <a:p>
            <a:r>
              <a:rPr lang="zh-CN" altLang="en-US" dirty="0"/>
              <a:t>策略复现回测框架</a:t>
            </a:r>
            <a:endParaRPr lang="en-US" altLang="zh-CN" dirty="0"/>
          </a:p>
          <a:p>
            <a:r>
              <a:rPr lang="zh-CN" altLang="en-US" dirty="0"/>
              <a:t>回测绩效分析</a:t>
            </a:r>
            <a:endParaRPr lang="en-US" altLang="zh-CN" dirty="0"/>
          </a:p>
          <a:p>
            <a:r>
              <a:rPr lang="zh-CN" altLang="en-US" dirty="0"/>
              <a:t>模拟交易</a:t>
            </a:r>
            <a:endParaRPr lang="en-US" altLang="zh-CN" dirty="0"/>
          </a:p>
          <a:p>
            <a:r>
              <a:rPr lang="zh-CN" altLang="en-US" dirty="0"/>
              <a:t>实盘</a:t>
            </a:r>
            <a:endParaRPr lang="en-US" altLang="zh-CN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8F41356D-3756-4E54-AF85-316B2D4A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76" y="1951789"/>
            <a:ext cx="8070069" cy="44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7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86BBC-73D6-440B-A1F9-EFB93B5D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站在巨人的肩膀上</a:t>
            </a:r>
            <a:r>
              <a:rPr lang="en-US" altLang="zh-CN" sz="4400" dirty="0"/>
              <a:t>---</a:t>
            </a:r>
            <a:r>
              <a:rPr lang="zh-CN" altLang="en-US" sz="4400" dirty="0"/>
              <a:t>看研报、逛社区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B0933-EF7D-4AC1-BFBD-0C8DFD73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525" y="1989970"/>
            <a:ext cx="9720071" cy="462791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金工组报告 ：海通证券、广发证券、华泰证券</a:t>
            </a:r>
            <a:r>
              <a:rPr lang="en-US" altLang="zh-CN" dirty="0"/>
              <a:t>……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科大财经</a:t>
            </a:r>
            <a:r>
              <a:rPr lang="en-US" altLang="zh-CN" dirty="0"/>
              <a:t>GitHub</a:t>
            </a:r>
            <a:r>
              <a:rPr lang="zh-CN" altLang="en-US" dirty="0"/>
              <a:t>报告</a:t>
            </a:r>
            <a:r>
              <a:rPr lang="en-US" altLang="zh-CN" dirty="0">
                <a:hlinkClick r:id="rId2"/>
              </a:rPr>
              <a:t>https://github.com/QuantNi/Quant-Report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1FFD379C-1891-42E4-B433-CB0F2F6EF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614316"/>
            <a:ext cx="3593921" cy="3116087"/>
          </a:xfrm>
          <a:prstGeom prst="rect">
            <a:avLst/>
          </a:prstGeom>
        </p:spPr>
      </p:pic>
      <p:pic>
        <p:nvPicPr>
          <p:cNvPr id="9" name="图片 8" descr="图形用户界面, 文本, 应用程序&#10;&#10;描述已自动生成">
            <a:extLst>
              <a:ext uri="{FF2B5EF4-FFF2-40B4-BE49-F238E27FC236}">
                <a16:creationId xmlns:a16="http://schemas.microsoft.com/office/drawing/2014/main" id="{C858F10D-85BE-4F29-AC16-C23533F63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389" y="2614316"/>
            <a:ext cx="3115560" cy="3282709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EC2A780D-CCB6-4C8B-81DE-835793E97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943" y="2587003"/>
            <a:ext cx="3050248" cy="331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2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95A30C7-36F6-4747-97B6-21448718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68" y="2296029"/>
            <a:ext cx="5828968" cy="3009014"/>
          </a:xfrm>
        </p:spPr>
      </p:pic>
      <p:pic>
        <p:nvPicPr>
          <p:cNvPr id="7" name="图片 6" descr="图形用户界面, 应用程序, Teams&#10;&#10;描述已自动生成">
            <a:extLst>
              <a:ext uri="{FF2B5EF4-FFF2-40B4-BE49-F238E27FC236}">
                <a16:creationId xmlns:a16="http://schemas.microsoft.com/office/drawing/2014/main" id="{2EA9D61C-B17B-44E5-A255-8BD295272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73" y="1073386"/>
            <a:ext cx="6387353" cy="3268411"/>
          </a:xfrm>
          <a:prstGeom prst="rect">
            <a:avLst/>
          </a:prstGeom>
        </p:spPr>
      </p:pic>
      <p:pic>
        <p:nvPicPr>
          <p:cNvPr id="9" name="图片 8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F7061576-4A27-430D-8113-387B6BD2E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243259"/>
            <a:ext cx="6096000" cy="315400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52225C5-54E6-4019-B23E-14CF47C5A9C4}"/>
              </a:ext>
            </a:extLst>
          </p:cNvPr>
          <p:cNvSpPr txBox="1"/>
          <p:nvPr/>
        </p:nvSpPr>
        <p:spPr>
          <a:xfrm>
            <a:off x="1188058" y="697747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dirty="0"/>
              <a:t>社群：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Bigquant</a:t>
            </a:r>
            <a:r>
              <a:rPr lang="zh-CN" altLang="en-US" dirty="0"/>
              <a:t>：</a:t>
            </a:r>
            <a:r>
              <a:rPr lang="en-US" altLang="zh-CN" dirty="0">
                <a:hlinkClick r:id="rId5"/>
              </a:rPr>
              <a:t>AI</a:t>
            </a:r>
            <a:r>
              <a:rPr lang="zh-CN" altLang="en-US" dirty="0">
                <a:hlinkClick r:id="rId5"/>
              </a:rPr>
              <a:t>量化知识库 </a:t>
            </a:r>
            <a:r>
              <a:rPr lang="en-US" altLang="zh-CN" dirty="0">
                <a:hlinkClick r:id="rId5"/>
              </a:rPr>
              <a:t>– </a:t>
            </a:r>
            <a:r>
              <a:rPr lang="en-US" altLang="zh-CN" dirty="0" err="1">
                <a:hlinkClick r:id="rId5"/>
              </a:rPr>
              <a:t>BigQuant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Joinquant</a:t>
            </a:r>
            <a:r>
              <a:rPr lang="zh-CN" altLang="en-US" dirty="0"/>
              <a:t>：</a:t>
            </a:r>
            <a:r>
              <a:rPr lang="zh-CN" altLang="en-US" dirty="0">
                <a:hlinkClick r:id="rId6"/>
              </a:rPr>
              <a:t>社区 </a:t>
            </a:r>
            <a:r>
              <a:rPr lang="en-US" altLang="zh-CN" dirty="0">
                <a:hlinkClick r:id="rId6"/>
              </a:rPr>
              <a:t>- </a:t>
            </a:r>
            <a:r>
              <a:rPr lang="en-US" altLang="zh-CN" dirty="0" err="1">
                <a:hlinkClick r:id="rId6"/>
              </a:rPr>
              <a:t>JoinQuant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优矿：</a:t>
            </a:r>
            <a:r>
              <a:rPr lang="zh-CN" altLang="en-US" dirty="0">
                <a:hlinkClick r:id="rId7"/>
              </a:rPr>
              <a:t>社区 </a:t>
            </a:r>
            <a:r>
              <a:rPr lang="en-US" altLang="zh-CN" dirty="0">
                <a:hlinkClick r:id="rId7"/>
              </a:rPr>
              <a:t>- </a:t>
            </a:r>
            <a:r>
              <a:rPr lang="zh-CN" altLang="en-US" dirty="0">
                <a:hlinkClick r:id="rId7"/>
              </a:rPr>
              <a:t>优矿 </a:t>
            </a:r>
            <a:r>
              <a:rPr lang="en-US" altLang="zh-CN" dirty="0">
                <a:hlinkClick r:id="rId7"/>
              </a:rPr>
              <a:t>(datayes.com)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861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AD959-F100-4CB4-B9C5-4A8AF2D1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打比赛、找工作</a:t>
            </a:r>
          </a:p>
        </p:txBody>
      </p:sp>
      <p:pic>
        <p:nvPicPr>
          <p:cNvPr id="5" name="图片 4" descr="蓝色的标志&#10;&#10;描述已自动生成">
            <a:extLst>
              <a:ext uri="{FF2B5EF4-FFF2-40B4-BE49-F238E27FC236}">
                <a16:creationId xmlns:a16="http://schemas.microsoft.com/office/drawing/2014/main" id="{CE7020B8-F7C6-4862-8061-925416148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67" y="2298450"/>
            <a:ext cx="5664813" cy="2839980"/>
          </a:xfrm>
          <a:prstGeom prst="rect">
            <a:avLst/>
          </a:prstGeom>
        </p:spPr>
      </p:pic>
      <p:pic>
        <p:nvPicPr>
          <p:cNvPr id="7" name="图片 6" descr="图片包含 信件&#10;&#10;描述已自动生成">
            <a:extLst>
              <a:ext uri="{FF2B5EF4-FFF2-40B4-BE49-F238E27FC236}">
                <a16:creationId xmlns:a16="http://schemas.microsoft.com/office/drawing/2014/main" id="{248E45B0-F01E-48D9-AF91-2439A14D7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895" y="4314573"/>
            <a:ext cx="8425538" cy="16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23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144</TotalTime>
  <Words>625</Words>
  <Application>Microsoft Office PowerPoint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积分</vt:lpstr>
      <vt:lpstr>特别篇：量化金融新手指南</vt:lpstr>
      <vt:lpstr>金融</vt:lpstr>
      <vt:lpstr>数学、统计学、机器学习</vt:lpstr>
      <vt:lpstr>磨刀不误砍柴工---PYTHON</vt:lpstr>
      <vt:lpstr>小试牛刀—量化</vt:lpstr>
      <vt:lpstr>站在巨人的肩膀上---看研报、逛社区</vt:lpstr>
      <vt:lpstr>PowerPoint 演示文稿</vt:lpstr>
      <vt:lpstr>打比赛、找工作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量化金融入门</dc:title>
  <dc:creator>2109853zbs20004@student.must.edu.mo</dc:creator>
  <cp:lastModifiedBy>2109853zbs20004@student.must.edu.mo</cp:lastModifiedBy>
  <cp:revision>10</cp:revision>
  <dcterms:created xsi:type="dcterms:W3CDTF">2022-07-15T05:48:11Z</dcterms:created>
  <dcterms:modified xsi:type="dcterms:W3CDTF">2022-07-15T08:12:57Z</dcterms:modified>
</cp:coreProperties>
</file>