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8" r:id="rId4"/>
    <p:sldId id="270" r:id="rId5"/>
    <p:sldId id="271" r:id="rId6"/>
    <p:sldId id="272" r:id="rId7"/>
    <p:sldId id="273"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82"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32C6091D-517B-4A37-BE8B-245042AA23A0}" type="datetimeFigureOut">
              <a:rPr lang="zh-CN" altLang="en-US" smtClean="0"/>
              <a:t>2022/10/15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52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2868902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292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1631624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18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3461963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89320"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3635708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829788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40661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0806DF-18CA-4934-8817-8AB780A78623}" type="slidenum">
              <a:rPr lang="zh-CN" altLang="en-US" smtClean="0"/>
              <a:t>‹#›</a:t>
            </a:fld>
            <a:endParaRPr lang="zh-CN" altLang="en-US"/>
          </a:p>
        </p:txBody>
      </p:sp>
    </p:spTree>
    <p:extLst>
      <p:ext uri="{BB962C8B-B14F-4D97-AF65-F5344CB8AC3E}">
        <p14:creationId xmlns:p14="http://schemas.microsoft.com/office/powerpoint/2010/main" val="1888367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2C6091D-517B-4A37-BE8B-245042AA23A0}" type="datetimeFigureOut">
              <a:rPr lang="zh-CN" altLang="en-US" smtClean="0"/>
              <a:t>2022/10/15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C0806DF-18CA-4934-8817-8AB780A78623}" type="slidenum">
              <a:rPr lang="zh-CN" altLang="en-US" smtClean="0"/>
              <a:t>‹#›</a:t>
            </a:fld>
            <a:endParaRPr lang="zh-CN" alt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073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C6091D-517B-4A37-BE8B-245042AA23A0}" type="datetimeFigureOut">
              <a:rPr lang="zh-CN" altLang="en-US" smtClean="0"/>
              <a:t>2022/10/15</a:t>
            </a:fld>
            <a:endParaRPr lang="zh-CN" alt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0806DF-18CA-4934-8817-8AB780A78623}"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694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85FB019-7B88-40E8-8388-3AD8CE106872}"/>
              </a:ext>
            </a:extLst>
          </p:cNvPr>
          <p:cNvSpPr>
            <a:spLocks noGrp="1"/>
          </p:cNvSpPr>
          <p:nvPr>
            <p:ph type="ctrTitle"/>
          </p:nvPr>
        </p:nvSpPr>
        <p:spPr>
          <a:xfrm>
            <a:off x="398586" y="643467"/>
            <a:ext cx="7409555" cy="5571066"/>
          </a:xfrm>
        </p:spPr>
        <p:txBody>
          <a:bodyPr>
            <a:normAutofit/>
          </a:bodyPr>
          <a:lstStyle/>
          <a:p>
            <a:pPr>
              <a:lnSpc>
                <a:spcPct val="100000"/>
              </a:lnSpc>
            </a:pPr>
            <a:r>
              <a:rPr lang="zh-CN" altLang="en-US" sz="6600" dirty="0">
                <a:solidFill>
                  <a:schemeClr val="tx1">
                    <a:alpha val="80000"/>
                  </a:schemeClr>
                </a:solidFill>
              </a:rPr>
              <a:t>因子失效原因？</a:t>
            </a:r>
            <a:br>
              <a:rPr lang="en-US" altLang="zh-CN" sz="6600" dirty="0">
                <a:solidFill>
                  <a:schemeClr val="tx1">
                    <a:alpha val="80000"/>
                  </a:schemeClr>
                </a:solidFill>
              </a:rPr>
            </a:br>
            <a:r>
              <a:rPr lang="en-US" altLang="zh-CN" sz="6600" dirty="0">
                <a:solidFill>
                  <a:schemeClr val="tx1">
                    <a:alpha val="80000"/>
                  </a:schemeClr>
                </a:solidFill>
              </a:rPr>
              <a:t>“</a:t>
            </a:r>
            <a:r>
              <a:rPr lang="zh-CN" altLang="en-US" sz="6600" dirty="0">
                <a:solidFill>
                  <a:schemeClr val="tx1">
                    <a:alpha val="80000"/>
                  </a:schemeClr>
                </a:solidFill>
              </a:rPr>
              <a:t>因子拥挤度</a:t>
            </a:r>
            <a:r>
              <a:rPr lang="en-US" altLang="zh-CN" sz="6600" dirty="0">
                <a:solidFill>
                  <a:schemeClr val="tx1">
                    <a:alpha val="80000"/>
                  </a:schemeClr>
                </a:solidFill>
              </a:rPr>
              <a:t>”</a:t>
            </a:r>
            <a:r>
              <a:rPr lang="zh-CN" altLang="en-US" sz="6600" dirty="0">
                <a:solidFill>
                  <a:schemeClr val="tx1">
                    <a:alpha val="80000"/>
                  </a:schemeClr>
                </a:solidFill>
              </a:rPr>
              <a:t>（下）</a:t>
            </a:r>
          </a:p>
        </p:txBody>
      </p:sp>
      <p:sp>
        <p:nvSpPr>
          <p:cNvPr id="3" name="副标题 2">
            <a:extLst>
              <a:ext uri="{FF2B5EF4-FFF2-40B4-BE49-F238E27FC236}">
                <a16:creationId xmlns:a16="http://schemas.microsoft.com/office/drawing/2014/main" id="{D0057170-6395-4D9F-B33D-B7513554018F}"/>
              </a:ext>
            </a:extLst>
          </p:cNvPr>
          <p:cNvSpPr>
            <a:spLocks noGrp="1"/>
          </p:cNvSpPr>
          <p:nvPr>
            <p:ph type="subTitle" idx="1"/>
          </p:nvPr>
        </p:nvSpPr>
        <p:spPr>
          <a:xfrm>
            <a:off x="8451608" y="643467"/>
            <a:ext cx="3096926" cy="5571066"/>
          </a:xfrm>
        </p:spPr>
        <p:txBody>
          <a:bodyPr>
            <a:normAutofit/>
          </a:bodyPr>
          <a:lstStyle/>
          <a:p>
            <a:r>
              <a:rPr lang="zh-CN" altLang="en-US" sz="2000" dirty="0"/>
              <a:t>科大财经</a:t>
            </a:r>
            <a:endParaRPr lang="en-US" altLang="zh-CN" sz="2000" dirty="0"/>
          </a:p>
          <a:p>
            <a:endParaRPr lang="en-US" altLang="zh-CN" sz="2000" dirty="0"/>
          </a:p>
          <a:p>
            <a:r>
              <a:rPr lang="en-US" altLang="zh-CN" sz="2000" dirty="0"/>
              <a:t>2022</a:t>
            </a:r>
            <a:r>
              <a:rPr lang="zh-CN" altLang="en-US" sz="2000" dirty="0"/>
              <a:t>年</a:t>
            </a:r>
            <a:r>
              <a:rPr lang="en-US" altLang="zh-CN" sz="2000" dirty="0"/>
              <a:t>10</a:t>
            </a:r>
            <a:r>
              <a:rPr lang="zh-CN" altLang="en-US" sz="2000" dirty="0"/>
              <a:t>月</a:t>
            </a:r>
            <a:r>
              <a:rPr lang="en-US" altLang="zh-CN" sz="2000" dirty="0"/>
              <a:t>15</a:t>
            </a:r>
            <a:r>
              <a:rPr lang="zh-CN" altLang="en-US" sz="2000" dirty="0"/>
              <a:t>日</a:t>
            </a:r>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14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3CEAEA-0776-4D85-90F9-DD0D1C883B26}"/>
              </a:ext>
            </a:extLst>
          </p:cNvPr>
          <p:cNvSpPr>
            <a:spLocks noGrp="1"/>
          </p:cNvSpPr>
          <p:nvPr>
            <p:ph type="title"/>
          </p:nvPr>
        </p:nvSpPr>
        <p:spPr/>
        <p:txBody>
          <a:bodyPr/>
          <a:lstStyle/>
          <a:p>
            <a:r>
              <a:rPr lang="zh-CN" altLang="en-US" dirty="0"/>
              <a:t>因子失效与因子拥挤度</a:t>
            </a:r>
          </a:p>
        </p:txBody>
      </p:sp>
      <p:sp>
        <p:nvSpPr>
          <p:cNvPr id="3" name="内容占位符 2">
            <a:extLst>
              <a:ext uri="{FF2B5EF4-FFF2-40B4-BE49-F238E27FC236}">
                <a16:creationId xmlns:a16="http://schemas.microsoft.com/office/drawing/2014/main" id="{0BFB693B-A9C2-4EA5-9695-D08A78E7B97F}"/>
              </a:ext>
            </a:extLst>
          </p:cNvPr>
          <p:cNvSpPr>
            <a:spLocks noGrp="1"/>
          </p:cNvSpPr>
          <p:nvPr>
            <p:ph idx="1"/>
          </p:nvPr>
        </p:nvSpPr>
        <p:spPr>
          <a:xfrm>
            <a:off x="1024129" y="2286000"/>
            <a:ext cx="4695735" cy="4023360"/>
          </a:xfrm>
        </p:spPr>
        <p:txBody>
          <a:bodyPr>
            <a:normAutofit/>
          </a:bodyPr>
          <a:lstStyle/>
          <a:p>
            <a:pPr>
              <a:lnSpc>
                <a:spcPct val="150000"/>
              </a:lnSpc>
            </a:pPr>
            <a:r>
              <a:rPr lang="zh-CN" altLang="en-US" sz="1800" dirty="0">
                <a:solidFill>
                  <a:srgbClr val="000000"/>
                </a:solidFill>
                <a:effectLst/>
                <a:latin typeface="楷体_GB2312"/>
              </a:rPr>
              <a:t>因子拥挤现象（</a:t>
            </a:r>
            <a:r>
              <a:rPr lang="en-US" altLang="zh-CN" sz="1800" dirty="0">
                <a:solidFill>
                  <a:srgbClr val="000000"/>
                </a:solidFill>
                <a:effectLst/>
                <a:latin typeface="Arial" panose="020B0604020202020204" pitchFamily="34" charset="0"/>
              </a:rPr>
              <a:t>Factor Crowding</a:t>
            </a:r>
            <a:r>
              <a:rPr lang="zh-CN" altLang="en-US" sz="1800" dirty="0">
                <a:solidFill>
                  <a:srgbClr val="000000"/>
                </a:solidFill>
                <a:effectLst/>
                <a:latin typeface="楷体_GB2312"/>
              </a:rPr>
              <a:t>）常和因子的失效联系在一起，有效的因子会受到资金的追捧，虽然资金的追捧会增强因子的收益，但是过多资金的追捧会导致因子的波动加大，并出现收益的减弱以及大幅回撤。因此，度量因子拥挤度就显得至关重要。</a:t>
            </a:r>
            <a:r>
              <a:rPr lang="zh-CN" altLang="en-US" sz="1800" b="1" u="sng" dirty="0">
                <a:solidFill>
                  <a:srgbClr val="000000"/>
                </a:solidFill>
                <a:effectLst/>
                <a:latin typeface="楷体_GB2312"/>
              </a:rPr>
              <a:t>通过因子拥挤度的监控，投资者可有效规避或者控制过度拥挤的因子给组合带来大幅回撤。</a:t>
            </a:r>
            <a:endParaRPr lang="zh-CN" altLang="en-US" b="1" u="sng" dirty="0"/>
          </a:p>
        </p:txBody>
      </p:sp>
      <p:pic>
        <p:nvPicPr>
          <p:cNvPr id="5" name="图片 4">
            <a:extLst>
              <a:ext uri="{FF2B5EF4-FFF2-40B4-BE49-F238E27FC236}">
                <a16:creationId xmlns:a16="http://schemas.microsoft.com/office/drawing/2014/main" id="{1D591592-6E95-4DEC-A9BD-89845B6AAFF0}"/>
              </a:ext>
            </a:extLst>
          </p:cNvPr>
          <p:cNvPicPr>
            <a:picLocks noChangeAspect="1"/>
          </p:cNvPicPr>
          <p:nvPr/>
        </p:nvPicPr>
        <p:blipFill rotWithShape="1">
          <a:blip r:embed="rId2"/>
          <a:srcRect b="6813"/>
          <a:stretch/>
        </p:blipFill>
        <p:spPr>
          <a:xfrm>
            <a:off x="6039955" y="3466050"/>
            <a:ext cx="5761219" cy="2705656"/>
          </a:xfrm>
          <a:prstGeom prst="rect">
            <a:avLst/>
          </a:prstGeom>
        </p:spPr>
      </p:pic>
      <p:pic>
        <p:nvPicPr>
          <p:cNvPr id="6" name="Picture 2" descr="图片">
            <a:extLst>
              <a:ext uri="{FF2B5EF4-FFF2-40B4-BE49-F238E27FC236}">
                <a16:creationId xmlns:a16="http://schemas.microsoft.com/office/drawing/2014/main" id="{7C1867C4-19D7-4560-98B7-3441C9245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121" y="2196974"/>
            <a:ext cx="5407976" cy="1196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2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B41B8B2-3E69-49C6-9032-CEED2C2191BF}"/>
              </a:ext>
            </a:extLst>
          </p:cNvPr>
          <p:cNvSpPr>
            <a:spLocks noGrp="1"/>
          </p:cNvSpPr>
          <p:nvPr>
            <p:ph idx="1"/>
          </p:nvPr>
        </p:nvSpPr>
        <p:spPr>
          <a:xfrm>
            <a:off x="910954" y="2007704"/>
            <a:ext cx="10370091" cy="4850296"/>
          </a:xfrm>
        </p:spPr>
        <p:txBody>
          <a:bodyPr>
            <a:normAutofit/>
          </a:bodyPr>
          <a:lstStyle/>
          <a:p>
            <a:pPr>
              <a:lnSpc>
                <a:spcPct val="150000"/>
              </a:lnSpc>
            </a:pPr>
            <a:r>
              <a:rPr lang="zh-CN" altLang="en-US" sz="1800" b="1" dirty="0">
                <a:solidFill>
                  <a:srgbClr val="003399"/>
                </a:solidFill>
                <a:effectLst/>
                <a:latin typeface="楷体_GB2312"/>
              </a:rPr>
              <a:t>因子拥挤度在中长期上与因子未来收益负相关。</a:t>
            </a:r>
            <a:r>
              <a:rPr lang="zh-CN" altLang="en-US" sz="1800" dirty="0">
                <a:solidFill>
                  <a:srgbClr val="000000"/>
                </a:solidFill>
                <a:effectLst/>
                <a:latin typeface="楷体_GB2312"/>
              </a:rPr>
              <a:t>可对于常见因子构建拥挤度并检验因子拥挤度与因子未来 </a:t>
            </a:r>
            <a:r>
              <a:rPr lang="en-US" altLang="zh-CN" sz="1800" dirty="0">
                <a:solidFill>
                  <a:srgbClr val="000000"/>
                </a:solidFill>
                <a:effectLst/>
                <a:latin typeface="Arial" panose="020B0604020202020204" pitchFamily="34" charset="0"/>
              </a:rPr>
              <a:t>6 </a:t>
            </a:r>
            <a:r>
              <a:rPr lang="zh-CN" altLang="en-US" sz="1800" dirty="0">
                <a:solidFill>
                  <a:srgbClr val="000000"/>
                </a:solidFill>
                <a:effectLst/>
                <a:latin typeface="楷体_GB2312"/>
              </a:rPr>
              <a:t>个月、</a:t>
            </a:r>
            <a:r>
              <a:rPr lang="en-US" altLang="zh-CN" sz="1800" dirty="0">
                <a:solidFill>
                  <a:srgbClr val="000000"/>
                </a:solidFill>
                <a:effectLst/>
                <a:latin typeface="Arial" panose="020B0604020202020204" pitchFamily="34" charset="0"/>
              </a:rPr>
              <a:t>12 </a:t>
            </a:r>
            <a:r>
              <a:rPr lang="zh-CN" altLang="en-US" sz="1800" dirty="0">
                <a:solidFill>
                  <a:srgbClr val="000000"/>
                </a:solidFill>
                <a:effectLst/>
                <a:latin typeface="楷体_GB2312"/>
              </a:rPr>
              <a:t>个月、</a:t>
            </a:r>
            <a:r>
              <a:rPr lang="en-US" altLang="zh-CN" sz="1800" dirty="0">
                <a:solidFill>
                  <a:srgbClr val="000000"/>
                </a:solidFill>
                <a:effectLst/>
                <a:latin typeface="Arial" panose="020B0604020202020204" pitchFamily="34" charset="0"/>
              </a:rPr>
              <a:t>18 </a:t>
            </a:r>
            <a:r>
              <a:rPr lang="zh-CN" altLang="en-US" sz="1800" dirty="0">
                <a:solidFill>
                  <a:srgbClr val="000000"/>
                </a:solidFill>
                <a:effectLst/>
                <a:latin typeface="楷体_GB2312"/>
              </a:rPr>
              <a:t>个月以及 </a:t>
            </a:r>
            <a:r>
              <a:rPr lang="en-US" altLang="zh-CN" sz="1800" dirty="0">
                <a:solidFill>
                  <a:srgbClr val="000000"/>
                </a:solidFill>
                <a:effectLst/>
                <a:latin typeface="Arial" panose="020B0604020202020204" pitchFamily="34" charset="0"/>
              </a:rPr>
              <a:t>24 </a:t>
            </a:r>
            <a:r>
              <a:rPr lang="zh-CN" altLang="en-US" sz="1800" dirty="0">
                <a:solidFill>
                  <a:srgbClr val="000000"/>
                </a:solidFill>
                <a:effectLst/>
                <a:latin typeface="楷体_GB2312"/>
              </a:rPr>
              <a:t>个月的收益之间的相关性。检验结果显示，大部分因子的拥挤度与未来因子收益负相关。 </a:t>
            </a:r>
            <a:endParaRPr lang="en-US" altLang="zh-CN" sz="1800" dirty="0">
              <a:solidFill>
                <a:srgbClr val="000000"/>
              </a:solidFill>
              <a:effectLst/>
              <a:latin typeface="楷体_GB2312"/>
            </a:endParaRPr>
          </a:p>
          <a:p>
            <a:pPr>
              <a:lnSpc>
                <a:spcPct val="150000"/>
              </a:lnSpc>
            </a:pPr>
            <a:r>
              <a:rPr lang="zh-CN" altLang="en-US" sz="1800" dirty="0">
                <a:solidFill>
                  <a:srgbClr val="000000"/>
                </a:solidFill>
                <a:effectLst/>
                <a:latin typeface="Arial" panose="020B0604020202020204" pitchFamily="34" charset="0"/>
              </a:rPr>
              <a:t>三</a:t>
            </a:r>
            <a:r>
              <a:rPr lang="zh-CN" altLang="en-US" sz="1800" dirty="0">
                <a:solidFill>
                  <a:srgbClr val="000000"/>
                </a:solidFill>
                <a:effectLst/>
                <a:latin typeface="楷体_GB2312"/>
              </a:rPr>
              <a:t>类拥挤度指标：</a:t>
            </a:r>
            <a:r>
              <a:rPr lang="en-US" altLang="zh-CN" sz="1800" dirty="0">
                <a:solidFill>
                  <a:srgbClr val="000000"/>
                </a:solidFill>
                <a:effectLst/>
                <a:latin typeface="Arial" panose="020B0604020202020204" pitchFamily="34" charset="0"/>
              </a:rPr>
              <a:t>1</a:t>
            </a:r>
            <a:r>
              <a:rPr lang="zh-CN" altLang="en-US" sz="1800" dirty="0">
                <a:solidFill>
                  <a:srgbClr val="000000"/>
                </a:solidFill>
                <a:effectLst/>
                <a:latin typeface="楷体_GB2312"/>
              </a:rPr>
              <a:t>）估值价差（</a:t>
            </a:r>
            <a:r>
              <a:rPr lang="en-US" altLang="zh-CN" sz="1800" dirty="0">
                <a:solidFill>
                  <a:srgbClr val="000000"/>
                </a:solidFill>
                <a:effectLst/>
                <a:latin typeface="Arial" panose="020B0604020202020204" pitchFamily="34" charset="0"/>
              </a:rPr>
              <a:t>Valuation Spread</a:t>
            </a:r>
            <a:r>
              <a:rPr lang="zh-CN" altLang="en-US" sz="1800" dirty="0">
                <a:solidFill>
                  <a:srgbClr val="000000"/>
                </a:solidFill>
                <a:effectLst/>
                <a:latin typeface="楷体_GB2312"/>
              </a:rPr>
              <a:t>），</a:t>
            </a:r>
            <a:r>
              <a:rPr lang="en-US" altLang="zh-CN" sz="1800" dirty="0">
                <a:solidFill>
                  <a:srgbClr val="000000"/>
                </a:solidFill>
                <a:effectLst/>
                <a:latin typeface="Arial" panose="020B0604020202020204" pitchFamily="34" charset="0"/>
              </a:rPr>
              <a:t>2</a:t>
            </a:r>
            <a:r>
              <a:rPr lang="zh-CN" altLang="en-US" sz="1800" dirty="0">
                <a:solidFill>
                  <a:srgbClr val="000000"/>
                </a:solidFill>
                <a:effectLst/>
                <a:latin typeface="楷体_GB2312"/>
              </a:rPr>
              <a:t>）配对相关性（</a:t>
            </a:r>
            <a:r>
              <a:rPr lang="en-US" altLang="zh-CN" sz="1800" dirty="0">
                <a:solidFill>
                  <a:srgbClr val="000000"/>
                </a:solidFill>
                <a:effectLst/>
                <a:latin typeface="Arial" panose="020B0604020202020204" pitchFamily="34" charset="0"/>
              </a:rPr>
              <a:t>Pairwise Correlation</a:t>
            </a:r>
            <a:r>
              <a:rPr lang="zh-CN" altLang="en-US" sz="1800" dirty="0">
                <a:solidFill>
                  <a:srgbClr val="000000"/>
                </a:solidFill>
                <a:effectLst/>
                <a:latin typeface="楷体_GB2312"/>
              </a:rPr>
              <a:t>），</a:t>
            </a:r>
            <a:r>
              <a:rPr lang="en-US" altLang="zh-CN" sz="1800" dirty="0">
                <a:solidFill>
                  <a:srgbClr val="000000"/>
                </a:solidFill>
                <a:latin typeface="Arial" panose="020B0604020202020204" pitchFamily="34" charset="0"/>
              </a:rPr>
              <a:t>3</a:t>
            </a:r>
            <a:r>
              <a:rPr lang="zh-CN" altLang="en-US" sz="1800" dirty="0">
                <a:solidFill>
                  <a:srgbClr val="000000"/>
                </a:solidFill>
                <a:effectLst/>
                <a:latin typeface="楷体_GB2312"/>
              </a:rPr>
              <a:t>）因子波动率（</a:t>
            </a:r>
            <a:r>
              <a:rPr lang="en-US" altLang="zh-CN" sz="1800" dirty="0">
                <a:solidFill>
                  <a:srgbClr val="000000"/>
                </a:solidFill>
                <a:effectLst/>
                <a:latin typeface="Arial" panose="020B0604020202020204" pitchFamily="34" charset="0"/>
              </a:rPr>
              <a:t>Factor Volatility</a:t>
            </a:r>
            <a:r>
              <a:rPr lang="zh-CN" altLang="en-US" sz="1800" dirty="0">
                <a:solidFill>
                  <a:srgbClr val="000000"/>
                </a:solidFill>
                <a:effectLst/>
                <a:latin typeface="楷体_GB2312"/>
              </a:rPr>
              <a:t>）。 </a:t>
            </a:r>
            <a:endParaRPr lang="en-US" altLang="zh-CN" sz="1800" dirty="0">
              <a:solidFill>
                <a:srgbClr val="000000"/>
              </a:solidFill>
              <a:effectLst/>
              <a:latin typeface="楷体_GB2312"/>
            </a:endParaRPr>
          </a:p>
          <a:p>
            <a:pPr>
              <a:lnSpc>
                <a:spcPct val="150000"/>
              </a:lnSpc>
            </a:pPr>
            <a:r>
              <a:rPr lang="zh-CN" altLang="en-US" sz="1800" dirty="0">
                <a:solidFill>
                  <a:srgbClr val="000000"/>
                </a:solidFill>
                <a:effectLst/>
                <a:latin typeface="楷体_GB2312"/>
              </a:rPr>
              <a:t>备注：</a:t>
            </a:r>
            <a:r>
              <a:rPr lang="en-US" altLang="zh-CN" sz="1800" dirty="0">
                <a:solidFill>
                  <a:srgbClr val="000000"/>
                </a:solidFill>
                <a:effectLst/>
                <a:latin typeface="楷体_GB2312"/>
              </a:rPr>
              <a:t>【</a:t>
            </a:r>
            <a:r>
              <a:rPr lang="zh-CN" altLang="en-US" sz="1800" dirty="0">
                <a:solidFill>
                  <a:srgbClr val="000000"/>
                </a:solidFill>
                <a:effectLst/>
                <a:latin typeface="楷体_GB2312"/>
              </a:rPr>
              <a:t>市值因子</a:t>
            </a:r>
            <a:r>
              <a:rPr lang="en-US" altLang="zh-CN" sz="1800" dirty="0">
                <a:solidFill>
                  <a:srgbClr val="000000"/>
                </a:solidFill>
                <a:effectLst/>
                <a:latin typeface="楷体_GB2312"/>
              </a:rPr>
              <a:t>】</a:t>
            </a:r>
            <a:r>
              <a:rPr lang="zh-CN" altLang="en-US" sz="1800" dirty="0">
                <a:solidFill>
                  <a:srgbClr val="000000"/>
                </a:solidFill>
                <a:effectLst/>
                <a:latin typeface="楷体_GB2312"/>
              </a:rPr>
              <a:t>多头为大市值股票，</a:t>
            </a:r>
            <a:r>
              <a:rPr lang="en-US" altLang="zh-CN" sz="1800" dirty="0">
                <a:solidFill>
                  <a:srgbClr val="000000"/>
                </a:solidFill>
                <a:effectLst/>
                <a:latin typeface="楷体_GB2312"/>
              </a:rPr>
              <a:t>【</a:t>
            </a:r>
            <a:r>
              <a:rPr lang="zh-CN" altLang="en-US" sz="1800" dirty="0">
                <a:solidFill>
                  <a:srgbClr val="000000"/>
                </a:solidFill>
                <a:effectLst/>
                <a:latin typeface="楷体_GB2312"/>
              </a:rPr>
              <a:t>换手因子</a:t>
            </a:r>
            <a:r>
              <a:rPr lang="en-US" altLang="zh-CN" sz="1800" dirty="0">
                <a:solidFill>
                  <a:srgbClr val="000000"/>
                </a:solidFill>
                <a:effectLst/>
                <a:latin typeface="楷体_GB2312"/>
              </a:rPr>
              <a:t>】</a:t>
            </a:r>
            <a:r>
              <a:rPr lang="zh-CN" altLang="en-US" sz="1800" dirty="0">
                <a:solidFill>
                  <a:srgbClr val="000000"/>
                </a:solidFill>
                <a:effectLst/>
                <a:latin typeface="楷体_GB2312"/>
              </a:rPr>
              <a:t>多头为低换手股票，</a:t>
            </a:r>
            <a:r>
              <a:rPr lang="en-US" altLang="zh-CN" sz="1800" dirty="0">
                <a:solidFill>
                  <a:srgbClr val="000000"/>
                </a:solidFill>
                <a:effectLst/>
                <a:latin typeface="楷体_GB2312"/>
              </a:rPr>
              <a:t>【</a:t>
            </a:r>
            <a:r>
              <a:rPr lang="zh-CN" altLang="en-US" sz="1800" dirty="0">
                <a:solidFill>
                  <a:srgbClr val="000000"/>
                </a:solidFill>
                <a:effectLst/>
                <a:latin typeface="楷体_GB2312"/>
              </a:rPr>
              <a:t>反转因子</a:t>
            </a:r>
            <a:r>
              <a:rPr lang="en-US" altLang="zh-CN" sz="1800" dirty="0">
                <a:solidFill>
                  <a:srgbClr val="000000"/>
                </a:solidFill>
                <a:effectLst/>
                <a:latin typeface="楷体_GB2312"/>
              </a:rPr>
              <a:t>】</a:t>
            </a:r>
            <a:r>
              <a:rPr lang="zh-CN" altLang="en-US" sz="1800" dirty="0">
                <a:solidFill>
                  <a:srgbClr val="000000"/>
                </a:solidFill>
                <a:effectLst/>
                <a:latin typeface="楷体_GB2312"/>
              </a:rPr>
              <a:t>多头为前期低涨幅股票，</a:t>
            </a:r>
            <a:r>
              <a:rPr lang="en-US" altLang="zh-CN" sz="1800" dirty="0">
                <a:solidFill>
                  <a:srgbClr val="000000"/>
                </a:solidFill>
                <a:effectLst/>
                <a:latin typeface="楷体_GB2312"/>
              </a:rPr>
              <a:t>【</a:t>
            </a:r>
            <a:r>
              <a:rPr lang="zh-CN" altLang="en-US" sz="1800" dirty="0">
                <a:solidFill>
                  <a:srgbClr val="000000"/>
                </a:solidFill>
                <a:effectLst/>
                <a:latin typeface="楷体_GB2312"/>
              </a:rPr>
              <a:t>波动率因子</a:t>
            </a:r>
            <a:r>
              <a:rPr lang="en-US" altLang="zh-CN" sz="1800" dirty="0">
                <a:solidFill>
                  <a:srgbClr val="000000"/>
                </a:solidFill>
                <a:effectLst/>
                <a:latin typeface="楷体_GB2312"/>
              </a:rPr>
              <a:t>】</a:t>
            </a:r>
            <a:r>
              <a:rPr lang="zh-CN" altLang="en-US" sz="1800" dirty="0">
                <a:solidFill>
                  <a:srgbClr val="000000"/>
                </a:solidFill>
                <a:effectLst/>
                <a:latin typeface="楷体_GB2312"/>
              </a:rPr>
              <a:t>多头为低波动股票，</a:t>
            </a:r>
            <a:r>
              <a:rPr lang="en-US" altLang="zh-CN" sz="1800" dirty="0">
                <a:solidFill>
                  <a:srgbClr val="000000"/>
                </a:solidFill>
                <a:effectLst/>
                <a:latin typeface="楷体_GB2312"/>
              </a:rPr>
              <a:t>【</a:t>
            </a:r>
            <a:r>
              <a:rPr lang="zh-CN" altLang="en-US" sz="1800" dirty="0">
                <a:solidFill>
                  <a:srgbClr val="000000"/>
                </a:solidFill>
                <a:effectLst/>
                <a:latin typeface="楷体_GB2312"/>
              </a:rPr>
              <a:t>估值因子</a:t>
            </a:r>
            <a:r>
              <a:rPr lang="en-US" altLang="zh-CN" sz="1800" dirty="0">
                <a:solidFill>
                  <a:srgbClr val="000000"/>
                </a:solidFill>
                <a:effectLst/>
                <a:latin typeface="楷体_GB2312"/>
              </a:rPr>
              <a:t>】</a:t>
            </a:r>
            <a:r>
              <a:rPr lang="zh-CN" altLang="en-US" sz="1800" dirty="0">
                <a:solidFill>
                  <a:srgbClr val="000000"/>
                </a:solidFill>
                <a:effectLst/>
                <a:latin typeface="楷体_GB2312"/>
              </a:rPr>
              <a:t>多头为低估值股票，</a:t>
            </a:r>
            <a:r>
              <a:rPr lang="en-US" altLang="zh-CN" sz="1800" dirty="0">
                <a:solidFill>
                  <a:srgbClr val="000000"/>
                </a:solidFill>
                <a:effectLst/>
                <a:latin typeface="楷体_GB2312"/>
              </a:rPr>
              <a:t>【</a:t>
            </a:r>
            <a:r>
              <a:rPr lang="zh-CN" altLang="en-US" sz="1800" dirty="0">
                <a:solidFill>
                  <a:srgbClr val="000000"/>
                </a:solidFill>
                <a:effectLst/>
                <a:latin typeface="楷体_GB2312"/>
              </a:rPr>
              <a:t>盈利因子</a:t>
            </a:r>
            <a:r>
              <a:rPr lang="en-US" altLang="zh-CN" sz="1800" dirty="0">
                <a:solidFill>
                  <a:srgbClr val="000000"/>
                </a:solidFill>
                <a:effectLst/>
                <a:latin typeface="楷体_GB2312"/>
              </a:rPr>
              <a:t>】</a:t>
            </a:r>
            <a:r>
              <a:rPr lang="zh-CN" altLang="en-US" sz="1800" dirty="0">
                <a:solidFill>
                  <a:srgbClr val="000000"/>
                </a:solidFill>
                <a:effectLst/>
                <a:latin typeface="楷体_GB2312"/>
              </a:rPr>
              <a:t>多头为高盈利股票，</a:t>
            </a:r>
            <a:r>
              <a:rPr lang="en-US" altLang="zh-CN" sz="1800" dirty="0">
                <a:solidFill>
                  <a:srgbClr val="000000"/>
                </a:solidFill>
                <a:effectLst/>
                <a:latin typeface="楷体_GB2312"/>
              </a:rPr>
              <a:t>【</a:t>
            </a:r>
            <a:r>
              <a:rPr lang="zh-CN" altLang="en-US" sz="1800" dirty="0">
                <a:solidFill>
                  <a:srgbClr val="000000"/>
                </a:solidFill>
                <a:effectLst/>
                <a:latin typeface="楷体_GB2312"/>
              </a:rPr>
              <a:t>盈利增长</a:t>
            </a:r>
            <a:r>
              <a:rPr lang="en-US" altLang="zh-CN" sz="1800" dirty="0">
                <a:solidFill>
                  <a:srgbClr val="000000"/>
                </a:solidFill>
                <a:effectLst/>
                <a:latin typeface="楷体_GB2312"/>
              </a:rPr>
              <a:t>】</a:t>
            </a:r>
            <a:r>
              <a:rPr lang="zh-CN" altLang="en-US" sz="1800" dirty="0">
                <a:solidFill>
                  <a:srgbClr val="000000"/>
                </a:solidFill>
                <a:effectLst/>
                <a:latin typeface="楷体_GB2312"/>
              </a:rPr>
              <a:t>因子多头为高盈利增长股票。</a:t>
            </a:r>
            <a:endParaRPr lang="zh-CN" altLang="en-US" sz="1800" dirty="0"/>
          </a:p>
          <a:p>
            <a:pPr>
              <a:lnSpc>
                <a:spcPct val="150000"/>
              </a:lnSpc>
            </a:pPr>
            <a:endParaRPr lang="en-US" altLang="zh-CN" sz="1800" dirty="0"/>
          </a:p>
          <a:p>
            <a:pPr>
              <a:lnSpc>
                <a:spcPct val="150000"/>
              </a:lnSpc>
            </a:pPr>
            <a:endParaRPr lang="zh-CN" altLang="en-US" sz="1800" dirty="0"/>
          </a:p>
        </p:txBody>
      </p:sp>
      <p:sp>
        <p:nvSpPr>
          <p:cNvPr id="4" name="标题 1">
            <a:extLst>
              <a:ext uri="{FF2B5EF4-FFF2-40B4-BE49-F238E27FC236}">
                <a16:creationId xmlns:a16="http://schemas.microsoft.com/office/drawing/2014/main" id="{24E94768-E7F1-46D5-B3DB-2CB7775D15ED}"/>
              </a:ext>
            </a:extLst>
          </p:cNvPr>
          <p:cNvSpPr>
            <a:spLocks noGrp="1"/>
          </p:cNvSpPr>
          <p:nvPr>
            <p:ph type="title"/>
          </p:nvPr>
        </p:nvSpPr>
        <p:spPr>
          <a:xfrm>
            <a:off x="1024128" y="585216"/>
            <a:ext cx="9720072" cy="1499616"/>
          </a:xfrm>
        </p:spPr>
        <p:txBody>
          <a:bodyPr/>
          <a:lstStyle/>
          <a:p>
            <a:r>
              <a:rPr lang="zh-CN" altLang="en-US" dirty="0"/>
              <a:t>拥挤度指标与因子未来收益率</a:t>
            </a:r>
          </a:p>
        </p:txBody>
      </p:sp>
    </p:spTree>
    <p:extLst>
      <p:ext uri="{BB962C8B-B14F-4D97-AF65-F5344CB8AC3E}">
        <p14:creationId xmlns:p14="http://schemas.microsoft.com/office/powerpoint/2010/main" val="39776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FBD84-DE59-4091-8248-851FF901AF32}"/>
              </a:ext>
            </a:extLst>
          </p:cNvPr>
          <p:cNvSpPr>
            <a:spLocks noGrp="1"/>
          </p:cNvSpPr>
          <p:nvPr>
            <p:ph type="title"/>
          </p:nvPr>
        </p:nvSpPr>
        <p:spPr>
          <a:xfrm>
            <a:off x="1024128" y="585216"/>
            <a:ext cx="6066818" cy="1499616"/>
          </a:xfrm>
        </p:spPr>
        <p:txBody>
          <a:bodyPr>
            <a:noAutofit/>
          </a:bodyPr>
          <a:lstStyle/>
          <a:p>
            <a:pPr>
              <a:lnSpc>
                <a:spcPct val="100000"/>
              </a:lnSpc>
            </a:pPr>
            <a:r>
              <a:rPr lang="zh-CN" altLang="en-US" sz="4000" dirty="0">
                <a:solidFill>
                  <a:srgbClr val="000000"/>
                </a:solidFill>
                <a:effectLst/>
                <a:latin typeface="楷体_GB2312"/>
              </a:rPr>
              <a:t>估值价差</a:t>
            </a:r>
            <a:br>
              <a:rPr lang="en-US" altLang="zh-CN" sz="4000" dirty="0">
                <a:solidFill>
                  <a:srgbClr val="000000"/>
                </a:solidFill>
                <a:effectLst/>
                <a:latin typeface="楷体_GB2312"/>
              </a:rPr>
            </a:br>
            <a:r>
              <a:rPr lang="en-US" altLang="zh-CN" sz="2800" dirty="0">
                <a:solidFill>
                  <a:srgbClr val="000000"/>
                </a:solidFill>
                <a:effectLst/>
                <a:latin typeface="Arial" panose="020B0604020202020204" pitchFamily="34" charset="0"/>
              </a:rPr>
              <a:t>Valuation Spread</a:t>
            </a:r>
            <a:endParaRPr lang="zh-CN" altLang="en-US" sz="3600" dirty="0"/>
          </a:p>
        </p:txBody>
      </p:sp>
      <p:sp>
        <p:nvSpPr>
          <p:cNvPr id="3" name="内容占位符 2">
            <a:extLst>
              <a:ext uri="{FF2B5EF4-FFF2-40B4-BE49-F238E27FC236}">
                <a16:creationId xmlns:a16="http://schemas.microsoft.com/office/drawing/2014/main" id="{3022B55C-C28E-4B08-B0B2-6BD6F0ADAA16}"/>
              </a:ext>
            </a:extLst>
          </p:cNvPr>
          <p:cNvSpPr>
            <a:spLocks noGrp="1"/>
          </p:cNvSpPr>
          <p:nvPr>
            <p:ph idx="1"/>
          </p:nvPr>
        </p:nvSpPr>
        <p:spPr>
          <a:xfrm>
            <a:off x="1024128" y="2286000"/>
            <a:ext cx="6066818" cy="4023360"/>
          </a:xfrm>
        </p:spPr>
        <p:txBody>
          <a:bodyPr>
            <a:normAutofit lnSpcReduction="10000"/>
          </a:bodyPr>
          <a:lstStyle/>
          <a:p>
            <a:pPr>
              <a:lnSpc>
                <a:spcPct val="150000"/>
              </a:lnSpc>
            </a:pPr>
            <a:r>
              <a:rPr lang="zh-CN" altLang="en-US" sz="2000" dirty="0">
                <a:effectLst/>
                <a:latin typeface="楷体_GB2312"/>
              </a:rPr>
              <a:t>资金对于因子的追捧会进一步推升因子多头端的估值或者压低因子空头端的估值水平，由此加大因子多空组合的估值价差。因此，可通过计算估值价差衡量因子的拥挤程度。估值价差计算方法如下所示： </a:t>
            </a:r>
            <a:endParaRPr lang="en-US" altLang="zh-CN" sz="2000" dirty="0">
              <a:effectLst/>
              <a:latin typeface="楷体_GB2312"/>
            </a:endParaRPr>
          </a:p>
          <a:p>
            <a:pPr marL="0" indent="0">
              <a:lnSpc>
                <a:spcPct val="150000"/>
              </a:lnSpc>
              <a:buNone/>
            </a:pPr>
            <a:endParaRPr lang="en-US" altLang="zh-CN" sz="2000" dirty="0">
              <a:effectLst/>
              <a:latin typeface="楷体_GB2312"/>
            </a:endParaRPr>
          </a:p>
          <a:p>
            <a:pPr marL="0" indent="0">
              <a:lnSpc>
                <a:spcPct val="150000"/>
              </a:lnSpc>
              <a:buNone/>
            </a:pPr>
            <a:endParaRPr lang="en-US" altLang="zh-CN" sz="2000" dirty="0">
              <a:effectLst/>
              <a:latin typeface="楷体_GB2312"/>
            </a:endParaRPr>
          </a:p>
          <a:p>
            <a:pPr>
              <a:lnSpc>
                <a:spcPct val="150000"/>
              </a:lnSpc>
            </a:pPr>
            <a:r>
              <a:rPr lang="zh-CN" altLang="en-US" sz="2000" dirty="0">
                <a:effectLst/>
                <a:latin typeface="楷体_GB2312"/>
              </a:rPr>
              <a:t>估值使用 </a:t>
            </a:r>
            <a:r>
              <a:rPr lang="en-US" altLang="zh-CN" sz="2000" dirty="0">
                <a:effectLst/>
                <a:latin typeface="Arial" panose="020B0604020202020204" pitchFamily="34" charset="0"/>
              </a:rPr>
              <a:t>PB </a:t>
            </a:r>
            <a:r>
              <a:rPr lang="zh-CN" altLang="en-US" sz="2000" dirty="0">
                <a:effectLst/>
                <a:latin typeface="楷体_GB2312"/>
              </a:rPr>
              <a:t>也可使用 </a:t>
            </a:r>
            <a:r>
              <a:rPr lang="en-US" altLang="zh-CN" sz="2000" dirty="0">
                <a:effectLst/>
                <a:latin typeface="Arial" panose="020B0604020202020204" pitchFamily="34" charset="0"/>
              </a:rPr>
              <a:t>PE</a:t>
            </a:r>
            <a:r>
              <a:rPr lang="zh-CN" altLang="en-US" sz="2000" dirty="0">
                <a:effectLst/>
                <a:latin typeface="楷体_GB2312"/>
              </a:rPr>
              <a:t>（</a:t>
            </a:r>
            <a:r>
              <a:rPr lang="en-US" altLang="zh-CN" sz="2000" dirty="0">
                <a:effectLst/>
                <a:latin typeface="Arial" panose="020B0604020202020204" pitchFamily="34" charset="0"/>
              </a:rPr>
              <a:t>TTM</a:t>
            </a:r>
            <a:r>
              <a:rPr lang="zh-CN" altLang="en-US" sz="2000" dirty="0">
                <a:effectLst/>
                <a:latin typeface="楷体_GB2312"/>
              </a:rPr>
              <a:t>），多头以及空头股票为全市场因子值排序前后 </a:t>
            </a:r>
            <a:r>
              <a:rPr lang="en-US" altLang="zh-CN" sz="2000" dirty="0">
                <a:effectLst/>
                <a:latin typeface="Arial" panose="020B0604020202020204" pitchFamily="34" charset="0"/>
              </a:rPr>
              <a:t>10%</a:t>
            </a:r>
            <a:r>
              <a:rPr lang="zh-CN" altLang="en-US" sz="2000" dirty="0">
                <a:effectLst/>
                <a:latin typeface="楷体_GB2312"/>
              </a:rPr>
              <a:t>的股票</a:t>
            </a:r>
            <a:endParaRPr lang="zh-CN" altLang="en-US" sz="2000" dirty="0"/>
          </a:p>
        </p:txBody>
      </p:sp>
      <p:pic>
        <p:nvPicPr>
          <p:cNvPr id="9" name="图片 8" descr="图表&#10;&#10;描述已自动生成">
            <a:extLst>
              <a:ext uri="{FF2B5EF4-FFF2-40B4-BE49-F238E27FC236}">
                <a16:creationId xmlns:a16="http://schemas.microsoft.com/office/drawing/2014/main" id="{32120EE7-8858-4AED-90BB-127F3CE0A02A}"/>
              </a:ext>
            </a:extLst>
          </p:cNvPr>
          <p:cNvPicPr>
            <a:picLocks noChangeAspect="1"/>
          </p:cNvPicPr>
          <p:nvPr/>
        </p:nvPicPr>
        <p:blipFill>
          <a:blip r:embed="rId2"/>
          <a:stretch>
            <a:fillRect/>
          </a:stretch>
        </p:blipFill>
        <p:spPr>
          <a:xfrm>
            <a:off x="7090946" y="1173452"/>
            <a:ext cx="4741075" cy="2975024"/>
          </a:xfrm>
          <a:prstGeom prst="rect">
            <a:avLst/>
          </a:prstGeom>
        </p:spPr>
      </p:pic>
      <p:pic>
        <p:nvPicPr>
          <p:cNvPr id="7" name="图片 6" descr="文本, 信件&#10;&#10;中度可信度描述已自动生成">
            <a:extLst>
              <a:ext uri="{FF2B5EF4-FFF2-40B4-BE49-F238E27FC236}">
                <a16:creationId xmlns:a16="http://schemas.microsoft.com/office/drawing/2014/main" id="{7CA39D01-2FDB-4CC4-9ABE-11FF985E89EB}"/>
              </a:ext>
            </a:extLst>
          </p:cNvPr>
          <p:cNvPicPr>
            <a:picLocks noChangeAspect="1"/>
          </p:cNvPicPr>
          <p:nvPr/>
        </p:nvPicPr>
        <p:blipFill>
          <a:blip r:embed="rId3"/>
          <a:stretch>
            <a:fillRect/>
          </a:stretch>
        </p:blipFill>
        <p:spPr>
          <a:xfrm>
            <a:off x="2057710" y="4207654"/>
            <a:ext cx="3999654" cy="939918"/>
          </a:xfrm>
          <a:prstGeom prst="rect">
            <a:avLst/>
          </a:prstGeom>
        </p:spPr>
      </p:pic>
      <p:grpSp>
        <p:nvGrpSpPr>
          <p:cNvPr id="14" name="组合 13">
            <a:extLst>
              <a:ext uri="{FF2B5EF4-FFF2-40B4-BE49-F238E27FC236}">
                <a16:creationId xmlns:a16="http://schemas.microsoft.com/office/drawing/2014/main" id="{C66AA468-929F-48FB-B782-E88C4D2F493B}"/>
              </a:ext>
            </a:extLst>
          </p:cNvPr>
          <p:cNvGrpSpPr/>
          <p:nvPr/>
        </p:nvGrpSpPr>
        <p:grpSpPr>
          <a:xfrm>
            <a:off x="7008083" y="4348444"/>
            <a:ext cx="5060420" cy="1924340"/>
            <a:chOff x="2057710" y="4490104"/>
            <a:chExt cx="5278693" cy="2020424"/>
          </a:xfrm>
        </p:grpSpPr>
        <p:pic>
          <p:nvPicPr>
            <p:cNvPr id="11" name="图片 10">
              <a:extLst>
                <a:ext uri="{FF2B5EF4-FFF2-40B4-BE49-F238E27FC236}">
                  <a16:creationId xmlns:a16="http://schemas.microsoft.com/office/drawing/2014/main" id="{148C554D-1942-40A6-AEBF-1B26414E55F4}"/>
                </a:ext>
              </a:extLst>
            </p:cNvPr>
            <p:cNvPicPr>
              <a:picLocks noChangeAspect="1"/>
            </p:cNvPicPr>
            <p:nvPr/>
          </p:nvPicPr>
          <p:blipFill rotWithShape="1">
            <a:blip r:embed="rId4"/>
            <a:srcRect r="82861"/>
            <a:stretch/>
          </p:blipFill>
          <p:spPr>
            <a:xfrm>
              <a:off x="2057710" y="4491364"/>
              <a:ext cx="1513180" cy="2019164"/>
            </a:xfrm>
            <a:prstGeom prst="rect">
              <a:avLst/>
            </a:prstGeom>
          </p:spPr>
        </p:pic>
        <p:pic>
          <p:nvPicPr>
            <p:cNvPr id="13" name="图片 12">
              <a:extLst>
                <a:ext uri="{FF2B5EF4-FFF2-40B4-BE49-F238E27FC236}">
                  <a16:creationId xmlns:a16="http://schemas.microsoft.com/office/drawing/2014/main" id="{16FF5CB3-F72F-4A35-8DCA-915B711B8803}"/>
                </a:ext>
              </a:extLst>
            </p:cNvPr>
            <p:cNvPicPr>
              <a:picLocks noChangeAspect="1"/>
            </p:cNvPicPr>
            <p:nvPr/>
          </p:nvPicPr>
          <p:blipFill rotWithShape="1">
            <a:blip r:embed="rId4"/>
            <a:srcRect l="57349"/>
            <a:stretch/>
          </p:blipFill>
          <p:spPr>
            <a:xfrm>
              <a:off x="3570890" y="4490104"/>
              <a:ext cx="3765513" cy="2019164"/>
            </a:xfrm>
            <a:prstGeom prst="rect">
              <a:avLst/>
            </a:prstGeom>
          </p:spPr>
        </p:pic>
      </p:grpSp>
    </p:spTree>
    <p:extLst>
      <p:ext uri="{BB962C8B-B14F-4D97-AF65-F5344CB8AC3E}">
        <p14:creationId xmlns:p14="http://schemas.microsoft.com/office/powerpoint/2010/main" val="217858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FBD84-DE59-4091-8248-851FF901AF32}"/>
              </a:ext>
            </a:extLst>
          </p:cNvPr>
          <p:cNvSpPr>
            <a:spLocks noGrp="1"/>
          </p:cNvSpPr>
          <p:nvPr>
            <p:ph type="title"/>
          </p:nvPr>
        </p:nvSpPr>
        <p:spPr>
          <a:xfrm>
            <a:off x="1024128" y="585216"/>
            <a:ext cx="6066818" cy="1499616"/>
          </a:xfrm>
        </p:spPr>
        <p:txBody>
          <a:bodyPr>
            <a:noAutofit/>
          </a:bodyPr>
          <a:lstStyle/>
          <a:p>
            <a:pPr>
              <a:lnSpc>
                <a:spcPct val="100000"/>
              </a:lnSpc>
            </a:pPr>
            <a:r>
              <a:rPr lang="zh-CN" altLang="en-US" sz="4000" dirty="0">
                <a:solidFill>
                  <a:srgbClr val="000000"/>
                </a:solidFill>
                <a:latin typeface="楷体_GB2312"/>
              </a:rPr>
              <a:t>配对相关性</a:t>
            </a:r>
            <a:br>
              <a:rPr lang="en-US" altLang="zh-CN" sz="3600" dirty="0">
                <a:solidFill>
                  <a:srgbClr val="000000"/>
                </a:solidFill>
                <a:latin typeface="楷体_GB2312"/>
              </a:rPr>
            </a:br>
            <a:r>
              <a:rPr lang="en-US" altLang="zh-CN" sz="2800" dirty="0">
                <a:solidFill>
                  <a:srgbClr val="000000"/>
                </a:solidFill>
                <a:latin typeface="楷体_GB2312"/>
              </a:rPr>
              <a:t>Pairwise Correlation</a:t>
            </a:r>
            <a:endParaRPr lang="zh-CN" altLang="en-US" sz="3600" dirty="0">
              <a:solidFill>
                <a:srgbClr val="000000"/>
              </a:solidFill>
              <a:latin typeface="楷体_GB2312"/>
            </a:endParaRPr>
          </a:p>
        </p:txBody>
      </p:sp>
      <p:sp>
        <p:nvSpPr>
          <p:cNvPr id="3" name="内容占位符 2">
            <a:extLst>
              <a:ext uri="{FF2B5EF4-FFF2-40B4-BE49-F238E27FC236}">
                <a16:creationId xmlns:a16="http://schemas.microsoft.com/office/drawing/2014/main" id="{3022B55C-C28E-4B08-B0B2-6BD6F0ADAA16}"/>
              </a:ext>
            </a:extLst>
          </p:cNvPr>
          <p:cNvSpPr>
            <a:spLocks noGrp="1"/>
          </p:cNvSpPr>
          <p:nvPr>
            <p:ph idx="1"/>
          </p:nvPr>
        </p:nvSpPr>
        <p:spPr>
          <a:xfrm>
            <a:off x="1024128" y="2286000"/>
            <a:ext cx="6066818" cy="4023360"/>
          </a:xfrm>
        </p:spPr>
        <p:txBody>
          <a:bodyPr>
            <a:normAutofit/>
          </a:bodyPr>
          <a:lstStyle/>
          <a:p>
            <a:pPr>
              <a:lnSpc>
                <a:spcPct val="150000"/>
              </a:lnSpc>
            </a:pPr>
            <a:r>
              <a:rPr lang="zh-CN" altLang="en-US" sz="2000" dirty="0">
                <a:effectLst/>
                <a:latin typeface="楷体_GB2312"/>
              </a:rPr>
              <a:t>配对相关性从股票同涨同跌的特征来度量因子的拥挤程度。相关研究认为，</a:t>
            </a:r>
            <a:r>
              <a:rPr lang="zh-CN" altLang="en-US" sz="2000">
                <a:effectLst/>
                <a:latin typeface="楷体_GB2312"/>
              </a:rPr>
              <a:t>资金对于</a:t>
            </a:r>
            <a:r>
              <a:rPr lang="zh-CN" altLang="en-US" sz="2000" dirty="0">
                <a:effectLst/>
                <a:latin typeface="楷体_GB2312"/>
              </a:rPr>
              <a:t>因子或者某一类股票的追捧会加剧这一类股票同涨同跌的特性，因此可以通过刻画因子多空组合同涨同跌特性的差别来衡量因子拥挤度。配对相关性计算方法如下：</a:t>
            </a:r>
            <a:endParaRPr lang="en-US" altLang="zh-CN" sz="2000" dirty="0">
              <a:effectLst/>
              <a:latin typeface="楷体_GB2312"/>
            </a:endParaRPr>
          </a:p>
          <a:p>
            <a:pPr marL="0" indent="0">
              <a:lnSpc>
                <a:spcPct val="150000"/>
              </a:lnSpc>
              <a:buNone/>
            </a:pPr>
            <a:endParaRPr lang="en-US" altLang="zh-CN" sz="2000" dirty="0">
              <a:effectLst/>
              <a:latin typeface="楷体_GB2312"/>
            </a:endParaRPr>
          </a:p>
        </p:txBody>
      </p:sp>
      <p:pic>
        <p:nvPicPr>
          <p:cNvPr id="5" name="图片 4">
            <a:extLst>
              <a:ext uri="{FF2B5EF4-FFF2-40B4-BE49-F238E27FC236}">
                <a16:creationId xmlns:a16="http://schemas.microsoft.com/office/drawing/2014/main" id="{71412E5A-69A6-4F45-88D4-7D10E4B7DEC8}"/>
              </a:ext>
            </a:extLst>
          </p:cNvPr>
          <p:cNvPicPr>
            <a:picLocks noChangeAspect="1"/>
          </p:cNvPicPr>
          <p:nvPr/>
        </p:nvPicPr>
        <p:blipFill>
          <a:blip r:embed="rId2"/>
          <a:stretch>
            <a:fillRect/>
          </a:stretch>
        </p:blipFill>
        <p:spPr>
          <a:xfrm>
            <a:off x="999203" y="4983571"/>
            <a:ext cx="5997278" cy="744041"/>
          </a:xfrm>
          <a:prstGeom prst="rect">
            <a:avLst/>
          </a:prstGeom>
        </p:spPr>
      </p:pic>
      <p:pic>
        <p:nvPicPr>
          <p:cNvPr id="8" name="图片 7">
            <a:extLst>
              <a:ext uri="{FF2B5EF4-FFF2-40B4-BE49-F238E27FC236}">
                <a16:creationId xmlns:a16="http://schemas.microsoft.com/office/drawing/2014/main" id="{0A7D646B-EF7F-4CB1-8F49-A020C806E349}"/>
              </a:ext>
            </a:extLst>
          </p:cNvPr>
          <p:cNvPicPr>
            <a:picLocks noChangeAspect="1"/>
          </p:cNvPicPr>
          <p:nvPr/>
        </p:nvPicPr>
        <p:blipFill>
          <a:blip r:embed="rId3"/>
          <a:stretch>
            <a:fillRect/>
          </a:stretch>
        </p:blipFill>
        <p:spPr>
          <a:xfrm>
            <a:off x="7090946" y="1069962"/>
            <a:ext cx="4804137" cy="2978688"/>
          </a:xfrm>
          <a:prstGeom prst="rect">
            <a:avLst/>
          </a:prstGeom>
        </p:spPr>
      </p:pic>
      <p:grpSp>
        <p:nvGrpSpPr>
          <p:cNvPr id="17" name="组合 16">
            <a:extLst>
              <a:ext uri="{FF2B5EF4-FFF2-40B4-BE49-F238E27FC236}">
                <a16:creationId xmlns:a16="http://schemas.microsoft.com/office/drawing/2014/main" id="{84D757DD-7414-4885-A893-4BF504AD8ABD}"/>
              </a:ext>
            </a:extLst>
          </p:cNvPr>
          <p:cNvGrpSpPr/>
          <p:nvPr/>
        </p:nvGrpSpPr>
        <p:grpSpPr>
          <a:xfrm>
            <a:off x="7042747" y="4387386"/>
            <a:ext cx="4900536" cy="1936410"/>
            <a:chOff x="1493145" y="4263533"/>
            <a:chExt cx="4900536" cy="1936410"/>
          </a:xfrm>
        </p:grpSpPr>
        <p:pic>
          <p:nvPicPr>
            <p:cNvPr id="12" name="图片 11">
              <a:extLst>
                <a:ext uri="{FF2B5EF4-FFF2-40B4-BE49-F238E27FC236}">
                  <a16:creationId xmlns:a16="http://schemas.microsoft.com/office/drawing/2014/main" id="{2E5347A8-AA3B-4416-BEA5-A5A10B768BE5}"/>
                </a:ext>
              </a:extLst>
            </p:cNvPr>
            <p:cNvPicPr>
              <a:picLocks noChangeAspect="1"/>
            </p:cNvPicPr>
            <p:nvPr/>
          </p:nvPicPr>
          <p:blipFill rotWithShape="1">
            <a:blip r:embed="rId4"/>
            <a:srcRect r="83319"/>
            <a:stretch/>
          </p:blipFill>
          <p:spPr>
            <a:xfrm>
              <a:off x="1493145" y="4263534"/>
              <a:ext cx="1394491" cy="1936409"/>
            </a:xfrm>
            <a:prstGeom prst="rect">
              <a:avLst/>
            </a:prstGeom>
          </p:spPr>
        </p:pic>
        <p:pic>
          <p:nvPicPr>
            <p:cNvPr id="16" name="图片 15">
              <a:extLst>
                <a:ext uri="{FF2B5EF4-FFF2-40B4-BE49-F238E27FC236}">
                  <a16:creationId xmlns:a16="http://schemas.microsoft.com/office/drawing/2014/main" id="{6ECFCB88-716C-4834-A72B-132E4C60B6C1}"/>
                </a:ext>
              </a:extLst>
            </p:cNvPr>
            <p:cNvPicPr>
              <a:picLocks noChangeAspect="1"/>
            </p:cNvPicPr>
            <p:nvPr/>
          </p:nvPicPr>
          <p:blipFill rotWithShape="1">
            <a:blip r:embed="rId4"/>
            <a:srcRect l="58060"/>
            <a:stretch/>
          </p:blipFill>
          <p:spPr>
            <a:xfrm>
              <a:off x="2887636" y="4263533"/>
              <a:ext cx="3506045" cy="1936409"/>
            </a:xfrm>
            <a:prstGeom prst="rect">
              <a:avLst/>
            </a:prstGeom>
          </p:spPr>
        </p:pic>
      </p:grpSp>
    </p:spTree>
    <p:extLst>
      <p:ext uri="{BB962C8B-B14F-4D97-AF65-F5344CB8AC3E}">
        <p14:creationId xmlns:p14="http://schemas.microsoft.com/office/powerpoint/2010/main" val="24018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4FBD84-DE59-4091-8248-851FF901AF32}"/>
              </a:ext>
            </a:extLst>
          </p:cNvPr>
          <p:cNvSpPr>
            <a:spLocks noGrp="1"/>
          </p:cNvSpPr>
          <p:nvPr>
            <p:ph type="title"/>
          </p:nvPr>
        </p:nvSpPr>
        <p:spPr>
          <a:xfrm>
            <a:off x="1024128" y="585216"/>
            <a:ext cx="6066818" cy="1499616"/>
          </a:xfrm>
        </p:spPr>
        <p:txBody>
          <a:bodyPr>
            <a:noAutofit/>
          </a:bodyPr>
          <a:lstStyle/>
          <a:p>
            <a:pPr>
              <a:lnSpc>
                <a:spcPct val="100000"/>
              </a:lnSpc>
            </a:pPr>
            <a:r>
              <a:rPr lang="zh-CN" altLang="en-US" sz="4000" dirty="0">
                <a:solidFill>
                  <a:srgbClr val="000000"/>
                </a:solidFill>
                <a:effectLst/>
                <a:latin typeface="楷体_GB2312"/>
              </a:rPr>
              <a:t>因子波动率</a:t>
            </a:r>
            <a:br>
              <a:rPr lang="en-US" altLang="zh-CN" sz="4000" dirty="0">
                <a:solidFill>
                  <a:srgbClr val="000000"/>
                </a:solidFill>
                <a:effectLst/>
                <a:latin typeface="楷体_GB2312"/>
              </a:rPr>
            </a:br>
            <a:r>
              <a:rPr lang="en-US" altLang="zh-CN" sz="2800" dirty="0">
                <a:solidFill>
                  <a:srgbClr val="000000"/>
                </a:solidFill>
                <a:effectLst/>
                <a:latin typeface="Arial" panose="020B0604020202020204" pitchFamily="34" charset="0"/>
              </a:rPr>
              <a:t>Factor Volatility</a:t>
            </a:r>
            <a:endParaRPr lang="zh-CN" altLang="en-US" sz="3600" dirty="0">
              <a:solidFill>
                <a:srgbClr val="000000"/>
              </a:solidFill>
              <a:latin typeface="楷体_GB2312"/>
            </a:endParaRPr>
          </a:p>
        </p:txBody>
      </p:sp>
      <p:sp>
        <p:nvSpPr>
          <p:cNvPr id="3" name="内容占位符 2">
            <a:extLst>
              <a:ext uri="{FF2B5EF4-FFF2-40B4-BE49-F238E27FC236}">
                <a16:creationId xmlns:a16="http://schemas.microsoft.com/office/drawing/2014/main" id="{3022B55C-C28E-4B08-B0B2-6BD6F0ADAA16}"/>
              </a:ext>
            </a:extLst>
          </p:cNvPr>
          <p:cNvSpPr>
            <a:spLocks noGrp="1"/>
          </p:cNvSpPr>
          <p:nvPr>
            <p:ph idx="1"/>
          </p:nvPr>
        </p:nvSpPr>
        <p:spPr>
          <a:xfrm>
            <a:off x="906897" y="2637692"/>
            <a:ext cx="6066818" cy="4023360"/>
          </a:xfrm>
        </p:spPr>
        <p:txBody>
          <a:bodyPr>
            <a:normAutofit/>
          </a:bodyPr>
          <a:lstStyle/>
          <a:p>
            <a:pPr>
              <a:lnSpc>
                <a:spcPct val="150000"/>
              </a:lnSpc>
            </a:pPr>
            <a:r>
              <a:rPr lang="zh-CN" altLang="en-US" sz="2000" dirty="0">
                <a:effectLst/>
                <a:latin typeface="楷体_GB2312"/>
              </a:rPr>
              <a:t>资金对于因子的追捧会加剧因子波动，因此可使用因子波动率来衡量因子当前的拥挤程度。指标计算方法如下所示：</a:t>
            </a:r>
            <a:endParaRPr lang="en-US" altLang="zh-CN" sz="2000" dirty="0">
              <a:effectLst/>
              <a:latin typeface="楷体_GB2312"/>
            </a:endParaRPr>
          </a:p>
        </p:txBody>
      </p:sp>
      <p:pic>
        <p:nvPicPr>
          <p:cNvPr id="6" name="图片 5">
            <a:extLst>
              <a:ext uri="{FF2B5EF4-FFF2-40B4-BE49-F238E27FC236}">
                <a16:creationId xmlns:a16="http://schemas.microsoft.com/office/drawing/2014/main" id="{40AD32FF-FFD6-4D2A-A201-14C36147E95B}"/>
              </a:ext>
            </a:extLst>
          </p:cNvPr>
          <p:cNvPicPr>
            <a:picLocks noChangeAspect="1"/>
          </p:cNvPicPr>
          <p:nvPr/>
        </p:nvPicPr>
        <p:blipFill>
          <a:blip r:embed="rId2"/>
          <a:stretch>
            <a:fillRect/>
          </a:stretch>
        </p:blipFill>
        <p:spPr>
          <a:xfrm>
            <a:off x="2043632" y="4363599"/>
            <a:ext cx="3421677" cy="883997"/>
          </a:xfrm>
          <a:prstGeom prst="rect">
            <a:avLst/>
          </a:prstGeom>
        </p:spPr>
      </p:pic>
      <p:pic>
        <p:nvPicPr>
          <p:cNvPr id="9" name="图片 8">
            <a:extLst>
              <a:ext uri="{FF2B5EF4-FFF2-40B4-BE49-F238E27FC236}">
                <a16:creationId xmlns:a16="http://schemas.microsoft.com/office/drawing/2014/main" id="{578B2195-21A2-4B73-8EB9-3738D636DC92}"/>
              </a:ext>
            </a:extLst>
          </p:cNvPr>
          <p:cNvPicPr>
            <a:picLocks noChangeAspect="1"/>
          </p:cNvPicPr>
          <p:nvPr/>
        </p:nvPicPr>
        <p:blipFill>
          <a:blip r:embed="rId3"/>
          <a:stretch>
            <a:fillRect/>
          </a:stretch>
        </p:blipFill>
        <p:spPr>
          <a:xfrm>
            <a:off x="7129037" y="979025"/>
            <a:ext cx="4814246" cy="3005072"/>
          </a:xfrm>
          <a:prstGeom prst="rect">
            <a:avLst/>
          </a:prstGeom>
        </p:spPr>
      </p:pic>
      <p:grpSp>
        <p:nvGrpSpPr>
          <p:cNvPr id="13" name="组合 12">
            <a:extLst>
              <a:ext uri="{FF2B5EF4-FFF2-40B4-BE49-F238E27FC236}">
                <a16:creationId xmlns:a16="http://schemas.microsoft.com/office/drawing/2014/main" id="{B5FC0750-A4CD-43C3-8E25-C292AE0D0C4C}"/>
              </a:ext>
            </a:extLst>
          </p:cNvPr>
          <p:cNvGrpSpPr/>
          <p:nvPr/>
        </p:nvGrpSpPr>
        <p:grpSpPr>
          <a:xfrm>
            <a:off x="7129037" y="4297681"/>
            <a:ext cx="4742260" cy="2011680"/>
            <a:chOff x="4251324" y="3974158"/>
            <a:chExt cx="5274939" cy="2155981"/>
          </a:xfrm>
        </p:grpSpPr>
        <p:pic>
          <p:nvPicPr>
            <p:cNvPr id="11" name="图片 10">
              <a:extLst>
                <a:ext uri="{FF2B5EF4-FFF2-40B4-BE49-F238E27FC236}">
                  <a16:creationId xmlns:a16="http://schemas.microsoft.com/office/drawing/2014/main" id="{1AEEC637-4600-444A-B674-20C36B7E58AC}"/>
                </a:ext>
              </a:extLst>
            </p:cNvPr>
            <p:cNvPicPr>
              <a:picLocks noChangeAspect="1"/>
            </p:cNvPicPr>
            <p:nvPr/>
          </p:nvPicPr>
          <p:blipFill rotWithShape="1">
            <a:blip r:embed="rId4"/>
            <a:srcRect r="83266"/>
            <a:stretch/>
          </p:blipFill>
          <p:spPr>
            <a:xfrm>
              <a:off x="4251324" y="3974158"/>
              <a:ext cx="1521322" cy="2155981"/>
            </a:xfrm>
            <a:prstGeom prst="rect">
              <a:avLst/>
            </a:prstGeom>
          </p:spPr>
        </p:pic>
        <p:pic>
          <p:nvPicPr>
            <p:cNvPr id="15" name="图片 14">
              <a:extLst>
                <a:ext uri="{FF2B5EF4-FFF2-40B4-BE49-F238E27FC236}">
                  <a16:creationId xmlns:a16="http://schemas.microsoft.com/office/drawing/2014/main" id="{4B3430D0-BA04-4055-9544-6472B7302373}"/>
                </a:ext>
              </a:extLst>
            </p:cNvPr>
            <p:cNvPicPr>
              <a:picLocks noChangeAspect="1"/>
            </p:cNvPicPr>
            <p:nvPr/>
          </p:nvPicPr>
          <p:blipFill rotWithShape="1">
            <a:blip r:embed="rId4"/>
            <a:srcRect l="58602"/>
            <a:stretch/>
          </p:blipFill>
          <p:spPr>
            <a:xfrm>
              <a:off x="5772645" y="3979186"/>
              <a:ext cx="3753618" cy="2150313"/>
            </a:xfrm>
            <a:prstGeom prst="rect">
              <a:avLst/>
            </a:prstGeom>
          </p:spPr>
        </p:pic>
      </p:grpSp>
    </p:spTree>
    <p:extLst>
      <p:ext uri="{BB962C8B-B14F-4D97-AF65-F5344CB8AC3E}">
        <p14:creationId xmlns:p14="http://schemas.microsoft.com/office/powerpoint/2010/main" val="84144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F354D-D6F1-4688-A26E-3F053F08463D}"/>
              </a:ext>
            </a:extLst>
          </p:cNvPr>
          <p:cNvSpPr>
            <a:spLocks noGrp="1"/>
          </p:cNvSpPr>
          <p:nvPr>
            <p:ph type="title"/>
          </p:nvPr>
        </p:nvSpPr>
        <p:spPr/>
        <p:txBody>
          <a:bodyPr/>
          <a:lstStyle/>
          <a:p>
            <a:r>
              <a:rPr lang="zh-CN" altLang="en-US" dirty="0"/>
              <a:t>复合拥挤度因子</a:t>
            </a:r>
          </a:p>
        </p:txBody>
      </p:sp>
      <p:pic>
        <p:nvPicPr>
          <p:cNvPr id="5" name="图片 4">
            <a:extLst>
              <a:ext uri="{FF2B5EF4-FFF2-40B4-BE49-F238E27FC236}">
                <a16:creationId xmlns:a16="http://schemas.microsoft.com/office/drawing/2014/main" id="{DC47EAD9-BD0B-41F7-B10B-DB14B5132E8F}"/>
              </a:ext>
            </a:extLst>
          </p:cNvPr>
          <p:cNvPicPr>
            <a:picLocks noChangeAspect="1"/>
          </p:cNvPicPr>
          <p:nvPr/>
        </p:nvPicPr>
        <p:blipFill>
          <a:blip r:embed="rId2"/>
          <a:stretch>
            <a:fillRect/>
          </a:stretch>
        </p:blipFill>
        <p:spPr>
          <a:xfrm>
            <a:off x="1326780" y="1733645"/>
            <a:ext cx="4207328" cy="2501540"/>
          </a:xfrm>
          <a:prstGeom prst="rect">
            <a:avLst/>
          </a:prstGeom>
        </p:spPr>
      </p:pic>
      <p:grpSp>
        <p:nvGrpSpPr>
          <p:cNvPr id="9" name="组合 8">
            <a:extLst>
              <a:ext uri="{FF2B5EF4-FFF2-40B4-BE49-F238E27FC236}">
                <a16:creationId xmlns:a16="http://schemas.microsoft.com/office/drawing/2014/main" id="{F663D2BE-7235-4693-8C93-603557023099}"/>
              </a:ext>
            </a:extLst>
          </p:cNvPr>
          <p:cNvGrpSpPr/>
          <p:nvPr/>
        </p:nvGrpSpPr>
        <p:grpSpPr>
          <a:xfrm>
            <a:off x="5925315" y="1796994"/>
            <a:ext cx="4818886" cy="2256256"/>
            <a:chOff x="5139195" y="4645075"/>
            <a:chExt cx="4634284" cy="1914647"/>
          </a:xfrm>
        </p:grpSpPr>
        <p:pic>
          <p:nvPicPr>
            <p:cNvPr id="7" name="图片 6">
              <a:extLst>
                <a:ext uri="{FF2B5EF4-FFF2-40B4-BE49-F238E27FC236}">
                  <a16:creationId xmlns:a16="http://schemas.microsoft.com/office/drawing/2014/main" id="{FC9D94B6-AC21-4616-8FCA-9E5E5E879BAA}"/>
                </a:ext>
              </a:extLst>
            </p:cNvPr>
            <p:cNvPicPr>
              <a:picLocks noChangeAspect="1"/>
            </p:cNvPicPr>
            <p:nvPr/>
          </p:nvPicPr>
          <p:blipFill rotWithShape="1">
            <a:blip r:embed="rId3"/>
            <a:srcRect r="84375"/>
            <a:stretch/>
          </p:blipFill>
          <p:spPr>
            <a:xfrm>
              <a:off x="5139195" y="4645075"/>
              <a:ext cx="1272208" cy="1914647"/>
            </a:xfrm>
            <a:prstGeom prst="rect">
              <a:avLst/>
            </a:prstGeom>
          </p:spPr>
        </p:pic>
        <p:pic>
          <p:nvPicPr>
            <p:cNvPr id="8" name="图片 7">
              <a:extLst>
                <a:ext uri="{FF2B5EF4-FFF2-40B4-BE49-F238E27FC236}">
                  <a16:creationId xmlns:a16="http://schemas.microsoft.com/office/drawing/2014/main" id="{9E69429B-6A23-4AA9-B0CE-DAE76C608F79}"/>
                </a:ext>
              </a:extLst>
            </p:cNvPr>
            <p:cNvPicPr>
              <a:picLocks noChangeAspect="1"/>
            </p:cNvPicPr>
            <p:nvPr/>
          </p:nvPicPr>
          <p:blipFill rotWithShape="1">
            <a:blip r:embed="rId3"/>
            <a:srcRect l="58675"/>
            <a:stretch/>
          </p:blipFill>
          <p:spPr>
            <a:xfrm>
              <a:off x="6408751" y="4645075"/>
              <a:ext cx="3364728" cy="1914647"/>
            </a:xfrm>
            <a:prstGeom prst="rect">
              <a:avLst/>
            </a:prstGeom>
          </p:spPr>
        </p:pic>
      </p:grpSp>
      <p:pic>
        <p:nvPicPr>
          <p:cNvPr id="11" name="图片 10">
            <a:extLst>
              <a:ext uri="{FF2B5EF4-FFF2-40B4-BE49-F238E27FC236}">
                <a16:creationId xmlns:a16="http://schemas.microsoft.com/office/drawing/2014/main" id="{95C8EB54-C766-4756-A951-CAFB177290C7}"/>
              </a:ext>
            </a:extLst>
          </p:cNvPr>
          <p:cNvPicPr>
            <a:picLocks noChangeAspect="1"/>
          </p:cNvPicPr>
          <p:nvPr/>
        </p:nvPicPr>
        <p:blipFill rotWithShape="1">
          <a:blip r:embed="rId4"/>
          <a:srcRect r="50000"/>
          <a:stretch/>
        </p:blipFill>
        <p:spPr>
          <a:xfrm>
            <a:off x="1326781" y="4235185"/>
            <a:ext cx="4208890" cy="2622815"/>
          </a:xfrm>
          <a:prstGeom prst="rect">
            <a:avLst/>
          </a:prstGeom>
        </p:spPr>
      </p:pic>
      <p:pic>
        <p:nvPicPr>
          <p:cNvPr id="12" name="图片 11">
            <a:extLst>
              <a:ext uri="{FF2B5EF4-FFF2-40B4-BE49-F238E27FC236}">
                <a16:creationId xmlns:a16="http://schemas.microsoft.com/office/drawing/2014/main" id="{1BE00CF8-3AA4-4168-87BC-A27B0C7AE7E2}"/>
              </a:ext>
            </a:extLst>
          </p:cNvPr>
          <p:cNvPicPr>
            <a:picLocks noChangeAspect="1"/>
          </p:cNvPicPr>
          <p:nvPr/>
        </p:nvPicPr>
        <p:blipFill rotWithShape="1">
          <a:blip r:embed="rId4"/>
          <a:srcRect l="50344"/>
          <a:stretch/>
        </p:blipFill>
        <p:spPr>
          <a:xfrm>
            <a:off x="6424654" y="4212277"/>
            <a:ext cx="4179973" cy="2622815"/>
          </a:xfrm>
          <a:prstGeom prst="rect">
            <a:avLst/>
          </a:prstGeom>
        </p:spPr>
      </p:pic>
    </p:spTree>
    <p:extLst>
      <p:ext uri="{BB962C8B-B14F-4D97-AF65-F5344CB8AC3E}">
        <p14:creationId xmlns:p14="http://schemas.microsoft.com/office/powerpoint/2010/main" val="64985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4142E-A94C-4184-B20D-6B8F9B26C79A}"/>
              </a:ext>
            </a:extLst>
          </p:cNvPr>
          <p:cNvSpPr>
            <a:spLocks noGrp="1"/>
          </p:cNvSpPr>
          <p:nvPr>
            <p:ph type="title"/>
          </p:nvPr>
        </p:nvSpPr>
        <p:spPr>
          <a:xfrm>
            <a:off x="1024128" y="374201"/>
            <a:ext cx="9720072" cy="1499616"/>
          </a:xfrm>
        </p:spPr>
        <p:txBody>
          <a:bodyPr>
            <a:normAutofit/>
          </a:bodyPr>
          <a:lstStyle/>
          <a:p>
            <a:r>
              <a:rPr lang="zh-CN" altLang="en-US" sz="4800" dirty="0">
                <a:solidFill>
                  <a:schemeClr val="tx1">
                    <a:alpha val="80000"/>
                  </a:schemeClr>
                </a:solidFill>
              </a:rPr>
              <a:t>下期预告：一致预期数据</a:t>
            </a:r>
            <a:endParaRPr lang="zh-CN" altLang="en-US" sz="4800" dirty="0"/>
          </a:p>
        </p:txBody>
      </p:sp>
      <p:pic>
        <p:nvPicPr>
          <p:cNvPr id="4" name="内容占位符 4" descr="图形用户界面, 文本, 应用程序&#10;&#10;描述已自动生成">
            <a:extLst>
              <a:ext uri="{FF2B5EF4-FFF2-40B4-BE49-F238E27FC236}">
                <a16:creationId xmlns:a16="http://schemas.microsoft.com/office/drawing/2014/main" id="{6563FB7A-334F-44D9-ADE9-3CC764E691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848" t="7464" r="2693"/>
          <a:stretch/>
        </p:blipFill>
        <p:spPr>
          <a:xfrm>
            <a:off x="1644329" y="1589093"/>
            <a:ext cx="9099871" cy="5170361"/>
          </a:xfrm>
        </p:spPr>
      </p:pic>
    </p:spTree>
    <p:extLst>
      <p:ext uri="{BB962C8B-B14F-4D97-AF65-F5344CB8AC3E}">
        <p14:creationId xmlns:p14="http://schemas.microsoft.com/office/powerpoint/2010/main" val="1944171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emplate>Integral</Template>
  <TotalTime>381</TotalTime>
  <Words>482</Words>
  <Application>Microsoft Office PowerPoint</Application>
  <PresentationFormat>宽屏</PresentationFormat>
  <Paragraphs>21</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楷体_GB2312</vt:lpstr>
      <vt:lpstr>Arial</vt:lpstr>
      <vt:lpstr>Tw Cen MT</vt:lpstr>
      <vt:lpstr>Tw Cen MT Condensed</vt:lpstr>
      <vt:lpstr>Wingdings 3</vt:lpstr>
      <vt:lpstr>积分</vt:lpstr>
      <vt:lpstr>因子失效原因？ “因子拥挤度”（下）</vt:lpstr>
      <vt:lpstr>因子失效与因子拥挤度</vt:lpstr>
      <vt:lpstr>拥挤度指标与因子未来收益率</vt:lpstr>
      <vt:lpstr>估值价差 Valuation Spread</vt:lpstr>
      <vt:lpstr>配对相关性 Pairwise Correlation</vt:lpstr>
      <vt:lpstr>因子波动率 Factor Volatility</vt:lpstr>
      <vt:lpstr>复合拥挤度因子</vt:lpstr>
      <vt:lpstr>下期预告：一致预期数据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因子拥挤度</dc:title>
  <dc:creator>2109853zbs20004@student.must.edu.mo</dc:creator>
  <cp:lastModifiedBy>2109853zbs20004@student.must.edu.mo</cp:lastModifiedBy>
  <cp:revision>9</cp:revision>
  <dcterms:created xsi:type="dcterms:W3CDTF">2022-09-30T12:43:40Z</dcterms:created>
  <dcterms:modified xsi:type="dcterms:W3CDTF">2022-10-15T03:36:12Z</dcterms:modified>
</cp:coreProperties>
</file>