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537DBEF-FB50-477A-AE07-AF91A26E82D0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C4DF-B017-439D-A10D-BEB14CFFF5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8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DBEF-FB50-477A-AE07-AF91A26E82D0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C4DF-B017-439D-A10D-BEB14CFFF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6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DBEF-FB50-477A-AE07-AF91A26E82D0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C4DF-B017-439D-A10D-BEB14CFFF5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3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DBEF-FB50-477A-AE07-AF91A26E82D0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C4DF-B017-439D-A10D-BEB14CFFF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05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DBEF-FB50-477A-AE07-AF91A26E82D0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C4DF-B017-439D-A10D-BEB14CFFF5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6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DBEF-FB50-477A-AE07-AF91A26E82D0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C4DF-B017-439D-A10D-BEB14CFFF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DBEF-FB50-477A-AE07-AF91A26E82D0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C4DF-B017-439D-A10D-BEB14CFFF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9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DBEF-FB50-477A-AE07-AF91A26E82D0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C4DF-B017-439D-A10D-BEB14CFFF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03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DBEF-FB50-477A-AE07-AF91A26E82D0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C4DF-B017-439D-A10D-BEB14CFFF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2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DBEF-FB50-477A-AE07-AF91A26E82D0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C4DF-B017-439D-A10D-BEB14CFFF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2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DBEF-FB50-477A-AE07-AF91A26E82D0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C4DF-B017-439D-A10D-BEB14CFFF5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2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37DBEF-FB50-477A-AE07-AF91A26E82D0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029C4DF-B017-439D-A10D-BEB14CFFF5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942277-92EA-4704-93BF-D1319A75F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148167"/>
            <a:ext cx="7164674" cy="5571066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solidFill>
                  <a:schemeClr val="tx1">
                    <a:alpha val="80000"/>
                  </a:schemeClr>
                </a:solidFill>
              </a:rPr>
              <a:t>量化研究平台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3B74ED-F019-4A48-BE67-5C1E34E19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科大财经</a:t>
            </a:r>
            <a:endParaRPr lang="en-US" altLang="zh-CN" sz="2000" dirty="0"/>
          </a:p>
          <a:p>
            <a:r>
              <a:rPr lang="en-US" altLang="zh-CN" sz="2000" dirty="0"/>
              <a:t>2022</a:t>
            </a:r>
            <a:r>
              <a:rPr lang="zh-CN" altLang="en-US" sz="2000" dirty="0"/>
              <a:t>年</a:t>
            </a:r>
            <a:r>
              <a:rPr lang="en-US" altLang="zh-CN" sz="2000" dirty="0"/>
              <a:t>11</a:t>
            </a:r>
            <a:r>
              <a:rPr lang="zh-CN" altLang="en-US" sz="2000" dirty="0"/>
              <a:t>月</a:t>
            </a:r>
            <a:r>
              <a:rPr lang="en-US" altLang="zh-CN" sz="2000" dirty="0"/>
              <a:t>5</a:t>
            </a:r>
            <a:r>
              <a:rPr lang="zh-CN" altLang="en-US" sz="2000" dirty="0"/>
              <a:t>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2719AB3-8168-40F6-8BB3-55F1C5799C1C}"/>
              </a:ext>
            </a:extLst>
          </p:cNvPr>
          <p:cNvSpPr txBox="1"/>
          <p:nvPr/>
        </p:nvSpPr>
        <p:spPr>
          <a:xfrm>
            <a:off x="1534414" y="4072625"/>
            <a:ext cx="6047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聚宽：</a:t>
            </a:r>
            <a:r>
              <a:rPr lang="en-US" altLang="zh-CN" dirty="0"/>
              <a:t>https://www.joinquant.com/</a:t>
            </a:r>
          </a:p>
          <a:p>
            <a:r>
              <a:rPr lang="zh-CN" altLang="en-US" dirty="0"/>
              <a:t>米筐：</a:t>
            </a:r>
            <a:r>
              <a:rPr lang="en-US" altLang="zh-CN" dirty="0"/>
              <a:t>https://www.ricequant.com/</a:t>
            </a:r>
          </a:p>
          <a:p>
            <a:r>
              <a:rPr lang="zh-CN" altLang="en-US" dirty="0"/>
              <a:t>掘金：</a:t>
            </a:r>
            <a:r>
              <a:rPr lang="en-US" altLang="zh-CN" dirty="0"/>
              <a:t>https://www.myquant.cn/</a:t>
            </a:r>
          </a:p>
          <a:p>
            <a:r>
              <a:rPr lang="zh-CN" altLang="en-US" dirty="0"/>
              <a:t>优矿：</a:t>
            </a:r>
            <a:r>
              <a:rPr lang="en-US" altLang="zh-CN" dirty="0"/>
              <a:t>https://uqer.datayes.com/</a:t>
            </a:r>
          </a:p>
          <a:p>
            <a:r>
              <a:rPr lang="en-US" altLang="zh-CN" dirty="0" err="1"/>
              <a:t>BigQuant</a:t>
            </a:r>
            <a:r>
              <a:rPr lang="zh-CN" altLang="en-US" dirty="0"/>
              <a:t>：</a:t>
            </a:r>
            <a:r>
              <a:rPr lang="en-US" altLang="zh-CN" dirty="0"/>
              <a:t>https://bigquant.com/</a:t>
            </a:r>
          </a:p>
          <a:p>
            <a:r>
              <a:rPr lang="zh-CN" altLang="en-US" dirty="0"/>
              <a:t>同花顺：</a:t>
            </a:r>
            <a:r>
              <a:rPr lang="en-US" altLang="zh-CN" dirty="0"/>
              <a:t>http://quant.10jqka.com.cn/platform/html/home.html</a:t>
            </a:r>
          </a:p>
        </p:txBody>
      </p:sp>
    </p:spTree>
    <p:extLst>
      <p:ext uri="{BB962C8B-B14F-4D97-AF65-F5344CB8AC3E}">
        <p14:creationId xmlns:p14="http://schemas.microsoft.com/office/powerpoint/2010/main" val="97534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AE2E2-509D-46B6-B6A9-C11D7CBF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378" y="190500"/>
            <a:ext cx="9720072" cy="1499616"/>
          </a:xfrm>
        </p:spPr>
        <p:txBody>
          <a:bodyPr/>
          <a:lstStyle/>
          <a:p>
            <a:r>
              <a:rPr lang="zh-CN" altLang="en-US" dirty="0"/>
              <a:t>数据库  </a:t>
            </a:r>
            <a:r>
              <a:rPr lang="zh-CN" altLang="en-US" sz="3200" dirty="0"/>
              <a:t>数据覆盖度</a:t>
            </a:r>
            <a:endParaRPr lang="zh-CN" altLang="en-US" dirty="0"/>
          </a:p>
        </p:txBody>
      </p:sp>
      <p:pic>
        <p:nvPicPr>
          <p:cNvPr id="5" name="图片 4" descr="图形用户界面, 文本, 电子邮件&#10;&#10;描述已自动生成">
            <a:extLst>
              <a:ext uri="{FF2B5EF4-FFF2-40B4-BE49-F238E27FC236}">
                <a16:creationId xmlns:a16="http://schemas.microsoft.com/office/drawing/2014/main" id="{AF069318-086D-4824-9848-FC98DFA8D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"/>
          <a:stretch/>
        </p:blipFill>
        <p:spPr>
          <a:xfrm>
            <a:off x="910104" y="1510284"/>
            <a:ext cx="5849760" cy="3009900"/>
          </a:xfrm>
          <a:prstGeom prst="rect">
            <a:avLst/>
          </a:prstGeom>
        </p:spPr>
      </p:pic>
      <p:pic>
        <p:nvPicPr>
          <p:cNvPr id="7" name="图片 6" descr="图形用户界面&#10;&#10;中度可信度描述已自动生成">
            <a:extLst>
              <a:ext uri="{FF2B5EF4-FFF2-40B4-BE49-F238E27FC236}">
                <a16:creationId xmlns:a16="http://schemas.microsoft.com/office/drawing/2014/main" id="{FA2BBD31-7DCE-4729-8CD7-3EAF612434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89"/>
          <a:stretch/>
        </p:blipFill>
        <p:spPr>
          <a:xfrm>
            <a:off x="6753220" y="940308"/>
            <a:ext cx="5176257" cy="2423033"/>
          </a:xfrm>
          <a:prstGeom prst="rect">
            <a:avLst/>
          </a:prstGeom>
        </p:spPr>
      </p:pic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8E01F1F1-7E24-4F44-8DAC-C7D49E597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7" y="4778490"/>
            <a:ext cx="5456641" cy="1889010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FE3A996F-D7DC-4AD5-A708-FE842182C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870" y="3780367"/>
            <a:ext cx="4946958" cy="28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1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8B9B8-0863-46BC-835A-65766EDC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回测系统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73524464-30BC-4216-9C21-8D1BFA6F1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9" y="2230008"/>
            <a:ext cx="3544861" cy="4123300"/>
          </a:xfrm>
          <a:prstGeom prst="rect">
            <a:avLst/>
          </a:prstGeom>
        </p:spPr>
      </p:pic>
      <p:pic>
        <p:nvPicPr>
          <p:cNvPr id="16" name="图片 15" descr="表格&#10;&#10;描述已自动生成">
            <a:extLst>
              <a:ext uri="{FF2B5EF4-FFF2-40B4-BE49-F238E27FC236}">
                <a16:creationId xmlns:a16="http://schemas.microsoft.com/office/drawing/2014/main" id="{4B43C98D-B0CA-424E-ABFC-5D7C3C188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20" y="705866"/>
            <a:ext cx="4154029" cy="4099536"/>
          </a:xfrm>
          <a:prstGeom prst="rect">
            <a:avLst/>
          </a:prstGeom>
        </p:spPr>
      </p:pic>
      <p:pic>
        <p:nvPicPr>
          <p:cNvPr id="18" name="图片 17" descr="图形用户界面, 应用程序&#10;&#10;描述已自动生成">
            <a:extLst>
              <a:ext uri="{FF2B5EF4-FFF2-40B4-BE49-F238E27FC236}">
                <a16:creationId xmlns:a16="http://schemas.microsoft.com/office/drawing/2014/main" id="{7B99AB9E-9629-4B9B-84F1-34495E53B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21" y="4851400"/>
            <a:ext cx="4198482" cy="1421384"/>
          </a:xfrm>
          <a:prstGeom prst="rect">
            <a:avLst/>
          </a:prstGeom>
        </p:spPr>
      </p:pic>
      <p:pic>
        <p:nvPicPr>
          <p:cNvPr id="20" name="图片 19" descr="图形用户界面, 应用程序, 表格&#10;&#10;描述已自动生成">
            <a:extLst>
              <a:ext uri="{FF2B5EF4-FFF2-40B4-BE49-F238E27FC236}">
                <a16:creationId xmlns:a16="http://schemas.microsoft.com/office/drawing/2014/main" id="{AABC9E46-5909-41ED-9A6D-E3A11C81D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269" y="1040690"/>
            <a:ext cx="3754185" cy="3046984"/>
          </a:xfrm>
          <a:prstGeom prst="rect">
            <a:avLst/>
          </a:prstGeom>
        </p:spPr>
      </p:pic>
      <p:pic>
        <p:nvPicPr>
          <p:cNvPr id="22" name="图片 21" descr="图片包含 图形用户界面&#10;&#10;描述已自动生成">
            <a:extLst>
              <a:ext uri="{FF2B5EF4-FFF2-40B4-BE49-F238E27FC236}">
                <a16:creationId xmlns:a16="http://schemas.microsoft.com/office/drawing/2014/main" id="{1C8D4FBC-D7E3-446D-BF17-611F9997A0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269" y="4293818"/>
            <a:ext cx="3564290" cy="11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9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04556-20BA-466A-8225-5B3D8B73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绩效分析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46E41BC1-0BFC-44FD-A116-E00031F73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2381250"/>
            <a:ext cx="5399307" cy="3567684"/>
          </a:xfrm>
          <a:prstGeom prst="rect">
            <a:avLst/>
          </a:prstGeom>
        </p:spPr>
      </p:pic>
      <p:pic>
        <p:nvPicPr>
          <p:cNvPr id="9" name="图片 8" descr="图表, 条形图&#10;&#10;描述已自动生成">
            <a:extLst>
              <a:ext uri="{FF2B5EF4-FFF2-40B4-BE49-F238E27FC236}">
                <a16:creationId xmlns:a16="http://schemas.microsoft.com/office/drawing/2014/main" id="{81457407-794A-4416-8AFB-02477DBD9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86" y="90813"/>
            <a:ext cx="5101364" cy="3988037"/>
          </a:xfrm>
          <a:prstGeom prst="rect">
            <a:avLst/>
          </a:prstGeom>
        </p:spPr>
      </p:pic>
      <p:pic>
        <p:nvPicPr>
          <p:cNvPr id="11" name="图片 10" descr="日程表&#10;&#10;描述已自动生成">
            <a:extLst>
              <a:ext uri="{FF2B5EF4-FFF2-40B4-BE49-F238E27FC236}">
                <a16:creationId xmlns:a16="http://schemas.microsoft.com/office/drawing/2014/main" id="{18246E59-B2B4-44D6-8987-AAA22CD683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"/>
          <a:stretch/>
        </p:blipFill>
        <p:spPr>
          <a:xfrm>
            <a:off x="7135689" y="4081049"/>
            <a:ext cx="4403862" cy="26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2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F5CA7-07D6-4B04-9D3B-76F988A8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社区</a:t>
            </a:r>
          </a:p>
        </p:txBody>
      </p:sp>
      <p:pic>
        <p:nvPicPr>
          <p:cNvPr id="5" name="内容占位符 4" descr="图形用户界面, 应用程序, Teams&#10;&#10;描述已自动生成">
            <a:extLst>
              <a:ext uri="{FF2B5EF4-FFF2-40B4-BE49-F238E27FC236}">
                <a16:creationId xmlns:a16="http://schemas.microsoft.com/office/drawing/2014/main" id="{4BB4A62E-C138-44DE-B2CF-F0433E872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5" y="2084832"/>
            <a:ext cx="4118632" cy="4260859"/>
          </a:xfr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CBA00FEC-CFA4-4EB8-9CB0-0053158AB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950" y="2084832"/>
            <a:ext cx="3641805" cy="4437142"/>
          </a:xfrm>
          <a:prstGeom prst="rect">
            <a:avLst/>
          </a:prstGeom>
        </p:spPr>
      </p:pic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5596BB79-8472-4058-ADC5-C63E6A1F5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90" y="2084832"/>
            <a:ext cx="3954610" cy="43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3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B325F8CC-8D52-4C69-8464-386086732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" t="7824" r="3353"/>
          <a:stretch/>
        </p:blipFill>
        <p:spPr>
          <a:xfrm>
            <a:off x="1149350" y="1930146"/>
            <a:ext cx="8413750" cy="4796556"/>
          </a:xfr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9FA4DF3-398C-4FD0-B4D6-F46D143D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下期预告：</a:t>
            </a:r>
            <a:r>
              <a:rPr lang="zh-CN" altLang="en-US" sz="4000" dirty="0"/>
              <a:t>量化数据库本地化介绍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095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</TotalTime>
  <Words>102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积分</vt:lpstr>
      <vt:lpstr>量化研究平台</vt:lpstr>
      <vt:lpstr>数据库  数据覆盖度</vt:lpstr>
      <vt:lpstr>回测系统</vt:lpstr>
      <vt:lpstr>绩效分析</vt:lpstr>
      <vt:lpstr>社区</vt:lpstr>
      <vt:lpstr>下期预告：量化数据库本地化介绍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量化研究平台分享</dc:title>
  <dc:creator>2109853zbs20004@student.must.edu.mo</dc:creator>
  <cp:lastModifiedBy>2109853zbs20004@student.must.edu.mo</cp:lastModifiedBy>
  <cp:revision>4</cp:revision>
  <dcterms:created xsi:type="dcterms:W3CDTF">2022-11-05T11:47:09Z</dcterms:created>
  <dcterms:modified xsi:type="dcterms:W3CDTF">2022-11-05T13:19:55Z</dcterms:modified>
</cp:coreProperties>
</file>