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60" r:id="rId3"/>
    <p:sldId id="257" r:id="rId4"/>
    <p:sldId id="261" r:id="rId5"/>
    <p:sldId id="259"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82"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13E9B5-6DC9-4E02-942F-F6E03B5D9623}" type="datetimeFigureOut">
              <a:rPr lang="zh-CN" altLang="en-US" smtClean="0"/>
              <a:t>2022/9/20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8714B-1B8D-4A66-AEBD-623EBCE3B7DC}" type="slidenum">
              <a:rPr lang="zh-CN" altLang="en-US" smtClean="0"/>
              <a:t>‹#›</a:t>
            </a:fld>
            <a:endParaRPr lang="zh-CN" altLang="en-US"/>
          </a:p>
        </p:txBody>
      </p:sp>
    </p:spTree>
    <p:extLst>
      <p:ext uri="{BB962C8B-B14F-4D97-AF65-F5344CB8AC3E}">
        <p14:creationId xmlns:p14="http://schemas.microsoft.com/office/powerpoint/2010/main" val="576537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9E8714B-1B8D-4A66-AEBD-623EBCE3B7DC}" type="slidenum">
              <a:rPr lang="zh-CN" altLang="en-US" smtClean="0"/>
              <a:t>4</a:t>
            </a:fld>
            <a:endParaRPr lang="zh-CN" altLang="en-US"/>
          </a:p>
        </p:txBody>
      </p:sp>
    </p:spTree>
    <p:extLst>
      <p:ext uri="{BB962C8B-B14F-4D97-AF65-F5344CB8AC3E}">
        <p14:creationId xmlns:p14="http://schemas.microsoft.com/office/powerpoint/2010/main" val="3291006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D20BAC0C-0B9E-41EA-B175-2234CAA0971F}"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6FF40B-D84D-49B2-B5B3-E948BD45F5CC}"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809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20BAC0C-0B9E-41EA-B175-2234CAA0971F}"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6FF40B-D84D-49B2-B5B3-E948BD45F5CC}" type="slidenum">
              <a:rPr lang="zh-CN" altLang="en-US" smtClean="0"/>
              <a:t>‹#›</a:t>
            </a:fld>
            <a:endParaRPr lang="zh-CN" altLang="en-US"/>
          </a:p>
        </p:txBody>
      </p:sp>
    </p:spTree>
    <p:extLst>
      <p:ext uri="{BB962C8B-B14F-4D97-AF65-F5344CB8AC3E}">
        <p14:creationId xmlns:p14="http://schemas.microsoft.com/office/powerpoint/2010/main" val="2307761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20BAC0C-0B9E-41EA-B175-2234CAA0971F}"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6FF40B-D84D-49B2-B5B3-E948BD45F5CC}"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38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20BAC0C-0B9E-41EA-B175-2234CAA0971F}"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6FF40B-D84D-49B2-B5B3-E948BD45F5CC}" type="slidenum">
              <a:rPr lang="zh-CN" altLang="en-US" smtClean="0"/>
              <a:t>‹#›</a:t>
            </a:fld>
            <a:endParaRPr lang="zh-CN" altLang="en-US"/>
          </a:p>
        </p:txBody>
      </p:sp>
    </p:spTree>
    <p:extLst>
      <p:ext uri="{BB962C8B-B14F-4D97-AF65-F5344CB8AC3E}">
        <p14:creationId xmlns:p14="http://schemas.microsoft.com/office/powerpoint/2010/main" val="257213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20BAC0C-0B9E-41EA-B175-2234CAA0971F}" type="datetimeFigureOut">
              <a:rPr lang="zh-CN" altLang="en-US" smtClean="0"/>
              <a:t>2022/9/20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F6FF40B-D84D-49B2-B5B3-E948BD45F5CC}"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846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20BAC0C-0B9E-41EA-B175-2234CAA0971F}"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6FF40B-D84D-49B2-B5B3-E948BD45F5CC}" type="slidenum">
              <a:rPr lang="zh-CN" altLang="en-US" smtClean="0"/>
              <a:t>‹#›</a:t>
            </a:fld>
            <a:endParaRPr lang="zh-CN" altLang="en-US"/>
          </a:p>
        </p:txBody>
      </p:sp>
    </p:spTree>
    <p:extLst>
      <p:ext uri="{BB962C8B-B14F-4D97-AF65-F5344CB8AC3E}">
        <p14:creationId xmlns:p14="http://schemas.microsoft.com/office/powerpoint/2010/main" val="15537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89320"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20BAC0C-0B9E-41EA-B175-2234CAA0971F}" type="datetimeFigureOut">
              <a:rPr lang="zh-CN" altLang="en-US" smtClean="0"/>
              <a:t>2022/9/20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F6FF40B-D84D-49B2-B5B3-E948BD45F5CC}" type="slidenum">
              <a:rPr lang="zh-CN" altLang="en-US" smtClean="0"/>
              <a:t>‹#›</a:t>
            </a:fld>
            <a:endParaRPr lang="zh-CN" altLang="en-US"/>
          </a:p>
        </p:txBody>
      </p:sp>
    </p:spTree>
    <p:extLst>
      <p:ext uri="{BB962C8B-B14F-4D97-AF65-F5344CB8AC3E}">
        <p14:creationId xmlns:p14="http://schemas.microsoft.com/office/powerpoint/2010/main" val="355168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20BAC0C-0B9E-41EA-B175-2234CAA0971F}" type="datetimeFigureOut">
              <a:rPr lang="zh-CN" altLang="en-US" smtClean="0"/>
              <a:t>2022/9/20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F6FF40B-D84D-49B2-B5B3-E948BD45F5CC}" type="slidenum">
              <a:rPr lang="zh-CN" altLang="en-US" smtClean="0"/>
              <a:t>‹#›</a:t>
            </a:fld>
            <a:endParaRPr lang="zh-CN" altLang="en-US"/>
          </a:p>
        </p:txBody>
      </p:sp>
    </p:spTree>
    <p:extLst>
      <p:ext uri="{BB962C8B-B14F-4D97-AF65-F5344CB8AC3E}">
        <p14:creationId xmlns:p14="http://schemas.microsoft.com/office/powerpoint/2010/main" val="2942057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BAC0C-0B9E-41EA-B175-2234CAA0971F}" type="datetimeFigureOut">
              <a:rPr lang="zh-CN" altLang="en-US" smtClean="0"/>
              <a:t>2022/9/20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F6FF40B-D84D-49B2-B5B3-E948BD45F5CC}" type="slidenum">
              <a:rPr lang="zh-CN" altLang="en-US" smtClean="0"/>
              <a:t>‹#›</a:t>
            </a:fld>
            <a:endParaRPr lang="zh-CN" altLang="en-US"/>
          </a:p>
        </p:txBody>
      </p:sp>
    </p:spTree>
    <p:extLst>
      <p:ext uri="{BB962C8B-B14F-4D97-AF65-F5344CB8AC3E}">
        <p14:creationId xmlns:p14="http://schemas.microsoft.com/office/powerpoint/2010/main" val="395591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20BAC0C-0B9E-41EA-B175-2234CAA0971F}"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6FF40B-D84D-49B2-B5B3-E948BD45F5CC}" type="slidenum">
              <a:rPr lang="zh-CN" altLang="en-US" smtClean="0"/>
              <a:t>‹#›</a:t>
            </a:fld>
            <a:endParaRPr lang="zh-CN" altLang="en-US"/>
          </a:p>
        </p:txBody>
      </p:sp>
    </p:spTree>
    <p:extLst>
      <p:ext uri="{BB962C8B-B14F-4D97-AF65-F5344CB8AC3E}">
        <p14:creationId xmlns:p14="http://schemas.microsoft.com/office/powerpoint/2010/main" val="388273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20BAC0C-0B9E-41EA-B175-2234CAA0971F}" type="datetimeFigureOut">
              <a:rPr lang="zh-CN" altLang="en-US" smtClean="0"/>
              <a:t>2022/9/20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F6FF40B-D84D-49B2-B5B3-E948BD45F5CC}" type="slidenum">
              <a:rPr lang="zh-CN" altLang="en-US" smtClean="0"/>
              <a:t>‹#›</a:t>
            </a:fld>
            <a:endParaRPr lang="zh-CN" alt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9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20BAC0C-0B9E-41EA-B175-2234CAA0971F}" type="datetimeFigureOut">
              <a:rPr lang="zh-CN" altLang="en-US" smtClean="0"/>
              <a:t>2022/9/20</a:t>
            </a:fld>
            <a:endParaRPr lang="zh-CN" alt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F6FF40B-D84D-49B2-B5B3-E948BD45F5CC}"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2884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271F0D1-434A-46A6-B559-43CDAC3CB872}"/>
              </a:ext>
            </a:extLst>
          </p:cNvPr>
          <p:cNvSpPr>
            <a:spLocks noGrp="1"/>
          </p:cNvSpPr>
          <p:nvPr>
            <p:ph type="ctrTitle"/>
          </p:nvPr>
        </p:nvSpPr>
        <p:spPr>
          <a:xfrm>
            <a:off x="643467" y="643467"/>
            <a:ext cx="7164674" cy="5571066"/>
          </a:xfrm>
        </p:spPr>
        <p:txBody>
          <a:bodyPr>
            <a:normAutofit/>
          </a:bodyPr>
          <a:lstStyle/>
          <a:p>
            <a:r>
              <a:rPr lang="zh-CN" altLang="en-US" sz="6600" dirty="0">
                <a:solidFill>
                  <a:schemeClr val="tx1">
                    <a:alpha val="80000"/>
                  </a:schemeClr>
                </a:solidFill>
              </a:rPr>
              <a:t>多因子模型</a:t>
            </a:r>
            <a:br>
              <a:rPr lang="en-US" altLang="zh-CN" sz="6600" dirty="0">
                <a:solidFill>
                  <a:schemeClr val="tx1">
                    <a:alpha val="80000"/>
                  </a:schemeClr>
                </a:solidFill>
              </a:rPr>
            </a:br>
            <a:r>
              <a:rPr lang="zh-CN" altLang="en-US" sz="6600" dirty="0">
                <a:solidFill>
                  <a:schemeClr val="tx1">
                    <a:alpha val="80000"/>
                  </a:schemeClr>
                </a:solidFill>
              </a:rPr>
              <a:t>线性合成</a:t>
            </a:r>
          </a:p>
        </p:txBody>
      </p:sp>
      <p:sp>
        <p:nvSpPr>
          <p:cNvPr id="3" name="副标题 2">
            <a:extLst>
              <a:ext uri="{FF2B5EF4-FFF2-40B4-BE49-F238E27FC236}">
                <a16:creationId xmlns:a16="http://schemas.microsoft.com/office/drawing/2014/main" id="{69C5872D-3E71-4C0B-BDCA-930E20E190E9}"/>
              </a:ext>
            </a:extLst>
          </p:cNvPr>
          <p:cNvSpPr>
            <a:spLocks noGrp="1"/>
          </p:cNvSpPr>
          <p:nvPr>
            <p:ph type="subTitle" idx="1"/>
          </p:nvPr>
        </p:nvSpPr>
        <p:spPr>
          <a:xfrm>
            <a:off x="8451608" y="643467"/>
            <a:ext cx="3096926" cy="5571066"/>
          </a:xfrm>
        </p:spPr>
        <p:txBody>
          <a:bodyPr>
            <a:normAutofit/>
          </a:bodyPr>
          <a:lstStyle/>
          <a:p>
            <a:r>
              <a:rPr lang="zh-CN" altLang="en-US" sz="2000" dirty="0"/>
              <a:t>科大财经</a:t>
            </a:r>
            <a:endParaRPr lang="en-US" altLang="zh-CN" sz="2000" dirty="0"/>
          </a:p>
          <a:p>
            <a:endParaRPr lang="en-US" altLang="zh-CN" sz="2000" dirty="0"/>
          </a:p>
          <a:p>
            <a:r>
              <a:rPr lang="en-US" altLang="zh-CN" sz="2000" dirty="0"/>
              <a:t>2022</a:t>
            </a:r>
            <a:r>
              <a:rPr lang="zh-CN" altLang="en-US" sz="2000" dirty="0"/>
              <a:t>年</a:t>
            </a:r>
            <a:r>
              <a:rPr lang="en-US" altLang="zh-CN" sz="2000" dirty="0"/>
              <a:t>9</a:t>
            </a:r>
            <a:r>
              <a:rPr lang="zh-CN" altLang="en-US" sz="2000" dirty="0"/>
              <a:t>月</a:t>
            </a:r>
            <a:r>
              <a:rPr lang="en-US" altLang="zh-CN" sz="2000" dirty="0"/>
              <a:t>20</a:t>
            </a:r>
            <a:r>
              <a:rPr lang="zh-CN" altLang="en-US" sz="2000" dirty="0"/>
              <a:t>日</a:t>
            </a:r>
          </a:p>
        </p:txBody>
      </p:sp>
      <p:cxnSp>
        <p:nvCxnSpPr>
          <p:cNvPr id="10" name="Straight Connector 9">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797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8CA79-7BEA-4F4F-A0A4-DEEDD99DAB85}"/>
              </a:ext>
            </a:extLst>
          </p:cNvPr>
          <p:cNvSpPr>
            <a:spLocks noGrp="1"/>
          </p:cNvSpPr>
          <p:nvPr>
            <p:ph type="title"/>
          </p:nvPr>
        </p:nvSpPr>
        <p:spPr/>
        <p:txBody>
          <a:bodyPr/>
          <a:lstStyle/>
          <a:p>
            <a:r>
              <a:rPr lang="zh-CN" altLang="en-US" dirty="0"/>
              <a:t>因子合成方法</a:t>
            </a:r>
          </a:p>
        </p:txBody>
      </p:sp>
      <p:sp>
        <p:nvSpPr>
          <p:cNvPr id="3" name="内容占位符 2">
            <a:extLst>
              <a:ext uri="{FF2B5EF4-FFF2-40B4-BE49-F238E27FC236}">
                <a16:creationId xmlns:a16="http://schemas.microsoft.com/office/drawing/2014/main" id="{9E2C02C8-C46D-43FD-AD48-57D6928CF3B7}"/>
              </a:ext>
            </a:extLst>
          </p:cNvPr>
          <p:cNvSpPr>
            <a:spLocks noGrp="1"/>
          </p:cNvSpPr>
          <p:nvPr>
            <p:ph idx="1"/>
          </p:nvPr>
        </p:nvSpPr>
        <p:spPr/>
        <p:txBody>
          <a:bodyPr>
            <a:normAutofit lnSpcReduction="10000"/>
          </a:bodyPr>
          <a:lstStyle/>
          <a:p>
            <a:pPr>
              <a:lnSpc>
                <a:spcPct val="160000"/>
              </a:lnSpc>
            </a:pPr>
            <a:r>
              <a:rPr lang="zh-CN" altLang="en-US" sz="1800" dirty="0">
                <a:solidFill>
                  <a:srgbClr val="000000"/>
                </a:solidFill>
                <a:effectLst/>
                <a:latin typeface="楷体" panose="02010609060101010101" pitchFamily="49" charset="-122"/>
                <a:ea typeface="楷体" panose="02010609060101010101" pitchFamily="49" charset="-122"/>
              </a:rPr>
              <a:t>目的：对因子集合进行合成，尽可能多的保留有效因子信息</a:t>
            </a:r>
            <a:endParaRPr lang="en-US" altLang="zh-CN" sz="1800" dirty="0">
              <a:solidFill>
                <a:srgbClr val="000000"/>
              </a:solidFill>
              <a:latin typeface="楷体" panose="02010609060101010101" pitchFamily="49" charset="-122"/>
              <a:ea typeface="楷体" panose="02010609060101010101" pitchFamily="49" charset="-122"/>
            </a:endParaRPr>
          </a:p>
          <a:p>
            <a:pPr>
              <a:lnSpc>
                <a:spcPct val="160000"/>
              </a:lnSpc>
            </a:pPr>
            <a:r>
              <a:rPr lang="zh-CN" altLang="en-US" sz="1800" dirty="0">
                <a:solidFill>
                  <a:srgbClr val="000000"/>
                </a:solidFill>
                <a:effectLst/>
                <a:latin typeface="楷体" panose="02010609060101010101" pitchFamily="49" charset="-122"/>
                <a:ea typeface="楷体" panose="02010609060101010101" pitchFamily="49" charset="-122"/>
              </a:rPr>
              <a:t>因子合成是构建多因子选股模型的重要环节。因子合成的应用场景主要有两方面</a:t>
            </a:r>
            <a:r>
              <a:rPr lang="zh-CN" altLang="en-US" sz="1800" dirty="0">
                <a:solidFill>
                  <a:srgbClr val="000000"/>
                </a:solidFill>
                <a:latin typeface="楷体" panose="02010609060101010101" pitchFamily="49" charset="-122"/>
                <a:ea typeface="楷体" panose="02010609060101010101" pitchFamily="49" charset="-122"/>
              </a:rPr>
              <a:t>：</a:t>
            </a:r>
            <a:endParaRPr lang="en-US" altLang="zh-CN" sz="1800" dirty="0">
              <a:solidFill>
                <a:srgbClr val="000000"/>
              </a:solidFill>
              <a:latin typeface="楷体" panose="02010609060101010101" pitchFamily="49" charset="-122"/>
              <a:ea typeface="楷体" panose="02010609060101010101" pitchFamily="49" charset="-122"/>
            </a:endParaRPr>
          </a:p>
          <a:p>
            <a:pPr>
              <a:lnSpc>
                <a:spcPct val="160000"/>
              </a:lnSpc>
            </a:pPr>
            <a:r>
              <a:rPr lang="en-US" altLang="zh-CN" sz="1800" dirty="0">
                <a:solidFill>
                  <a:srgbClr val="000000"/>
                </a:solidFill>
                <a:effectLst/>
                <a:latin typeface="楷体" panose="02010609060101010101" pitchFamily="49" charset="-122"/>
                <a:ea typeface="楷体" panose="02010609060101010101" pitchFamily="49" charset="-122"/>
              </a:rPr>
              <a:t>1. </a:t>
            </a:r>
            <a:r>
              <a:rPr lang="zh-CN" altLang="en-US" sz="1800" dirty="0">
                <a:solidFill>
                  <a:srgbClr val="000000"/>
                </a:solidFill>
                <a:effectLst/>
                <a:latin typeface="楷体" panose="02010609060101010101" pitchFamily="49" charset="-122"/>
                <a:ea typeface="楷体" panose="02010609060101010101" pitchFamily="49" charset="-122"/>
              </a:rPr>
              <a:t>因子库内一些因子间可能存在多重共线性，若直接进行多元线性回归则会导致结果不准确，若能在回归之前</a:t>
            </a:r>
            <a:r>
              <a:rPr lang="zh-CN" altLang="en-US" sz="1800" b="1" dirty="0">
                <a:solidFill>
                  <a:srgbClr val="000000"/>
                </a:solidFill>
                <a:effectLst/>
                <a:latin typeface="楷体" panose="02010609060101010101" pitchFamily="49" charset="-122"/>
                <a:ea typeface="楷体" panose="02010609060101010101" pitchFamily="49" charset="-122"/>
              </a:rPr>
              <a:t>将共线性比较严重的因子进行合成</a:t>
            </a:r>
            <a:r>
              <a:rPr lang="zh-CN" altLang="en-US" sz="1800" dirty="0">
                <a:solidFill>
                  <a:srgbClr val="000000"/>
                </a:solidFill>
                <a:effectLst/>
                <a:latin typeface="楷体" panose="02010609060101010101" pitchFamily="49" charset="-122"/>
                <a:ea typeface="楷体" panose="02010609060101010101" pitchFamily="49" charset="-122"/>
              </a:rPr>
              <a:t>，则可提升多元线性回归的准确性</a:t>
            </a:r>
            <a:r>
              <a:rPr lang="zh-CN" altLang="en-US" sz="1800" dirty="0">
                <a:solidFill>
                  <a:srgbClr val="000000"/>
                </a:solidFill>
                <a:latin typeface="楷体" panose="02010609060101010101" pitchFamily="49" charset="-122"/>
                <a:ea typeface="楷体" panose="02010609060101010101" pitchFamily="49" charset="-122"/>
              </a:rPr>
              <a:t>。</a:t>
            </a:r>
            <a:endParaRPr lang="en-US" altLang="zh-CN" sz="1800" dirty="0">
              <a:solidFill>
                <a:srgbClr val="000000"/>
              </a:solidFill>
              <a:latin typeface="楷体" panose="02010609060101010101" pitchFamily="49" charset="-122"/>
              <a:ea typeface="楷体" panose="02010609060101010101" pitchFamily="49" charset="-122"/>
            </a:endParaRPr>
          </a:p>
          <a:p>
            <a:pPr>
              <a:lnSpc>
                <a:spcPct val="160000"/>
              </a:lnSpc>
            </a:pPr>
            <a:r>
              <a:rPr lang="en-US" altLang="zh-CN" sz="1800" dirty="0">
                <a:solidFill>
                  <a:srgbClr val="000000"/>
                </a:solidFill>
                <a:effectLst/>
                <a:latin typeface="楷体" panose="02010609060101010101" pitchFamily="49" charset="-122"/>
                <a:ea typeface="楷体" panose="02010609060101010101" pitchFamily="49" charset="-122"/>
              </a:rPr>
              <a:t>2. </a:t>
            </a:r>
            <a:r>
              <a:rPr lang="zh-CN" altLang="en-US" sz="1800" dirty="0">
                <a:solidFill>
                  <a:srgbClr val="000000"/>
                </a:solidFill>
                <a:effectLst/>
                <a:latin typeface="楷体" panose="02010609060101010101" pitchFamily="49" charset="-122"/>
                <a:ea typeface="楷体" panose="02010609060101010101" pitchFamily="49" charset="-122"/>
              </a:rPr>
              <a:t>在观察市场近期因子表现时，经常需要对比估值、成长、波动率等大类风格因子的强弱，难以用某个单因子刻画整个风格大类的表现，这时就需要对若干个有代表性的波动率细分因子进行合成，</a:t>
            </a:r>
            <a:r>
              <a:rPr lang="zh-CN" altLang="en-US" sz="1800" b="1" dirty="0">
                <a:solidFill>
                  <a:srgbClr val="000000"/>
                </a:solidFill>
                <a:effectLst/>
                <a:latin typeface="楷体" panose="02010609060101010101" pitchFamily="49" charset="-122"/>
                <a:ea typeface="楷体" panose="02010609060101010101" pitchFamily="49" charset="-122"/>
              </a:rPr>
              <a:t>产生一个合理的有代表意义的波动率风格因子</a:t>
            </a:r>
            <a:r>
              <a:rPr lang="zh-CN" altLang="en-US" sz="1800" dirty="0">
                <a:solidFill>
                  <a:srgbClr val="000000"/>
                </a:solidFill>
                <a:effectLst/>
                <a:latin typeface="楷体" panose="02010609060101010101" pitchFamily="49" charset="-122"/>
                <a:ea typeface="楷体" panose="02010609060101010101" pitchFamily="49" charset="-122"/>
              </a:rPr>
              <a:t>。</a:t>
            </a:r>
            <a:r>
              <a:rPr lang="zh-CN" altLang="en-US" sz="1800" i="1" dirty="0">
                <a:solidFill>
                  <a:srgbClr val="000000"/>
                </a:solidFill>
                <a:effectLst/>
                <a:latin typeface="楷体" panose="02010609060101010101" pitchFamily="49" charset="-122"/>
                <a:ea typeface="楷体" panose="02010609060101010101" pitchFamily="49" charset="-122"/>
              </a:rPr>
              <a:t>以波动率风格因子为例，近</a:t>
            </a:r>
            <a:r>
              <a:rPr lang="en-US" altLang="zh-CN" sz="1800" i="1" dirty="0">
                <a:solidFill>
                  <a:srgbClr val="000000"/>
                </a:solidFill>
                <a:effectLst/>
                <a:latin typeface="ArialMT"/>
              </a:rPr>
              <a:t>1</a:t>
            </a:r>
            <a:r>
              <a:rPr lang="zh-CN" altLang="en-US" sz="1800" i="1" dirty="0">
                <a:solidFill>
                  <a:srgbClr val="000000"/>
                </a:solidFill>
                <a:effectLst/>
                <a:latin typeface="楷体" panose="02010609060101010101" pitchFamily="49" charset="-122"/>
                <a:ea typeface="楷体" panose="02010609060101010101" pitchFamily="49" charset="-122"/>
              </a:rPr>
              <a:t>个月、</a:t>
            </a:r>
            <a:r>
              <a:rPr lang="en-US" altLang="zh-CN" sz="1800" i="1" dirty="0">
                <a:solidFill>
                  <a:srgbClr val="000000"/>
                </a:solidFill>
                <a:effectLst/>
                <a:latin typeface="ArialMT"/>
              </a:rPr>
              <a:t>3</a:t>
            </a:r>
            <a:r>
              <a:rPr lang="zh-CN" altLang="en-US" sz="1800" i="1" dirty="0">
                <a:solidFill>
                  <a:srgbClr val="000000"/>
                </a:solidFill>
                <a:effectLst/>
                <a:latin typeface="楷体" panose="02010609060101010101" pitchFamily="49" charset="-122"/>
                <a:ea typeface="楷体" panose="02010609060101010101" pitchFamily="49" charset="-122"/>
              </a:rPr>
              <a:t>个月、</a:t>
            </a:r>
            <a:r>
              <a:rPr lang="en-US" altLang="zh-CN" sz="1800" i="1" dirty="0">
                <a:solidFill>
                  <a:srgbClr val="000000"/>
                </a:solidFill>
                <a:effectLst/>
                <a:latin typeface="ArialMT"/>
              </a:rPr>
              <a:t>6</a:t>
            </a:r>
            <a:r>
              <a:rPr lang="zh-CN" altLang="en-US" sz="1800" i="1" dirty="0">
                <a:solidFill>
                  <a:srgbClr val="000000"/>
                </a:solidFill>
                <a:effectLst/>
                <a:latin typeface="楷体" panose="02010609060101010101" pitchFamily="49" charset="-122"/>
                <a:ea typeface="楷体" panose="02010609060101010101" pitchFamily="49" charset="-122"/>
              </a:rPr>
              <a:t>个月波动率因子均属波动率风格大类下面的细分因子</a:t>
            </a:r>
            <a:endParaRPr lang="en-US" altLang="zh-CN" sz="1800" i="1" dirty="0">
              <a:solidFill>
                <a:srgbClr val="000000"/>
              </a:solidFill>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223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DBF6BEA-14F7-477B-A9AF-8C9E03436675}"/>
              </a:ext>
            </a:extLst>
          </p:cNvPr>
          <p:cNvSpPr>
            <a:spLocks noGrp="1"/>
          </p:cNvSpPr>
          <p:nvPr>
            <p:ph idx="1"/>
          </p:nvPr>
        </p:nvSpPr>
        <p:spPr>
          <a:xfrm>
            <a:off x="1164806" y="2129691"/>
            <a:ext cx="9720071" cy="4091355"/>
          </a:xfrm>
        </p:spPr>
        <p:txBody>
          <a:bodyPr>
            <a:normAutofit/>
          </a:bodyPr>
          <a:lstStyle/>
          <a:p>
            <a:pPr>
              <a:lnSpc>
                <a:spcPct val="170000"/>
              </a:lnSpc>
            </a:pPr>
            <a:r>
              <a:rPr lang="zh-CN" altLang="en-US" sz="1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等权加权是最为直观的加权方式，其优点在于逻辑直观，减少参数优化过程，从而减小过拟的概率。但</a:t>
            </a:r>
            <a:r>
              <a:rPr lang="en-US" altLang="zh-CN" sz="1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IC</a:t>
            </a:r>
            <a:r>
              <a:rPr lang="zh-CN" altLang="en-US" sz="1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加权和</a:t>
            </a:r>
            <a:r>
              <a:rPr lang="en-US" altLang="zh-CN" sz="1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IC_IR</a:t>
            </a:r>
            <a:r>
              <a:rPr lang="zh-CN" altLang="en-US" sz="1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加权也是较为常用的因子合成方法，这两种加权方式下可以比较有效的提高预测能力较高的因子的权重占比，从而提高合成因子的预测能力。</a:t>
            </a:r>
            <a:endParaRPr lang="en-US" altLang="zh-CN" sz="1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70000"/>
              </a:lnSpc>
            </a:pPr>
            <a:r>
              <a:rPr lang="zh-CN" altLang="en-US" sz="1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静态法</a:t>
            </a:r>
            <a:r>
              <a:rPr lang="en-US" altLang="zh-CN" sz="1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_</a:t>
            </a:r>
            <a:r>
              <a:rPr lang="zh-CN" altLang="en-US" sz="1800" b="1"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等权法：</a:t>
            </a:r>
            <a:endParaRPr lang="en-US" altLang="zh-CN" sz="1800" b="1"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p>
            <a:pPr>
              <a:lnSpc>
                <a:spcPct val="170000"/>
              </a:lnSpc>
            </a:pPr>
            <a:r>
              <a:rPr lang="zh-CN" altLang="en-US" sz="18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rPr>
              <a:t>因子值直接相加</a:t>
            </a:r>
            <a:endParaRPr lang="en-US" altLang="zh-CN" sz="1800" dirty="0">
              <a:solidFill>
                <a:srgbClr val="000000"/>
              </a:solidFill>
              <a:effectLst/>
              <a:latin typeface="Times New Roman" panose="02020603050405020304" pitchFamily="18" charset="0"/>
              <a:ea typeface="楷体" panose="02010609060101010101" pitchFamily="49" charset="-122"/>
              <a:cs typeface="Times New Roman" panose="02020603050405020304" pitchFamily="18" charset="0"/>
            </a:endParaRPr>
          </a:p>
          <a:p>
            <a:pPr>
              <a:lnSpc>
                <a:spcPct val="170000"/>
              </a:lnSpc>
            </a:pPr>
            <a:r>
              <a:rPr lang="zh-CN" altLang="en-US" sz="1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动态法</a:t>
            </a:r>
            <a:r>
              <a:rPr lang="en-US" altLang="zh-CN" sz="1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_IC/IR</a:t>
            </a:r>
            <a:r>
              <a:rPr lang="zh-CN" altLang="en-US" sz="1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加权法：</a:t>
            </a:r>
            <a:endParaRPr lang="en-US" altLang="zh-CN" sz="18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70000"/>
              </a:lnSpc>
            </a:pPr>
            <a:r>
              <a:rPr lang="zh-CN" altLang="en-US" sz="1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用因子</a:t>
            </a:r>
            <a:r>
              <a:rPr lang="en-US" altLang="zh-CN" sz="1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IC</a:t>
            </a:r>
            <a:r>
              <a:rPr lang="zh-CN" altLang="en-US" sz="1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序列过去</a:t>
            </a:r>
            <a:r>
              <a:rPr lang="en-US" altLang="zh-CN" sz="1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240/480</a:t>
            </a:r>
            <a:r>
              <a:rPr lang="zh-CN" altLang="en-US" sz="1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期均值，作为下一期的权重。</a:t>
            </a:r>
            <a:endParaRPr lang="en-US" altLang="zh-CN" sz="1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标题 1">
            <a:extLst>
              <a:ext uri="{FF2B5EF4-FFF2-40B4-BE49-F238E27FC236}">
                <a16:creationId xmlns:a16="http://schemas.microsoft.com/office/drawing/2014/main" id="{67367E5C-8E62-4917-B8A2-9C740AC5DDC9}"/>
              </a:ext>
            </a:extLst>
          </p:cNvPr>
          <p:cNvSpPr>
            <a:spLocks noGrp="1"/>
          </p:cNvSpPr>
          <p:nvPr>
            <p:ph type="title"/>
          </p:nvPr>
        </p:nvSpPr>
        <p:spPr>
          <a:xfrm>
            <a:off x="1024128" y="585216"/>
            <a:ext cx="9720072" cy="1499616"/>
          </a:xfrm>
        </p:spPr>
        <p:txBody>
          <a:bodyPr/>
          <a:lstStyle/>
          <a:p>
            <a:r>
              <a:rPr lang="zh-CN" altLang="en-US" dirty="0"/>
              <a:t>静态</a:t>
            </a:r>
            <a:r>
              <a:rPr lang="en-US" altLang="zh-CN" dirty="0"/>
              <a:t>/</a:t>
            </a:r>
            <a:r>
              <a:rPr lang="zh-CN" altLang="en-US" dirty="0"/>
              <a:t>动态加权法</a:t>
            </a:r>
          </a:p>
        </p:txBody>
      </p:sp>
      <p:sp>
        <p:nvSpPr>
          <p:cNvPr id="2" name="文本框 1">
            <a:extLst>
              <a:ext uri="{FF2B5EF4-FFF2-40B4-BE49-F238E27FC236}">
                <a16:creationId xmlns:a16="http://schemas.microsoft.com/office/drawing/2014/main" id="{BFD3D4C9-A6A3-4549-A061-8906E6559CB5}"/>
              </a:ext>
            </a:extLst>
          </p:cNvPr>
          <p:cNvSpPr txBox="1"/>
          <p:nvPr/>
        </p:nvSpPr>
        <p:spPr>
          <a:xfrm>
            <a:off x="3805271" y="3970119"/>
            <a:ext cx="4017108" cy="1477328"/>
          </a:xfrm>
          <a:prstGeom prst="rect">
            <a:avLst/>
          </a:prstGeom>
          <a:noFill/>
        </p:spPr>
        <p:txBody>
          <a:bodyPr wrap="square" rtlCol="0">
            <a:spAutoFit/>
          </a:bodyPr>
          <a:lstStyle/>
          <a:p>
            <a:r>
              <a:rPr lang="en-US" altLang="zh-CN" dirty="0"/>
              <a:t>X1+X2+X3</a:t>
            </a:r>
          </a:p>
          <a:p>
            <a:endParaRPr lang="en-US" altLang="zh-CN" dirty="0"/>
          </a:p>
          <a:p>
            <a:endParaRPr lang="en-US" altLang="zh-CN" dirty="0"/>
          </a:p>
          <a:p>
            <a:endParaRPr lang="en-US" altLang="zh-CN" dirty="0"/>
          </a:p>
          <a:p>
            <a:r>
              <a:rPr lang="en-US" altLang="zh-CN" dirty="0"/>
              <a:t>IC1*X1+IC2*X2+IC3*X3</a:t>
            </a:r>
            <a:endParaRPr lang="zh-CN" altLang="en-US" dirty="0"/>
          </a:p>
        </p:txBody>
      </p:sp>
      <p:pic>
        <p:nvPicPr>
          <p:cNvPr id="5" name="图片 4" descr="图表&#10;&#10;描述已自动生成">
            <a:extLst>
              <a:ext uri="{FF2B5EF4-FFF2-40B4-BE49-F238E27FC236}">
                <a16:creationId xmlns:a16="http://schemas.microsoft.com/office/drawing/2014/main" id="{434757AE-2901-49D1-8A4D-0D0C494C7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088" y="3511060"/>
            <a:ext cx="5008359" cy="2544159"/>
          </a:xfrm>
          <a:prstGeom prst="rect">
            <a:avLst/>
          </a:prstGeom>
        </p:spPr>
      </p:pic>
    </p:spTree>
    <p:extLst>
      <p:ext uri="{BB962C8B-B14F-4D97-AF65-F5344CB8AC3E}">
        <p14:creationId xmlns:p14="http://schemas.microsoft.com/office/powerpoint/2010/main" val="3921791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555FE1-1E4F-4DA1-A2BC-7D23AC03FB99}"/>
              </a:ext>
            </a:extLst>
          </p:cNvPr>
          <p:cNvSpPr>
            <a:spLocks noGrp="1"/>
          </p:cNvSpPr>
          <p:nvPr>
            <p:ph idx="1"/>
          </p:nvPr>
        </p:nvSpPr>
        <p:spPr>
          <a:xfrm>
            <a:off x="1079906" y="2084832"/>
            <a:ext cx="9720071" cy="4023360"/>
          </a:xfrm>
        </p:spPr>
        <p:txBody>
          <a:bodyPr>
            <a:normAutofit/>
          </a:bodyPr>
          <a:lstStyle/>
          <a:p>
            <a:pPr>
              <a:lnSpc>
                <a:spcPct val="150000"/>
              </a:lnSpc>
            </a:pPr>
            <a:r>
              <a:rPr lang="zh-CN" altLang="en-US" sz="1800" dirty="0">
                <a:solidFill>
                  <a:srgbClr val="000000"/>
                </a:solidFill>
                <a:latin typeface="楷体" panose="02010609060101010101" pitchFamily="49" charset="-122"/>
                <a:ea typeface="楷体" panose="02010609060101010101" pitchFamily="49" charset="-122"/>
              </a:rPr>
              <a:t>等权法与另外两种加权方式下的因子差异并不明显，并且等权相加的方式逻辑更为直观，省去了滚动计算</a:t>
            </a:r>
            <a:r>
              <a:rPr lang="en-US" altLang="zh-CN" sz="1800" dirty="0">
                <a:solidFill>
                  <a:srgbClr val="000000"/>
                </a:solidFill>
                <a:latin typeface="楷体" panose="02010609060101010101" pitchFamily="49" charset="-122"/>
                <a:ea typeface="楷体" panose="02010609060101010101" pitchFamily="49" charset="-122"/>
              </a:rPr>
              <a:t>IC</a:t>
            </a:r>
            <a:r>
              <a:rPr lang="zh-CN" altLang="en-US" sz="1800" dirty="0">
                <a:solidFill>
                  <a:srgbClr val="000000"/>
                </a:solidFill>
                <a:latin typeface="楷体" panose="02010609060101010101" pitchFamily="49" charset="-122"/>
                <a:ea typeface="楷体" panose="02010609060101010101" pitchFamily="49" charset="-122"/>
              </a:rPr>
              <a:t>或者</a:t>
            </a:r>
            <a:r>
              <a:rPr lang="en-US" altLang="zh-CN" sz="1800" dirty="0">
                <a:solidFill>
                  <a:srgbClr val="000000"/>
                </a:solidFill>
                <a:latin typeface="楷体" panose="02010609060101010101" pitchFamily="49" charset="-122"/>
                <a:ea typeface="楷体" panose="02010609060101010101" pitchFamily="49" charset="-122"/>
              </a:rPr>
              <a:t>IC_IR</a:t>
            </a:r>
            <a:r>
              <a:rPr lang="zh-CN" altLang="en-US" sz="1800" dirty="0">
                <a:solidFill>
                  <a:srgbClr val="000000"/>
                </a:solidFill>
                <a:latin typeface="楷体" panose="02010609060101010101" pitchFamily="49" charset="-122"/>
                <a:ea typeface="楷体" panose="02010609060101010101" pitchFamily="49" charset="-122"/>
              </a:rPr>
              <a:t>的时间区间长度的参数优化过程，一定程度上避免了样本内的过拟概率。</a:t>
            </a:r>
            <a:endParaRPr lang="en-US" altLang="zh-CN" sz="1800" dirty="0">
              <a:solidFill>
                <a:srgbClr val="000000"/>
              </a:solidFill>
              <a:latin typeface="楷体" panose="02010609060101010101" pitchFamily="49" charset="-122"/>
              <a:ea typeface="楷体" panose="02010609060101010101" pitchFamily="49" charset="-122"/>
            </a:endParaRPr>
          </a:p>
          <a:p>
            <a:pPr>
              <a:lnSpc>
                <a:spcPct val="150000"/>
              </a:lnSpc>
            </a:pPr>
            <a:endParaRPr lang="zh-CN" altLang="en-US" sz="1800" dirty="0"/>
          </a:p>
        </p:txBody>
      </p:sp>
      <p:pic>
        <p:nvPicPr>
          <p:cNvPr id="5" name="图片 4">
            <a:extLst>
              <a:ext uri="{FF2B5EF4-FFF2-40B4-BE49-F238E27FC236}">
                <a16:creationId xmlns:a16="http://schemas.microsoft.com/office/drawing/2014/main" id="{8CAD761F-C1F3-4966-80EF-745D26512EA1}"/>
              </a:ext>
            </a:extLst>
          </p:cNvPr>
          <p:cNvPicPr>
            <a:picLocks noChangeAspect="1"/>
          </p:cNvPicPr>
          <p:nvPr/>
        </p:nvPicPr>
        <p:blipFill>
          <a:blip r:embed="rId3"/>
          <a:stretch>
            <a:fillRect/>
          </a:stretch>
        </p:blipFill>
        <p:spPr>
          <a:xfrm>
            <a:off x="1158060" y="4646956"/>
            <a:ext cx="7048094" cy="1474030"/>
          </a:xfrm>
          <a:prstGeom prst="rect">
            <a:avLst/>
          </a:prstGeom>
        </p:spPr>
      </p:pic>
      <p:pic>
        <p:nvPicPr>
          <p:cNvPr id="7" name="图片 6">
            <a:extLst>
              <a:ext uri="{FF2B5EF4-FFF2-40B4-BE49-F238E27FC236}">
                <a16:creationId xmlns:a16="http://schemas.microsoft.com/office/drawing/2014/main" id="{B26ED979-4117-49F6-8C34-D7912393A554}"/>
              </a:ext>
            </a:extLst>
          </p:cNvPr>
          <p:cNvPicPr>
            <a:picLocks noChangeAspect="1"/>
          </p:cNvPicPr>
          <p:nvPr/>
        </p:nvPicPr>
        <p:blipFill>
          <a:blip r:embed="rId4"/>
          <a:stretch>
            <a:fillRect/>
          </a:stretch>
        </p:blipFill>
        <p:spPr>
          <a:xfrm>
            <a:off x="1079906" y="3261553"/>
            <a:ext cx="4821764" cy="1146865"/>
          </a:xfrm>
          <a:prstGeom prst="rect">
            <a:avLst/>
          </a:prstGeom>
        </p:spPr>
      </p:pic>
      <p:sp>
        <p:nvSpPr>
          <p:cNvPr id="8" name="标题 1">
            <a:extLst>
              <a:ext uri="{FF2B5EF4-FFF2-40B4-BE49-F238E27FC236}">
                <a16:creationId xmlns:a16="http://schemas.microsoft.com/office/drawing/2014/main" id="{6D45011F-E04D-40E0-9255-52D93EABB8A3}"/>
              </a:ext>
            </a:extLst>
          </p:cNvPr>
          <p:cNvSpPr>
            <a:spLocks noGrp="1"/>
          </p:cNvSpPr>
          <p:nvPr>
            <p:ph type="title"/>
          </p:nvPr>
        </p:nvSpPr>
        <p:spPr>
          <a:xfrm>
            <a:off x="1024128" y="585216"/>
            <a:ext cx="9720072" cy="1499616"/>
          </a:xfrm>
        </p:spPr>
        <p:txBody>
          <a:bodyPr/>
          <a:lstStyle/>
          <a:p>
            <a:r>
              <a:rPr lang="zh-CN" altLang="en-US" dirty="0"/>
              <a:t>不同方法下绩效对比</a:t>
            </a:r>
          </a:p>
        </p:txBody>
      </p:sp>
    </p:spTree>
    <p:extLst>
      <p:ext uri="{BB962C8B-B14F-4D97-AF65-F5344CB8AC3E}">
        <p14:creationId xmlns:p14="http://schemas.microsoft.com/office/powerpoint/2010/main" val="416206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C35EA-92F8-40C1-ABA6-7715793E6E35}"/>
              </a:ext>
            </a:extLst>
          </p:cNvPr>
          <p:cNvSpPr>
            <a:spLocks noGrp="1"/>
          </p:cNvSpPr>
          <p:nvPr>
            <p:ph type="title"/>
          </p:nvPr>
        </p:nvSpPr>
        <p:spPr/>
        <p:txBody>
          <a:bodyPr/>
          <a:lstStyle/>
          <a:p>
            <a:r>
              <a:rPr lang="zh-CN" altLang="en-US" dirty="0"/>
              <a:t>其他</a:t>
            </a:r>
          </a:p>
        </p:txBody>
      </p:sp>
      <p:sp>
        <p:nvSpPr>
          <p:cNvPr id="3" name="内容占位符 2">
            <a:extLst>
              <a:ext uri="{FF2B5EF4-FFF2-40B4-BE49-F238E27FC236}">
                <a16:creationId xmlns:a16="http://schemas.microsoft.com/office/drawing/2014/main" id="{9AF1769B-B945-42B2-93E2-7A124369BB85}"/>
              </a:ext>
            </a:extLst>
          </p:cNvPr>
          <p:cNvSpPr>
            <a:spLocks noGrp="1"/>
          </p:cNvSpPr>
          <p:nvPr>
            <p:ph idx="1"/>
          </p:nvPr>
        </p:nvSpPr>
        <p:spPr>
          <a:xfrm>
            <a:off x="1024128" y="2143447"/>
            <a:ext cx="9720071" cy="3552092"/>
          </a:xfrm>
        </p:spPr>
        <p:txBody>
          <a:bodyPr>
            <a:normAutofit fontScale="92500"/>
          </a:bodyPr>
          <a:lstStyle/>
          <a:p>
            <a:r>
              <a:rPr lang="zh-CN" altLang="en-US" sz="16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主成分分析：</a:t>
            </a:r>
            <a:endParaRPr lang="en-US" altLang="zh-CN" sz="16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对相关性高的因子进行主成分分析，结合收益率排序选取一个或几个主成分的组合系数作为权重合成大类因子。此种做法较偏重技术分析，组合出来的指标可能不具有特殊的经济学含义，可根据实际情况适度采用。</a:t>
            </a:r>
            <a:endPar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6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历史收益率加权法∶</a:t>
            </a:r>
            <a:endParaRPr lang="en-US" altLang="zh-CN" sz="16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所有相关性很高的因子，按照各自的历史收益率作为权重对因子载荷进行合成。这样可以获得最大解释力的大类因子，但是由于共线性问题通过回归计算出的因子收益率非常不稳定。还是以动量因子为例，如果这六个因子的历史收益率分别是</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，则各自的权重分别是∶</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4.76%</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9.52%</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14.29%</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19.05%</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23.81%</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28.57%</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，然后再重新进行标准化处理；</a:t>
            </a:r>
            <a:endPar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16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最大化 </a:t>
            </a:r>
            <a:r>
              <a:rPr lang="en-US" altLang="zh-CN" sz="16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IC_IR </a:t>
            </a:r>
            <a:r>
              <a:rPr lang="zh-CN" altLang="en-US" sz="16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加权法：</a:t>
            </a:r>
            <a:endParaRPr lang="en-US" altLang="zh-CN" sz="16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《Quantitative Equity Portfolio Management》</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一书中提出最大化复合因子 </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IC_IR</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的方法。其基本思想是，以历史一段时间的复合因子平均 </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IC </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值作为对复合因子下一期 </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IC</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值的估计，以历史 </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IC </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值的协方差矩阵作为对复合因子下一期波动率的估计，根据 </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IC_IR</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等于 </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IC </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的期望值除以 </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IC </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的标准差，可以得到最大化复合因子 </a:t>
            </a:r>
            <a:r>
              <a:rPr lang="en-US" altLang="zh-CN"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IC_IR </a:t>
            </a:r>
            <a:r>
              <a:rPr lang="zh-CN" altLang="en-US" sz="16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的最优权重解。</a:t>
            </a:r>
          </a:p>
        </p:txBody>
      </p:sp>
      <p:pic>
        <p:nvPicPr>
          <p:cNvPr id="5" name="图片 4">
            <a:extLst>
              <a:ext uri="{FF2B5EF4-FFF2-40B4-BE49-F238E27FC236}">
                <a16:creationId xmlns:a16="http://schemas.microsoft.com/office/drawing/2014/main" id="{6C7EB7AC-8CE6-49D5-9339-56815D12BA4D}"/>
              </a:ext>
            </a:extLst>
          </p:cNvPr>
          <p:cNvPicPr>
            <a:picLocks noChangeAspect="1"/>
          </p:cNvPicPr>
          <p:nvPr/>
        </p:nvPicPr>
        <p:blipFill>
          <a:blip r:embed="rId2"/>
          <a:stretch>
            <a:fillRect/>
          </a:stretch>
        </p:blipFill>
        <p:spPr>
          <a:xfrm>
            <a:off x="4190303" y="5838092"/>
            <a:ext cx="2545301" cy="723963"/>
          </a:xfrm>
          <a:prstGeom prst="rect">
            <a:avLst/>
          </a:prstGeom>
        </p:spPr>
      </p:pic>
    </p:spTree>
    <p:extLst>
      <p:ext uri="{BB962C8B-B14F-4D97-AF65-F5344CB8AC3E}">
        <p14:creationId xmlns:p14="http://schemas.microsoft.com/office/powerpoint/2010/main" val="2287151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A8B3B-89D3-4E58-883C-7F8A0C72A310}"/>
              </a:ext>
            </a:extLst>
          </p:cNvPr>
          <p:cNvSpPr>
            <a:spLocks noGrp="1"/>
          </p:cNvSpPr>
          <p:nvPr>
            <p:ph type="title"/>
          </p:nvPr>
        </p:nvSpPr>
        <p:spPr>
          <a:xfrm>
            <a:off x="1024127" y="585216"/>
            <a:ext cx="6314519" cy="1499616"/>
          </a:xfrm>
        </p:spPr>
        <p:txBody>
          <a:bodyPr>
            <a:normAutofit/>
          </a:bodyPr>
          <a:lstStyle/>
          <a:p>
            <a:r>
              <a:rPr lang="zh-CN" altLang="en-US" sz="3600" dirty="0"/>
              <a:t>下期预告：因子拥挤度</a:t>
            </a:r>
          </a:p>
        </p:txBody>
      </p:sp>
      <p:pic>
        <p:nvPicPr>
          <p:cNvPr id="5" name="图片 4" descr="图形用户界面, 应用程序&#10;&#10;描述已自动生成">
            <a:extLst>
              <a:ext uri="{FF2B5EF4-FFF2-40B4-BE49-F238E27FC236}">
                <a16:creationId xmlns:a16="http://schemas.microsoft.com/office/drawing/2014/main" id="{74E936E5-E48D-4D78-A87B-3C39DAB4A95C}"/>
              </a:ext>
            </a:extLst>
          </p:cNvPr>
          <p:cNvPicPr>
            <a:picLocks noChangeAspect="1"/>
          </p:cNvPicPr>
          <p:nvPr/>
        </p:nvPicPr>
        <p:blipFill rotWithShape="1">
          <a:blip r:embed="rId2">
            <a:extLst>
              <a:ext uri="{28A0092B-C50C-407E-A947-70E740481C1C}">
                <a14:useLocalDpi xmlns:a14="http://schemas.microsoft.com/office/drawing/2010/main" val="0"/>
              </a:ext>
            </a:extLst>
          </a:blip>
          <a:srcRect t="8894"/>
          <a:stretch/>
        </p:blipFill>
        <p:spPr>
          <a:xfrm>
            <a:off x="1024127" y="1890346"/>
            <a:ext cx="9533205" cy="4813682"/>
          </a:xfrm>
          <a:prstGeom prst="rect">
            <a:avLst/>
          </a:prstGeom>
        </p:spPr>
      </p:pic>
      <p:sp>
        <p:nvSpPr>
          <p:cNvPr id="4" name="文本框 3">
            <a:extLst>
              <a:ext uri="{FF2B5EF4-FFF2-40B4-BE49-F238E27FC236}">
                <a16:creationId xmlns:a16="http://schemas.microsoft.com/office/drawing/2014/main" id="{96F8EAF2-4F65-43F6-B848-D9B833B77487}"/>
              </a:ext>
            </a:extLst>
          </p:cNvPr>
          <p:cNvSpPr txBox="1"/>
          <p:nvPr/>
        </p:nvSpPr>
        <p:spPr>
          <a:xfrm>
            <a:off x="7338646" y="720795"/>
            <a:ext cx="4360720" cy="1169551"/>
          </a:xfrm>
          <a:prstGeom prst="rect">
            <a:avLst/>
          </a:prstGeom>
          <a:noFill/>
        </p:spPr>
        <p:txBody>
          <a:bodyPr wrap="square" rtlCol="0">
            <a:spAutoFit/>
          </a:bodyPr>
          <a:lstStyle/>
          <a:p>
            <a:r>
              <a:rPr lang="zh-CN" altLang="en-US" sz="1400" dirty="0">
                <a:solidFill>
                  <a:srgbClr val="000000"/>
                </a:solidFill>
                <a:latin typeface="楷体" panose="02010609060101010101" pitchFamily="49" charset="-122"/>
                <a:ea typeface="楷体" panose="02010609060101010101" pitchFamily="49" charset="-122"/>
              </a:rPr>
              <a:t>推荐研报：</a:t>
            </a:r>
            <a:endParaRPr lang="en-US" altLang="zh-CN" sz="1400" dirty="0">
              <a:solidFill>
                <a:srgbClr val="000000"/>
              </a:solidFill>
              <a:latin typeface="楷体" panose="02010609060101010101" pitchFamily="49" charset="-122"/>
              <a:ea typeface="楷体" panose="02010609060101010101" pitchFamily="49" charset="-122"/>
            </a:endParaRPr>
          </a:p>
          <a:p>
            <a:r>
              <a:rPr lang="zh-CN" altLang="en-US" sz="1400" dirty="0">
                <a:solidFill>
                  <a:srgbClr val="000000"/>
                </a:solidFill>
                <a:latin typeface="楷体" panose="02010609060101010101" pitchFamily="49" charset="-122"/>
                <a:ea typeface="楷体" panose="02010609060101010101" pitchFamily="49" charset="-122"/>
              </a:rPr>
              <a:t>华泰证券</a:t>
            </a:r>
            <a:r>
              <a:rPr lang="en-US" altLang="zh-CN" sz="1400" dirty="0">
                <a:solidFill>
                  <a:srgbClr val="000000"/>
                </a:solidFill>
                <a:latin typeface="楷体" panose="02010609060101010101" pitchFamily="49" charset="-122"/>
                <a:ea typeface="楷体" panose="02010609060101010101" pitchFamily="49" charset="-122"/>
              </a:rPr>
              <a:t>《</a:t>
            </a:r>
            <a:r>
              <a:rPr lang="zh-CN" altLang="en-US" sz="1400" dirty="0">
                <a:solidFill>
                  <a:srgbClr val="000000"/>
                </a:solidFill>
                <a:latin typeface="楷体" panose="02010609060101010101" pitchFamily="49" charset="-122"/>
                <a:ea typeface="楷体" panose="02010609060101010101" pitchFamily="49" charset="-122"/>
              </a:rPr>
              <a:t>多因子模型体系初探</a:t>
            </a:r>
            <a:r>
              <a:rPr lang="en-US" altLang="zh-CN" sz="1400" dirty="0">
                <a:solidFill>
                  <a:srgbClr val="000000"/>
                </a:solidFill>
                <a:latin typeface="楷体" panose="02010609060101010101" pitchFamily="49" charset="-122"/>
                <a:ea typeface="楷体" panose="02010609060101010101" pitchFamily="49" charset="-122"/>
              </a:rPr>
              <a:t>》</a:t>
            </a:r>
          </a:p>
          <a:p>
            <a:r>
              <a:rPr lang="zh-CN" altLang="en-US" sz="1400" dirty="0">
                <a:solidFill>
                  <a:srgbClr val="000000"/>
                </a:solidFill>
                <a:latin typeface="楷体" panose="02010609060101010101" pitchFamily="49" charset="-122"/>
                <a:ea typeface="楷体" panose="02010609060101010101" pitchFamily="49" charset="-122"/>
              </a:rPr>
              <a:t>华泰证券</a:t>
            </a:r>
            <a:r>
              <a:rPr lang="en-US" altLang="zh-CN" sz="1400" dirty="0">
                <a:solidFill>
                  <a:srgbClr val="000000"/>
                </a:solidFill>
                <a:latin typeface="楷体" panose="02010609060101010101" pitchFamily="49" charset="-122"/>
                <a:ea typeface="楷体" panose="02010609060101010101" pitchFamily="49" charset="-122"/>
              </a:rPr>
              <a:t>《</a:t>
            </a:r>
            <a:r>
              <a:rPr lang="zh-CN" altLang="en-US" sz="1400" dirty="0">
                <a:solidFill>
                  <a:srgbClr val="000000"/>
                </a:solidFill>
                <a:latin typeface="楷体" panose="02010609060101010101" pitchFamily="49" charset="-122"/>
                <a:ea typeface="楷体" panose="02010609060101010101" pitchFamily="49" charset="-122"/>
              </a:rPr>
              <a:t>因子合成方法实证分析</a:t>
            </a:r>
            <a:r>
              <a:rPr lang="en-US" altLang="zh-CN" sz="1400" dirty="0">
                <a:solidFill>
                  <a:srgbClr val="000000"/>
                </a:solidFill>
                <a:effectLst/>
                <a:latin typeface="楷体" panose="02010609060101010101" pitchFamily="49" charset="-122"/>
                <a:ea typeface="楷体" panose="02010609060101010101" pitchFamily="49" charset="-122"/>
              </a:rPr>
              <a:t>》</a:t>
            </a:r>
          </a:p>
          <a:p>
            <a:r>
              <a:rPr lang="zh-CN" altLang="en-US" sz="1400" dirty="0">
                <a:solidFill>
                  <a:srgbClr val="000000"/>
                </a:solidFill>
                <a:effectLst/>
                <a:latin typeface="楷体" panose="02010609060101010101" pitchFamily="49" charset="-122"/>
                <a:ea typeface="楷体" panose="02010609060101010101" pitchFamily="49" charset="-122"/>
              </a:rPr>
              <a:t>光大证券</a:t>
            </a:r>
            <a:r>
              <a:rPr lang="en-US" altLang="zh-CN" sz="1400" dirty="0">
                <a:solidFill>
                  <a:srgbClr val="000000"/>
                </a:solidFill>
                <a:latin typeface="楷体" panose="02010609060101010101" pitchFamily="49" charset="-122"/>
                <a:ea typeface="楷体" panose="02010609060101010101" pitchFamily="49" charset="-122"/>
              </a:rPr>
              <a:t>《</a:t>
            </a:r>
            <a:r>
              <a:rPr lang="zh-CN" altLang="en-US" sz="1400" dirty="0">
                <a:solidFill>
                  <a:srgbClr val="000000"/>
                </a:solidFill>
                <a:effectLst/>
                <a:latin typeface="楷体" panose="02010609060101010101" pitchFamily="49" charset="-122"/>
                <a:ea typeface="楷体" panose="02010609060101010101" pitchFamily="49" charset="-122"/>
              </a:rPr>
              <a:t>以质取胜：</a:t>
            </a:r>
            <a:r>
              <a:rPr lang="en-US" altLang="zh-CN" sz="1400" dirty="0">
                <a:solidFill>
                  <a:srgbClr val="000000"/>
                </a:solidFill>
                <a:effectLst/>
                <a:latin typeface="楷体" panose="02010609060101010101" pitchFamily="49" charset="-122"/>
                <a:ea typeface="楷体" panose="02010609060101010101" pitchFamily="49" charset="-122"/>
              </a:rPr>
              <a:t>EBQC</a:t>
            </a:r>
            <a:r>
              <a:rPr lang="zh-CN" altLang="en-US" sz="1400" dirty="0">
                <a:solidFill>
                  <a:srgbClr val="000000"/>
                </a:solidFill>
                <a:effectLst/>
                <a:latin typeface="楷体" panose="02010609060101010101" pitchFamily="49" charset="-122"/>
                <a:ea typeface="楷体" panose="02010609060101010101" pitchFamily="49" charset="-122"/>
              </a:rPr>
              <a:t>综合质量因子详解</a:t>
            </a:r>
            <a:r>
              <a:rPr lang="en-US" altLang="zh-CN" sz="1400" dirty="0">
                <a:solidFill>
                  <a:srgbClr val="000000"/>
                </a:solidFill>
                <a:effectLst/>
                <a:latin typeface="楷体" panose="02010609060101010101" pitchFamily="49" charset="-122"/>
                <a:ea typeface="楷体" panose="02010609060101010101" pitchFamily="49" charset="-122"/>
              </a:rPr>
              <a:t>》</a:t>
            </a:r>
          </a:p>
          <a:p>
            <a:endParaRPr lang="zh-CN" altLang="en-US" sz="1400" dirty="0"/>
          </a:p>
        </p:txBody>
      </p:sp>
    </p:spTree>
    <p:extLst>
      <p:ext uri="{BB962C8B-B14F-4D97-AF65-F5344CB8AC3E}">
        <p14:creationId xmlns:p14="http://schemas.microsoft.com/office/powerpoint/2010/main" val="24176555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319</TotalTime>
  <Words>695</Words>
  <Application>Microsoft Office PowerPoint</Application>
  <PresentationFormat>宽屏</PresentationFormat>
  <Paragraphs>35</Paragraphs>
  <Slides>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ArialMT</vt:lpstr>
      <vt:lpstr>等线</vt:lpstr>
      <vt:lpstr>楷体</vt:lpstr>
      <vt:lpstr>Times New Roman</vt:lpstr>
      <vt:lpstr>Tw Cen MT</vt:lpstr>
      <vt:lpstr>Tw Cen MT Condensed</vt:lpstr>
      <vt:lpstr>Wingdings 3</vt:lpstr>
      <vt:lpstr>积分</vt:lpstr>
      <vt:lpstr>多因子模型 线性合成</vt:lpstr>
      <vt:lpstr>因子合成方法</vt:lpstr>
      <vt:lpstr>静态/动态加权法</vt:lpstr>
      <vt:lpstr>不同方法下绩效对比</vt:lpstr>
      <vt:lpstr>其他</vt:lpstr>
      <vt:lpstr>下期预告：因子拥挤度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多因子模型 线性合成</dc:title>
  <dc:creator>2109853zbs20004@student.must.edu.mo</dc:creator>
  <cp:lastModifiedBy>2109853zbs20004@student.must.edu.mo</cp:lastModifiedBy>
  <cp:revision>8</cp:revision>
  <dcterms:created xsi:type="dcterms:W3CDTF">2022-09-15T15:17:22Z</dcterms:created>
  <dcterms:modified xsi:type="dcterms:W3CDTF">2022-09-20T14:24:40Z</dcterms:modified>
</cp:coreProperties>
</file>