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9" d="100"/>
          <a:sy n="149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0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4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63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9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4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0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1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0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8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5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1BA00B-2B67-4DEA-9F41-0AE5CEEC133E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BEE73DF-4004-47FA-AE34-2572B539C7D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7" Type="http://schemas.openxmlformats.org/officeDocument/2006/relationships/image" Target="../media/image23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9D7B5A-DEAB-2E38-168C-90EE8AF1E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0"/>
            <a:ext cx="7164674" cy="4226983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tx1">
                    <a:alpha val="80000"/>
                  </a:schemeClr>
                </a:solidFill>
              </a:rPr>
              <a:t>Level2</a:t>
            </a:r>
            <a:r>
              <a:rPr lang="zh-CN" altLang="en-US" sz="6000" dirty="0">
                <a:solidFill>
                  <a:schemeClr val="tx1">
                    <a:alpha val="80000"/>
                  </a:schemeClr>
                </a:solidFill>
              </a:rPr>
              <a:t>数据</a:t>
            </a:r>
            <a:r>
              <a:rPr lang="en-US" altLang="zh-CN" sz="6000" dirty="0">
                <a:solidFill>
                  <a:schemeClr val="tx1">
                    <a:alpha val="80000"/>
                  </a:schemeClr>
                </a:solidFill>
              </a:rPr>
              <a:t>--</a:t>
            </a:r>
            <a:r>
              <a:rPr lang="zh-CN" altLang="en-US" sz="6000" dirty="0">
                <a:solidFill>
                  <a:schemeClr val="tx1">
                    <a:alpha val="80000"/>
                  </a:schemeClr>
                </a:solidFill>
              </a:rPr>
              <a:t>逐笔委托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FFBE0-1E9C-C196-4FE3-E5FA62CD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科大财经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2023</a:t>
            </a:r>
            <a:r>
              <a:rPr lang="zh-CN" altLang="en-US" sz="2000" dirty="0"/>
              <a:t>年</a:t>
            </a:r>
            <a:r>
              <a:rPr lang="en-US" altLang="zh-CN" sz="2000" dirty="0"/>
              <a:t>3</a:t>
            </a:r>
            <a:r>
              <a:rPr lang="zh-CN" altLang="en-US" sz="2000" dirty="0"/>
              <a:t>月</a:t>
            </a:r>
            <a:r>
              <a:rPr lang="en-US" altLang="zh-CN" sz="2000" dirty="0"/>
              <a:t>26</a:t>
            </a:r>
            <a:r>
              <a:rPr lang="zh-CN" altLang="en-US" sz="2000" dirty="0"/>
              <a:t>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31E5DE2-F4F0-35D0-17B6-629853F21215}"/>
              </a:ext>
            </a:extLst>
          </p:cNvPr>
          <p:cNvSpPr txBox="1"/>
          <p:nvPr/>
        </p:nvSpPr>
        <p:spPr>
          <a:xfrm>
            <a:off x="1088563" y="2952921"/>
            <a:ext cx="5791155" cy="337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大纲：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逐笔委托数据介绍与概览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统计委托双方买卖次数，数量，金额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下单价格集中度，价格对应成交量集中度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买卖双方委托数量分位数累计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撤单行为识别潜在“机器单”，统计撤单委托数量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分钟级别净委托与价格动态关系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委托价格与当前盘口偏离度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307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25C78-78D7-4F11-8FA1-C6C8C1D8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委托价盘口偏离度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D1F781-DD9D-85B8-8ACB-0908CDF0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50" y="2148459"/>
            <a:ext cx="5562600" cy="4124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38A903-BAE9-8D97-FC77-AA876C33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744" y="2217293"/>
            <a:ext cx="5362575" cy="4124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1B1009-CA32-39E3-3D55-0D779C2FF20F}"/>
              </a:ext>
            </a:extLst>
          </p:cNvPr>
          <p:cNvSpPr txBox="1"/>
          <p:nvPr/>
        </p:nvSpPr>
        <p:spPr>
          <a:xfrm>
            <a:off x="7464837" y="1150358"/>
            <a:ext cx="344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逐笔委托价格和盘口差距中位数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8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D41FF-C750-6936-8F3B-1D39E089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下期预告 </a:t>
            </a:r>
            <a:r>
              <a:rPr lang="en-US" altLang="zh-CN" dirty="0"/>
              <a:t>level2 -- </a:t>
            </a:r>
            <a:r>
              <a:rPr lang="zh-CN" altLang="en-US" dirty="0"/>
              <a:t>逐笔成交</a:t>
            </a:r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BFE998A4-6A79-E48B-9C83-E59AD21F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7" y="1978672"/>
            <a:ext cx="8274361" cy="463457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623AA7-D690-E92C-2E46-5D944B0ED818}"/>
              </a:ext>
            </a:extLst>
          </p:cNvPr>
          <p:cNvSpPr txBox="1"/>
          <p:nvPr/>
        </p:nvSpPr>
        <p:spPr>
          <a:xfrm>
            <a:off x="9086850" y="2814612"/>
            <a:ext cx="254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腾讯会议直播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提供完整源代码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讲解源码逻辑及理论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一对一答疑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778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C4FE3-EBC8-BD5F-244C-B3729F21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逐笔委托数据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10B38-8DB5-819E-AFDE-8CBCADEB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个股全天逐笔委托数据是所有量价数据的基础，基于委托数据可以撮合构成</a:t>
            </a:r>
            <a:r>
              <a:rPr lang="en-US" altLang="zh-CN" dirty="0"/>
              <a:t>tick</a:t>
            </a:r>
            <a:r>
              <a:rPr lang="zh-CN" altLang="en-US" dirty="0"/>
              <a:t>级别，分钟级别，小时级别数据，甚至盘口数据，盘口各个档位价格及深度。可以理解为是交易中最细的数据，也是最高级别的数据类型。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该数据的构成基于证券交易参与者每次向交易所服务器发出的订单。会记录每一笔订单的委托时间，买卖方向，订单类型，下单数量，委托价格，撤单信息。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当然一些衍生清洗后的数据还会包括，实际成交股数，实际成交金额，最后一笔成交时间等。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342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D6E5C-A5B9-7B2C-B31D-C705DD98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000001.XSHE 20220531</a:t>
            </a:r>
            <a:r>
              <a:rPr lang="zh-CN" altLang="en-US" sz="4000" dirty="0"/>
              <a:t>逐笔委托数据概览 </a:t>
            </a:r>
            <a:endParaRPr lang="zh-CN" altLang="en-US" sz="7200" dirty="0">
              <a:solidFill>
                <a:schemeClr val="tx1"/>
              </a:solidFill>
            </a:endParaRPr>
          </a:p>
        </p:txBody>
      </p:sp>
      <p:pic>
        <p:nvPicPr>
          <p:cNvPr id="5" name="内容占位符 4" descr="表格&#10;&#10;描述已自动生成">
            <a:extLst>
              <a:ext uri="{FF2B5EF4-FFF2-40B4-BE49-F238E27FC236}">
                <a16:creationId xmlns:a16="http://schemas.microsoft.com/office/drawing/2014/main" id="{99A3402B-17BC-8716-963E-A04C3E3B5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9" y="2237874"/>
            <a:ext cx="11625246" cy="4034910"/>
          </a:xfrm>
        </p:spPr>
      </p:pic>
    </p:spTree>
    <p:extLst>
      <p:ext uri="{BB962C8B-B14F-4D97-AF65-F5344CB8AC3E}">
        <p14:creationId xmlns:p14="http://schemas.microsoft.com/office/powerpoint/2010/main" val="201577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BFB9-71A1-79CA-AEBC-D93213CE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086" y="405265"/>
            <a:ext cx="9720072" cy="1499616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研究方向</a:t>
            </a:r>
            <a:r>
              <a:rPr lang="en-US" altLang="zh-CN" sz="4400" dirty="0"/>
              <a:t>—</a:t>
            </a:r>
            <a:r>
              <a:rPr lang="zh-CN" altLang="en-US" sz="4400" dirty="0"/>
              <a:t>变量研究</a:t>
            </a: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E420DD99-C24E-FCC5-6BD5-F22074BF6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4" y="2482169"/>
            <a:ext cx="1884172" cy="1378661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D358FA91-77BD-B37C-AD26-1DDF4E459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4" y="4693997"/>
            <a:ext cx="1884172" cy="14900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6587980-2568-B719-73F8-AEF83827BB1D}"/>
              </a:ext>
            </a:extLst>
          </p:cNvPr>
          <p:cNvSpPr txBox="1"/>
          <p:nvPr/>
        </p:nvSpPr>
        <p:spPr>
          <a:xfrm>
            <a:off x="429405" y="2008859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买卖双方委托次数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FF544D-8A9A-8FFB-C364-407E17A5237B}"/>
              </a:ext>
            </a:extLst>
          </p:cNvPr>
          <p:cNvSpPr txBox="1"/>
          <p:nvPr/>
        </p:nvSpPr>
        <p:spPr>
          <a:xfrm>
            <a:off x="942086" y="423542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委托类型</a:t>
            </a:r>
          </a:p>
        </p:txBody>
      </p:sp>
      <p:pic>
        <p:nvPicPr>
          <p:cNvPr id="11" name="图片 10" descr="表格&#10;&#10;描述已自动生成">
            <a:extLst>
              <a:ext uri="{FF2B5EF4-FFF2-40B4-BE49-F238E27FC236}">
                <a16:creationId xmlns:a16="http://schemas.microsoft.com/office/drawing/2014/main" id="{60C41FC5-ABE3-03FA-3E19-6725443E7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85" y="2570352"/>
            <a:ext cx="2607374" cy="36994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B462949-BDB6-11AF-E963-C01C1EB5C896}"/>
              </a:ext>
            </a:extLst>
          </p:cNvPr>
          <p:cNvSpPr txBox="1"/>
          <p:nvPr/>
        </p:nvSpPr>
        <p:spPr>
          <a:xfrm>
            <a:off x="6198997" y="2010917"/>
            <a:ext cx="201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全天成交数量统计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A8EA2ED-16A5-D2DB-EBC4-5A79DBA13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3706" y="4138515"/>
            <a:ext cx="2877772" cy="22027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81A56AC-0E89-BEFF-34BE-F1EF2C1DC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8572" y="2068965"/>
            <a:ext cx="2752906" cy="2020436"/>
          </a:xfrm>
          <a:prstGeom prst="rect">
            <a:avLst/>
          </a:prstGeom>
        </p:spPr>
      </p:pic>
      <p:pic>
        <p:nvPicPr>
          <p:cNvPr id="18" name="图片 17" descr="表格&#10;&#10;描述已自动生成">
            <a:extLst>
              <a:ext uri="{FF2B5EF4-FFF2-40B4-BE49-F238E27FC236}">
                <a16:creationId xmlns:a16="http://schemas.microsoft.com/office/drawing/2014/main" id="{BA809E54-2E64-7ADA-7699-15B704DE42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9" y="2482170"/>
            <a:ext cx="2738900" cy="138433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15D2466-98E1-310F-A40F-2043F03C0F33}"/>
              </a:ext>
            </a:extLst>
          </p:cNvPr>
          <p:cNvSpPr txBox="1"/>
          <p:nvPr/>
        </p:nvSpPr>
        <p:spPr>
          <a:xfrm>
            <a:off x="2990609" y="2010917"/>
            <a:ext cx="211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买卖双方成交金额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5C34C-424C-822D-3080-8C20CFBD56AC}"/>
              </a:ext>
            </a:extLst>
          </p:cNvPr>
          <p:cNvSpPr txBox="1"/>
          <p:nvPr/>
        </p:nvSpPr>
        <p:spPr>
          <a:xfrm>
            <a:off x="3081515" y="4235420"/>
            <a:ext cx="212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买卖双方委托数量</a:t>
            </a:r>
          </a:p>
        </p:txBody>
      </p:sp>
      <p:pic>
        <p:nvPicPr>
          <p:cNvPr id="22" name="图片 21" descr="表格&#10;&#10;描述已自动生成">
            <a:extLst>
              <a:ext uri="{FF2B5EF4-FFF2-40B4-BE49-F238E27FC236}">
                <a16:creationId xmlns:a16="http://schemas.microsoft.com/office/drawing/2014/main" id="{09077E64-4E3A-ED70-DD2C-694F761CB8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35" y="4776178"/>
            <a:ext cx="2057446" cy="13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0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BFB9-71A1-79CA-AEBC-D93213CE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36" y="38959"/>
            <a:ext cx="9720072" cy="1499616"/>
          </a:xfrm>
        </p:spPr>
        <p:txBody>
          <a:bodyPr/>
          <a:lstStyle/>
          <a:p>
            <a:r>
              <a:rPr lang="zh-CN" altLang="en-US" dirty="0"/>
              <a:t>研究方向</a:t>
            </a:r>
            <a:r>
              <a:rPr lang="en-US" altLang="zh-CN" dirty="0"/>
              <a:t>—</a:t>
            </a:r>
            <a:r>
              <a:rPr lang="zh-CN" altLang="en-US" dirty="0"/>
              <a:t>变量研究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0433A04-A3DA-0940-1C65-AC101763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72" y="1281326"/>
            <a:ext cx="3127451" cy="245445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33D8C94-1D36-1724-08C1-2849BF614EC4}"/>
              </a:ext>
            </a:extLst>
          </p:cNvPr>
          <p:cNvSpPr txBox="1"/>
          <p:nvPr/>
        </p:nvSpPr>
        <p:spPr>
          <a:xfrm>
            <a:off x="680847" y="3808400"/>
            <a:ext cx="2625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偏度：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1.677556603656687</a:t>
            </a:r>
            <a:endParaRPr lang="zh-CN" altLang="en-US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294188-CEC1-101F-3504-8ED56E11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12" y="1252881"/>
            <a:ext cx="3127451" cy="258329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D14203B-4C22-7E34-4A02-6DF2F692BD7E}"/>
              </a:ext>
            </a:extLst>
          </p:cNvPr>
          <p:cNvSpPr txBox="1"/>
          <p:nvPr/>
        </p:nvSpPr>
        <p:spPr>
          <a:xfrm>
            <a:off x="4530667" y="3836178"/>
            <a:ext cx="24092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偏度：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3.20141455789142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86F0B-C24B-42FC-02FA-E38ABE86B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71" y="4130421"/>
            <a:ext cx="3477199" cy="26886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B6EC67-75B0-CAB2-394B-1C05FCFA1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671" y="4143955"/>
            <a:ext cx="3477200" cy="26886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B3C95C-BDFA-11DA-45C4-FD5262C03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7183" y="2178492"/>
            <a:ext cx="3929048" cy="32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4BFB9-71A1-79CA-AEBC-D93213CE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研究方向</a:t>
            </a:r>
            <a:r>
              <a:rPr lang="en-US" altLang="zh-CN" dirty="0"/>
              <a:t>—</a:t>
            </a:r>
            <a:r>
              <a:rPr lang="zh-CN" altLang="en-US" dirty="0"/>
              <a:t>撤单数据统计</a:t>
            </a: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AC9259CC-5CDB-8C74-1E40-F7E151D5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04" y="3156946"/>
            <a:ext cx="9914479" cy="34216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F505DA-9B56-9C44-7136-C025C81E1176}"/>
              </a:ext>
            </a:extLst>
          </p:cNvPr>
          <p:cNvSpPr/>
          <p:nvPr/>
        </p:nvSpPr>
        <p:spPr>
          <a:xfrm>
            <a:off x="6159943" y="3156946"/>
            <a:ext cx="933451" cy="29998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7CAB4A-1B4E-DCEC-97CF-B32E4AB3FB5E}"/>
              </a:ext>
            </a:extLst>
          </p:cNvPr>
          <p:cNvSpPr/>
          <p:nvPr/>
        </p:nvSpPr>
        <p:spPr>
          <a:xfrm>
            <a:off x="7163243" y="3156945"/>
            <a:ext cx="1473201" cy="29998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989120-9935-7568-BC91-CEC6FCB93488}"/>
              </a:ext>
            </a:extLst>
          </p:cNvPr>
          <p:cNvSpPr txBox="1"/>
          <p:nvPr/>
        </p:nvSpPr>
        <p:spPr>
          <a:xfrm>
            <a:off x="1202703" y="1992499"/>
            <a:ext cx="8145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思考：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撤单行为（最后一笔成交时间或下单时间与实际撤单的间隔）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撤单对应委托价格与当前盘口价格差</a:t>
            </a:r>
          </a:p>
        </p:txBody>
      </p:sp>
    </p:spTree>
    <p:extLst>
      <p:ext uri="{BB962C8B-B14F-4D97-AF65-F5344CB8AC3E}">
        <p14:creationId xmlns:p14="http://schemas.microsoft.com/office/powerpoint/2010/main" val="201830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1D03D-0D7F-086A-F8D7-B4FCED18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撤单行为（最后一笔成交时间或下单时间与实际撤单的间隔）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E15F36B6-3728-E5AF-99E8-B76BA90AF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752092"/>
            <a:ext cx="2930689" cy="2644767"/>
          </a:xfrm>
        </p:spPr>
      </p:pic>
      <p:pic>
        <p:nvPicPr>
          <p:cNvPr id="10" name="图片 9" descr="表格&#10;&#10;描述已自动生成">
            <a:extLst>
              <a:ext uri="{FF2B5EF4-FFF2-40B4-BE49-F238E27FC236}">
                <a16:creationId xmlns:a16="http://schemas.microsoft.com/office/drawing/2014/main" id="{1E62A90F-F68C-3E0D-F694-59060C5BC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898" y="2647284"/>
            <a:ext cx="1613220" cy="27495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E80FDAC-EFAE-0DAE-6F2B-CD51534FA65A}"/>
              </a:ext>
            </a:extLst>
          </p:cNvPr>
          <p:cNvSpPr txBox="1"/>
          <p:nvPr/>
        </p:nvSpPr>
        <p:spPr>
          <a:xfrm>
            <a:off x="2412002" y="1690178"/>
            <a:ext cx="347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间隔小于一秒，判定为机器单</a:t>
            </a:r>
          </a:p>
        </p:txBody>
      </p:sp>
      <p:pic>
        <p:nvPicPr>
          <p:cNvPr id="13" name="图片 12" descr="表格&#10;&#10;描述已自动生成">
            <a:extLst>
              <a:ext uri="{FF2B5EF4-FFF2-40B4-BE49-F238E27FC236}">
                <a16:creationId xmlns:a16="http://schemas.microsoft.com/office/drawing/2014/main" id="{E378A078-641C-A9AB-DEFD-0ABC9F480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25" y="2638932"/>
            <a:ext cx="1540011" cy="275792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798E862-E9BA-685E-2D32-E4FFDAC25A17}"/>
              </a:ext>
            </a:extLst>
          </p:cNvPr>
          <p:cNvSpPr txBox="1"/>
          <p:nvPr/>
        </p:nvSpPr>
        <p:spPr>
          <a:xfrm>
            <a:off x="4097216" y="2177216"/>
            <a:ext cx="2092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最后一笔成交时间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173072-9172-6349-CBEA-4838E08041AD}"/>
              </a:ext>
            </a:extLst>
          </p:cNvPr>
          <p:cNvSpPr txBox="1"/>
          <p:nvPr/>
        </p:nvSpPr>
        <p:spPr>
          <a:xfrm>
            <a:off x="6479665" y="2177216"/>
            <a:ext cx="1302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委托时间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C22C46E-EC33-DB34-60DD-ED7D94C38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25" y="5950960"/>
            <a:ext cx="2278332" cy="36356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079DD69-E4A4-77BD-0A71-4C72A434C4C6}"/>
              </a:ext>
            </a:extLst>
          </p:cNvPr>
          <p:cNvSpPr txBox="1"/>
          <p:nvPr/>
        </p:nvSpPr>
        <p:spPr>
          <a:xfrm>
            <a:off x="6356039" y="5581628"/>
            <a:ext cx="194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平均委托数量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85FF523-877E-41BF-FB2E-BD8BEFB59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70" y="5980221"/>
            <a:ext cx="2110876" cy="30504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34AB79A-3D2D-88A7-D226-FE3073F606DD}"/>
              </a:ext>
            </a:extLst>
          </p:cNvPr>
          <p:cNvSpPr txBox="1"/>
          <p:nvPr/>
        </p:nvSpPr>
        <p:spPr>
          <a:xfrm>
            <a:off x="4415898" y="5585567"/>
            <a:ext cx="194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平均委托数量</a:t>
            </a:r>
          </a:p>
        </p:txBody>
      </p:sp>
      <p:pic>
        <p:nvPicPr>
          <p:cNvPr id="24" name="图片 23" descr="表格&#10;&#10;描述已自动生成">
            <a:extLst>
              <a:ext uri="{FF2B5EF4-FFF2-40B4-BE49-F238E27FC236}">
                <a16:creationId xmlns:a16="http://schemas.microsoft.com/office/drawing/2014/main" id="{FBA7AE06-3AC4-5106-5FA0-7FD58CBFAC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988" y="2647284"/>
            <a:ext cx="2187815" cy="310781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A613DD9-34B4-A222-8438-8B6202417E9D}"/>
              </a:ext>
            </a:extLst>
          </p:cNvPr>
          <p:cNvSpPr txBox="1"/>
          <p:nvPr/>
        </p:nvSpPr>
        <p:spPr>
          <a:xfrm>
            <a:off x="9286610" y="1900217"/>
            <a:ext cx="2092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全天所有委托数量描述性统计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63B8FB3-F1D3-C879-646E-FE4D3054019A}"/>
              </a:ext>
            </a:extLst>
          </p:cNvPr>
          <p:cNvCxnSpPr/>
          <p:nvPr/>
        </p:nvCxnSpPr>
        <p:spPr>
          <a:xfrm flipV="1">
            <a:off x="6277946" y="4303435"/>
            <a:ext cx="2616672" cy="12781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30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1BF09-90F0-3981-4A67-D3245DF5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分钟级别描述性统计</a:t>
            </a:r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D72C443F-6DCF-9DF4-9B0C-6D641FF63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2" y="2084833"/>
            <a:ext cx="5972411" cy="21098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15EF4CA-19B9-D876-4DEB-48A2B66245B6}"/>
              </a:ext>
            </a:extLst>
          </p:cNvPr>
          <p:cNvSpPr/>
          <p:nvPr/>
        </p:nvSpPr>
        <p:spPr>
          <a:xfrm>
            <a:off x="1555273" y="2084832"/>
            <a:ext cx="561492" cy="19006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F54CE7-5286-C26A-1070-F912EB5D4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99" y="4260673"/>
            <a:ext cx="6050723" cy="25354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DDB54B-F004-B73E-EF41-A777E27F5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84" y="1144599"/>
            <a:ext cx="4916409" cy="20601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F6FFFB-4DC5-EA0B-201F-1AD52A5CC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878" y="3657600"/>
            <a:ext cx="4839715" cy="14961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8F75E9-0D32-0088-2CEF-9DDD67583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576" y="5364740"/>
            <a:ext cx="4832017" cy="125334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FA09BA9-85C1-1B91-C6FC-15F25B986D8B}"/>
              </a:ext>
            </a:extLst>
          </p:cNvPr>
          <p:cNvSpPr/>
          <p:nvPr/>
        </p:nvSpPr>
        <p:spPr>
          <a:xfrm>
            <a:off x="7527684" y="1303591"/>
            <a:ext cx="1366934" cy="35241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653C98-50B6-25BE-F106-4FFACC1DCF90}"/>
              </a:ext>
            </a:extLst>
          </p:cNvPr>
          <p:cNvSpPr/>
          <p:nvPr/>
        </p:nvSpPr>
        <p:spPr>
          <a:xfrm>
            <a:off x="7547318" y="2444165"/>
            <a:ext cx="3196882" cy="3885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0942AE-77FA-B64E-6BDB-B7B8168FF171}"/>
              </a:ext>
            </a:extLst>
          </p:cNvPr>
          <p:cNvSpPr txBox="1"/>
          <p:nvPr/>
        </p:nvSpPr>
        <p:spPr>
          <a:xfrm>
            <a:off x="7458775" y="331309"/>
            <a:ext cx="441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观察累计委托买入数量和分时价格之间的关系，是否存在明显的背离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06339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1497</TotalTime>
  <Words>408</Words>
  <Application>Microsoft Office PowerPoint</Application>
  <PresentationFormat>宽屏</PresentationFormat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Consolas</vt:lpstr>
      <vt:lpstr>Tw Cen MT</vt:lpstr>
      <vt:lpstr>Tw Cen MT Condensed</vt:lpstr>
      <vt:lpstr>Wingdings 3</vt:lpstr>
      <vt:lpstr>积分</vt:lpstr>
      <vt:lpstr>Level2数据--逐笔委托</vt:lpstr>
      <vt:lpstr>下期预告 level2 -- 逐笔成交</vt:lpstr>
      <vt:lpstr>逐笔委托数据</vt:lpstr>
      <vt:lpstr>000001.XSHE 20220531逐笔委托数据概览 </vt:lpstr>
      <vt:lpstr>研究方向—变量研究</vt:lpstr>
      <vt:lpstr>研究方向—变量研究</vt:lpstr>
      <vt:lpstr>研究方向—撤单数据统计</vt:lpstr>
      <vt:lpstr>1. 撤单行为（最后一笔成交时间或下单时间与实际撤单的间隔）</vt:lpstr>
      <vt:lpstr>分钟级别描述性统计</vt:lpstr>
      <vt:lpstr>委托价盘口偏离度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Level2数据</dc:title>
  <dc:creator>2109853zbs20004@student.must.edu.mo</dc:creator>
  <cp:lastModifiedBy>倪 成宇</cp:lastModifiedBy>
  <cp:revision>5</cp:revision>
  <dcterms:created xsi:type="dcterms:W3CDTF">2023-03-11T08:48:36Z</dcterms:created>
  <dcterms:modified xsi:type="dcterms:W3CDTF">2023-03-26T04:54:08Z</dcterms:modified>
</cp:coreProperties>
</file>