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12" r:id="rId2"/>
  </p:sldMasterIdLst>
  <p:sldIdLst>
    <p:sldId id="258" r:id="rId3"/>
    <p:sldId id="263" r:id="rId4"/>
    <p:sldId id="267" r:id="rId5"/>
    <p:sldId id="268" r:id="rId6"/>
    <p:sldId id="269" r:id="rId7"/>
    <p:sldId id="270" r:id="rId8"/>
    <p:sldId id="264" r:id="rId9"/>
    <p:sldId id="257" r:id="rId10"/>
    <p:sldId id="262" r:id="rId11"/>
    <p:sldId id="266" r:id="rId12"/>
    <p:sldId id="259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CB39A-30C3-A5EE-96A2-5C4E3D8A3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845DEC-2AE6-66D5-BCA8-04BB68703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20605-FD55-8CF7-2632-B5149C9D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95D-7D73-4793-BFEB-1ABBC15C76DC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8157F-C6DB-C997-B918-744BEDD5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B25EF-39C5-767D-86F8-B870EEEC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FF05-4C80-4910-8971-E8E50685E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5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09A5D-4934-1AF0-6C6D-A0E7C914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7C4CF9-FD40-0BF7-C675-5060CF2A1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833E4-1BA7-ECB1-D4F2-1D18E9CE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95D-7D73-4793-BFEB-1ABBC15C76DC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068CF-EE12-844B-8AA8-EFCCB02D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DB230-FDE0-1521-3510-794EE580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FF05-4C80-4910-8971-E8E50685E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89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780DC1-D9FE-24DB-CC74-0431F1B93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E7E26A-569C-6ADC-7E22-CF4569A86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54EC4-1F66-4DAB-1A42-980BE09B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95D-7D73-4793-BFEB-1ABBC15C76DC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D21CB-2548-D14C-A7C6-500EDBA6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25C0A-AD0B-A1D8-79E7-9FC5022D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FF05-4C80-4910-8971-E8E50685E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48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958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1E7D0-E557-7EDE-66A8-E655D643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F6501-05DE-1DED-A65D-E7B0DC2B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5A440-113A-4219-4DAF-7ADAB5D6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95D-7D73-4793-BFEB-1ABBC15C76DC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552D1-4163-C7F3-F6B3-4595ABAD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68812-52E3-DC38-3AF4-F77A68D3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FF05-4C80-4910-8971-E8E50685E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0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1E7D0-E557-7EDE-66A8-E655D643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F6501-05DE-1DED-A65D-E7B0DC2B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5A440-113A-4219-4DAF-7ADAB5D6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95D-7D73-4793-BFEB-1ABBC15C76DC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552D1-4163-C7F3-F6B3-4595ABAD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68812-52E3-DC38-3AF4-F77A68D3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FF05-4C80-4910-8971-E8E50685E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DB81F-72FD-8E66-D2B6-D910414A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9B06C-1CC1-D32B-5D24-F836C9B17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699A-5249-DBD3-40FB-DBD24575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95D-7D73-4793-BFEB-1ABBC15C76DC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048C8-522D-BEFB-E2ED-B4FBD831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9B23F-C47F-9DD9-BF51-C6105EA3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FF05-4C80-4910-8971-E8E50685E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4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40CBD-8E38-9F64-A8BB-CB18E036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3E75F-EAC4-E02F-A41F-330297154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99F543-5AD1-BC6A-8E51-91EFEC91A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4CBBD-BF54-A59F-C2BF-849942FE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95D-7D73-4793-BFEB-1ABBC15C76DC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C587B9-13CA-0768-F266-03D0098C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B5A958-996E-E9F7-284A-81143559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FF05-4C80-4910-8971-E8E50685E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35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11A01-34D3-9C94-2720-FC8C4AD4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FEE3B-C743-BD8A-6780-ED515BE1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57A5C4-566B-81AB-530A-9CB4E152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A8B807-32BE-604C-936E-816909678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DFE0EE-D7C2-48AD-2417-FB6D25F7D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DA91E2-ECA7-216E-BE08-F964CCE9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95D-7D73-4793-BFEB-1ABBC15C76DC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EF3CBB-6EA6-DD85-A944-EC9E9AB2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A37044-8774-5B24-C305-3208E560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FF05-4C80-4910-8971-E8E50685E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5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54AA2-4A27-63A2-FA8B-1C73665D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09869F-0C6A-4594-4D2C-9328AF13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95D-7D73-4793-BFEB-1ABBC15C76DC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052FE2-8B30-004B-1FDE-7BB2E799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1B7023-7801-5F5C-5DC9-176FABD9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FF05-4C80-4910-8971-E8E50685E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7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42AB35-BA50-5CB8-2A42-714C64A5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95D-7D73-4793-BFEB-1ABBC15C76DC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7E6B43-BDC1-D968-D302-3B4C5AD4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7A2997-4492-4386-CC92-57A5240C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FF05-4C80-4910-8971-E8E50685E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88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F7274-328B-8AD9-5E95-09A64BB1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DBED6-4E79-3177-1E5E-3D787E7F5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3EB63E-3301-33B7-C9A7-74802492F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CC6A98-19B2-8161-4AE7-56EE6AEC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95D-7D73-4793-BFEB-1ABBC15C76DC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1E8D6D-3289-4BA2-CDC8-9D33A384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6B19E1-BED5-3493-387B-84C63114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FF05-4C80-4910-8971-E8E50685E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0918F-0557-462F-CA9E-47B3CE71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649CF7-6777-5353-34C6-5701F3005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8CAD1F-6125-F28C-69D9-8556383D5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01ABDC-540D-2B45-6DDB-70C3F8FF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895D-7D73-4793-BFEB-1ABBC15C76DC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316FB-BBB6-B2F5-4CC4-0B7C76F2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37D2AF-9040-196A-D924-327375CB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FF05-4C80-4910-8971-E8E50685E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01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F0F24A-3079-F1C6-88D8-1AF47C0F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46C50-8A5C-21FB-9339-0C5F4215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9D1F03-E763-0319-EA85-F72D64923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3895D-7D73-4793-BFEB-1ABBC15C76DC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325BD-7F12-9DF5-DA10-BEE46E74A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DA2E5-2CBF-3854-00E5-71B747945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1FF05-4C80-4910-8971-E8E50685E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67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7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13" r:id="rId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6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2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背景图案&#10;&#10;描述已自动生成">
            <a:extLst>
              <a:ext uri="{FF2B5EF4-FFF2-40B4-BE49-F238E27FC236}">
                <a16:creationId xmlns:a16="http://schemas.microsoft.com/office/drawing/2014/main" id="{90D4121E-CE42-58F9-A5FB-CFFAEE65C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4F64A3-D4BF-DCA7-8019-A275B95DA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6303434" cy="3569242"/>
          </a:xfrm>
        </p:spPr>
        <p:txBody>
          <a:bodyPr anchor="t">
            <a:norm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system-ui"/>
              </a:rPr>
              <a:t>基本面时效性</a:t>
            </a:r>
            <a:br>
              <a:rPr lang="en-US" altLang="zh-CN" sz="6600" dirty="0">
                <a:solidFill>
                  <a:schemeClr val="bg1"/>
                </a:solidFill>
                <a:latin typeface="system-ui"/>
              </a:rPr>
            </a:br>
            <a:r>
              <a:rPr lang="zh-CN" altLang="en-US" sz="6600" dirty="0">
                <a:solidFill>
                  <a:schemeClr val="bg1"/>
                </a:solidFill>
                <a:latin typeface="system-ui"/>
              </a:rPr>
              <a:t>因子数据类型</a:t>
            </a:r>
            <a:br>
              <a:rPr lang="en-US" altLang="zh-CN" sz="6600" dirty="0">
                <a:solidFill>
                  <a:schemeClr val="bg1"/>
                </a:solidFill>
                <a:latin typeface="system-ui"/>
              </a:rPr>
            </a:br>
            <a:r>
              <a:rPr lang="en-US" altLang="zh-CN" sz="6600" dirty="0">
                <a:solidFill>
                  <a:schemeClr val="bg1"/>
                </a:solidFill>
                <a:latin typeface="system-ui"/>
              </a:rPr>
              <a:t>MRQ TTM LYR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0ED85E-7A58-F684-E75F-43A4AB68F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663495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600" dirty="0">
                <a:solidFill>
                  <a:schemeClr val="bg1"/>
                </a:solidFill>
              </a:rPr>
              <a:t>科大财经</a:t>
            </a:r>
            <a:endParaRPr lang="en-US" altLang="zh-CN" sz="2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600" dirty="0">
                <a:solidFill>
                  <a:schemeClr val="bg1"/>
                </a:solidFill>
              </a:rPr>
              <a:t>2023</a:t>
            </a:r>
            <a:r>
              <a:rPr lang="zh-CN" altLang="en-US" sz="2600" dirty="0">
                <a:solidFill>
                  <a:schemeClr val="bg1"/>
                </a:solidFill>
              </a:rPr>
              <a:t>年</a:t>
            </a:r>
            <a:r>
              <a:rPr lang="en-US" altLang="zh-CN" sz="2600" dirty="0">
                <a:solidFill>
                  <a:schemeClr val="bg1"/>
                </a:solidFill>
              </a:rPr>
              <a:t>2</a:t>
            </a:r>
            <a:r>
              <a:rPr lang="zh-CN" altLang="en-US" sz="2600" dirty="0">
                <a:solidFill>
                  <a:schemeClr val="bg1"/>
                </a:solidFill>
              </a:rPr>
              <a:t>月</a:t>
            </a:r>
            <a:r>
              <a:rPr lang="en-US" altLang="zh-CN" sz="2600" dirty="0">
                <a:solidFill>
                  <a:schemeClr val="bg1"/>
                </a:solidFill>
              </a:rPr>
              <a:t>5</a:t>
            </a:r>
            <a:r>
              <a:rPr lang="zh-CN" altLang="en-US" sz="2600" dirty="0">
                <a:solidFill>
                  <a:schemeClr val="bg1"/>
                </a:solidFill>
              </a:rPr>
              <a:t>日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2B8EC8-E313-98AA-E01C-3BF28D1DC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774" y="967804"/>
            <a:ext cx="3496052" cy="54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6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BF1B4-1E70-21C7-9F26-0B1DB0D9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373"/>
            <a:ext cx="10515600" cy="1325563"/>
          </a:xfrm>
        </p:spPr>
        <p:txBody>
          <a:bodyPr/>
          <a:lstStyle/>
          <a:p>
            <a:r>
              <a:rPr lang="zh-CN" altLang="en-US" b="1" spc="100" dirty="0"/>
              <a:t>基础财务数据类型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F412A4-2F32-A91B-4A8F-EF6D22B6ABDE}"/>
              </a:ext>
            </a:extLst>
          </p:cNvPr>
          <p:cNvSpPr txBox="1"/>
          <p:nvPr/>
        </p:nvSpPr>
        <p:spPr>
          <a:xfrm>
            <a:off x="914400" y="1435936"/>
            <a:ext cx="10020300" cy="5404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i="0" dirty="0">
                <a:solidFill>
                  <a:srgbClr val="2C3E50"/>
                </a:solidFill>
                <a:effectLst/>
                <a:latin typeface="-apple-system"/>
              </a:rPr>
              <a:t>TTM </a:t>
            </a:r>
            <a:r>
              <a:rPr lang="zh-CN" altLang="en-US" sz="1400" b="1" i="0" dirty="0">
                <a:solidFill>
                  <a:srgbClr val="2C3E50"/>
                </a:solidFill>
                <a:effectLst/>
                <a:latin typeface="-apple-system"/>
              </a:rPr>
              <a:t>过去</a:t>
            </a:r>
            <a:r>
              <a:rPr lang="en-US" altLang="zh-CN" sz="1400" b="1" i="0" dirty="0">
                <a:solidFill>
                  <a:srgbClr val="2C3E50"/>
                </a:solidFill>
                <a:effectLst/>
                <a:latin typeface="-apple-system"/>
              </a:rPr>
              <a:t>4</a:t>
            </a:r>
            <a:r>
              <a:rPr lang="zh-CN" altLang="en-US" sz="1400" b="1" i="0" dirty="0">
                <a:solidFill>
                  <a:srgbClr val="2C3E50"/>
                </a:solidFill>
                <a:effectLst/>
                <a:latin typeface="-apple-system"/>
              </a:rPr>
              <a:t>期滚动处理</a:t>
            </a:r>
            <a:endParaRPr lang="en-US" altLang="zh-CN" sz="1400" b="1" dirty="0">
              <a:solidFill>
                <a:srgbClr val="2C3E5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i="0" dirty="0">
                <a:solidFill>
                  <a:srgbClr val="2C3E50"/>
                </a:solidFill>
                <a:effectLst/>
                <a:latin typeface="-apple-system"/>
              </a:rPr>
              <a:t>TTM </a:t>
            </a:r>
            <a:r>
              <a:rPr lang="zh-CN" altLang="en-US" sz="1400" b="0" i="0" dirty="0">
                <a:solidFill>
                  <a:srgbClr val="2C3E50"/>
                </a:solidFill>
                <a:effectLst/>
                <a:latin typeface="-apple-system"/>
              </a:rPr>
              <a:t>是 </a:t>
            </a:r>
            <a:r>
              <a:rPr lang="en-US" altLang="zh-CN" sz="1400" b="0" i="0" dirty="0">
                <a:solidFill>
                  <a:srgbClr val="2C3E50"/>
                </a:solidFill>
                <a:effectLst/>
                <a:latin typeface="-apple-system"/>
              </a:rPr>
              <a:t>Trailing Twelve Months </a:t>
            </a:r>
            <a:r>
              <a:rPr lang="zh-CN" altLang="en-US" sz="1400" b="0" i="0" dirty="0">
                <a:solidFill>
                  <a:srgbClr val="2C3E50"/>
                </a:solidFill>
                <a:effectLst/>
                <a:latin typeface="-apple-system"/>
              </a:rPr>
              <a:t>的简称，会使用过去 </a:t>
            </a:r>
            <a:r>
              <a:rPr lang="en-US" altLang="zh-CN" sz="1400" b="0" i="0" dirty="0">
                <a:solidFill>
                  <a:srgbClr val="2C3E50"/>
                </a:solidFill>
                <a:effectLst/>
                <a:latin typeface="-apple-system"/>
              </a:rPr>
              <a:t>4 </a:t>
            </a:r>
            <a:r>
              <a:rPr lang="zh-CN" altLang="en-US" sz="1400" b="0" i="0" dirty="0">
                <a:solidFill>
                  <a:srgbClr val="2C3E50"/>
                </a:solidFill>
                <a:effectLst/>
                <a:latin typeface="-apple-system"/>
              </a:rPr>
              <a:t>个季度的滚动财务数据进行计算，可避免某一期财报数据的偶然性。（对于来自利润表和现金流量表的数据 </a:t>
            </a:r>
            <a:r>
              <a:rPr lang="en-US" altLang="zh-CN" sz="1400" b="0" i="0" dirty="0">
                <a:solidFill>
                  <a:srgbClr val="2C3E50"/>
                </a:solidFill>
                <a:effectLst/>
                <a:latin typeface="-apple-system"/>
              </a:rPr>
              <a:t>TTM </a:t>
            </a:r>
            <a:r>
              <a:rPr lang="zh-CN" altLang="en-US" sz="1400" b="0" i="0" dirty="0">
                <a:solidFill>
                  <a:srgbClr val="2C3E50"/>
                </a:solidFill>
                <a:effectLst/>
                <a:latin typeface="-apple-system"/>
              </a:rPr>
              <a:t>为滚动加和，来自资产负债表的数据 </a:t>
            </a:r>
            <a:r>
              <a:rPr lang="en-US" altLang="zh-CN" sz="1400" b="0" i="0" dirty="0">
                <a:solidFill>
                  <a:srgbClr val="2C3E50"/>
                </a:solidFill>
                <a:effectLst/>
                <a:latin typeface="-apple-system"/>
              </a:rPr>
              <a:t>TTM </a:t>
            </a:r>
            <a:r>
              <a:rPr lang="zh-CN" altLang="en-US" sz="1400" b="0" i="0" dirty="0">
                <a:solidFill>
                  <a:srgbClr val="2C3E50"/>
                </a:solidFill>
                <a:effectLst/>
                <a:latin typeface="-apple-system"/>
              </a:rPr>
              <a:t>为滚动求平均）。</a:t>
            </a:r>
            <a:endParaRPr lang="en-US" altLang="zh-CN" sz="1400" dirty="0">
              <a:solidFill>
                <a:srgbClr val="2C3E5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i="0" dirty="0">
                <a:solidFill>
                  <a:srgbClr val="2C3E50"/>
                </a:solidFill>
                <a:effectLst/>
                <a:latin typeface="-apple-system"/>
              </a:rPr>
              <a:t>计算逻辑：</a:t>
            </a:r>
            <a:r>
              <a:rPr lang="en-US" altLang="zh-CN" sz="1400" b="0" i="0" dirty="0">
                <a:solidFill>
                  <a:srgbClr val="2C3E50"/>
                </a:solidFill>
                <a:effectLst/>
                <a:latin typeface="-apple-system"/>
              </a:rPr>
              <a:t>revenue_ttm_0 = </a:t>
            </a:r>
            <a:r>
              <a:rPr lang="fr-FR" altLang="zh-CN" sz="1400" b="0" i="0" dirty="0">
                <a:solidFill>
                  <a:srgbClr val="2C3E50"/>
                </a:solidFill>
                <a:effectLst/>
                <a:latin typeface="-apple-system"/>
              </a:rPr>
              <a:t>revenue_mrq_0 + revenue_mrq_1 + revenue_mrq_2 + revenue_mrq_3</a:t>
            </a:r>
            <a:endParaRPr lang="fr-FR" altLang="zh-CN" sz="1400" dirty="0">
              <a:solidFill>
                <a:srgbClr val="2C3E5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-apple-system"/>
              </a:rPr>
              <a:t>优点：</a:t>
            </a:r>
            <a:endParaRPr lang="en-US" altLang="zh-CN" sz="1400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2C3E50"/>
                </a:solidFill>
                <a:effectLst/>
                <a:latin typeface="-apple-system"/>
              </a:rPr>
              <a:t>时效性较好，滚动 </a:t>
            </a:r>
            <a:r>
              <a:rPr lang="en-US" altLang="zh-CN" sz="1400" b="0" i="0" dirty="0">
                <a:solidFill>
                  <a:srgbClr val="2C3E50"/>
                </a:solidFill>
                <a:effectLst/>
                <a:latin typeface="-apple-system"/>
              </a:rPr>
              <a:t>4 </a:t>
            </a:r>
            <a:r>
              <a:rPr lang="zh-CN" altLang="en-US" sz="1400" b="0" i="0" dirty="0">
                <a:solidFill>
                  <a:srgbClr val="2C3E50"/>
                </a:solidFill>
                <a:effectLst/>
                <a:latin typeface="-apple-system"/>
              </a:rPr>
              <a:t>个报告期计算，可避免某一期财报数据的偶然性。</a:t>
            </a:r>
            <a:endParaRPr lang="en-US" altLang="zh-CN" sz="1400" b="0" i="0" dirty="0">
              <a:solidFill>
                <a:srgbClr val="2C3E50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-apple-system"/>
              </a:rPr>
              <a:t>缺点：</a:t>
            </a:r>
            <a:endParaRPr lang="en-US" altLang="zh-CN" sz="1400" dirty="0">
              <a:solidFill>
                <a:srgbClr val="FF0000"/>
              </a:solidFill>
              <a:latin typeface="-apple-system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2C3E50"/>
                </a:solidFill>
                <a:effectLst/>
                <a:latin typeface="-apple-system"/>
              </a:rPr>
              <a:t>时效性不如 </a:t>
            </a:r>
            <a:r>
              <a:rPr lang="en-US" altLang="zh-CN" sz="1400" dirty="0">
                <a:solidFill>
                  <a:srgbClr val="2C3E50"/>
                </a:solidFill>
                <a:latin typeface="-apple-system"/>
              </a:rPr>
              <a:t>MRQ</a:t>
            </a:r>
            <a:r>
              <a:rPr lang="en-US" altLang="zh-CN" sz="1400" b="0" i="0" dirty="0">
                <a:solidFill>
                  <a:srgbClr val="2C3E50"/>
                </a:solidFill>
                <a:effectLst/>
                <a:latin typeface="-apple-system"/>
              </a:rPr>
              <a:t> </a:t>
            </a:r>
            <a:r>
              <a:rPr lang="zh-CN" altLang="en-US" sz="1400" b="0" i="0" dirty="0">
                <a:solidFill>
                  <a:srgbClr val="2C3E50"/>
                </a:solidFill>
                <a:effectLst/>
                <a:latin typeface="-apple-system"/>
              </a:rPr>
              <a:t>处理；可靠性不如 </a:t>
            </a:r>
            <a:r>
              <a:rPr lang="en-US" altLang="zh-CN" sz="1400" b="0" i="0" dirty="0">
                <a:solidFill>
                  <a:srgbClr val="2C3E50"/>
                </a:solidFill>
                <a:effectLst/>
                <a:latin typeface="-apple-system"/>
              </a:rPr>
              <a:t>LYR </a:t>
            </a:r>
            <a:r>
              <a:rPr lang="zh-CN" altLang="en-US" sz="1400" b="0" i="0" dirty="0">
                <a:solidFill>
                  <a:srgbClr val="2C3E50"/>
                </a:solidFill>
                <a:effectLst/>
                <a:latin typeface="-apple-system"/>
              </a:rPr>
              <a:t>处理</a:t>
            </a:r>
            <a:endParaRPr lang="fr-FR" altLang="zh-CN" sz="1400" b="0" i="0" dirty="0">
              <a:solidFill>
                <a:srgbClr val="2C3E50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endParaRPr lang="fr-FR" altLang="zh-CN" dirty="0">
              <a:solidFill>
                <a:srgbClr val="2C3E5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2C3E50"/>
                </a:solidFill>
                <a:latin typeface="-apple-system"/>
              </a:rPr>
              <a:t>LYR </a:t>
            </a:r>
            <a:r>
              <a:rPr lang="zh-CN" altLang="en-US" sz="1400" b="1" dirty="0">
                <a:solidFill>
                  <a:srgbClr val="2C3E50"/>
                </a:solidFill>
                <a:latin typeface="-apple-system"/>
              </a:rPr>
              <a:t>处理</a:t>
            </a:r>
            <a:br>
              <a:rPr lang="zh-CN" altLang="en-US" sz="1400" dirty="0">
                <a:solidFill>
                  <a:srgbClr val="2C3E50"/>
                </a:solidFill>
                <a:latin typeface="-apple-system"/>
              </a:rPr>
            </a:br>
            <a:r>
              <a:rPr lang="en-US" altLang="zh-CN" sz="1400" dirty="0">
                <a:solidFill>
                  <a:srgbClr val="2C3E50"/>
                </a:solidFill>
                <a:latin typeface="-apple-system"/>
              </a:rPr>
              <a:t>LYR </a:t>
            </a:r>
            <a:r>
              <a:rPr lang="zh-CN" altLang="en-US" sz="1400" dirty="0">
                <a:solidFill>
                  <a:srgbClr val="2C3E50"/>
                </a:solidFill>
                <a:latin typeface="-apple-system"/>
              </a:rPr>
              <a:t>是 </a:t>
            </a:r>
            <a:r>
              <a:rPr lang="en-US" altLang="zh-CN" sz="1400" dirty="0">
                <a:solidFill>
                  <a:srgbClr val="2C3E50"/>
                </a:solidFill>
                <a:latin typeface="-apple-system"/>
              </a:rPr>
              <a:t>Last Year Ratio </a:t>
            </a:r>
            <a:r>
              <a:rPr lang="zh-CN" altLang="en-US" sz="1400" dirty="0">
                <a:solidFill>
                  <a:srgbClr val="2C3E50"/>
                </a:solidFill>
                <a:latin typeface="-apple-system"/>
              </a:rPr>
              <a:t>的简称，会使用最近一期年报的数据。</a:t>
            </a:r>
            <a:endParaRPr lang="en-US" altLang="zh-CN" sz="1400" dirty="0">
              <a:solidFill>
                <a:srgbClr val="2C3E5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-apple-system"/>
              </a:rPr>
              <a:t>优点：</a:t>
            </a:r>
            <a:endParaRPr lang="en-US" altLang="zh-CN" sz="1400" dirty="0">
              <a:solidFill>
                <a:srgbClr val="FF0000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C3E50"/>
                </a:solidFill>
                <a:latin typeface="-apple-system"/>
              </a:rPr>
              <a:t>上市公司年报有审计要求，数据可靠性最高</a:t>
            </a:r>
            <a:endParaRPr lang="en-US" altLang="zh-CN" sz="1400" dirty="0">
              <a:solidFill>
                <a:srgbClr val="2C3E5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-apple-system"/>
              </a:rPr>
              <a:t>缺点：</a:t>
            </a:r>
            <a:endParaRPr lang="en-US" altLang="zh-CN" sz="1400" dirty="0">
              <a:solidFill>
                <a:srgbClr val="FF0000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C3E50"/>
                </a:solidFill>
                <a:latin typeface="-apple-system"/>
              </a:rPr>
              <a:t>时效性最差</a:t>
            </a:r>
            <a:endParaRPr lang="en-US" altLang="zh-CN" sz="1400" dirty="0">
              <a:solidFill>
                <a:srgbClr val="2C3E5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fr-FR" altLang="zh-CN" b="0" i="0" dirty="0">
              <a:solidFill>
                <a:srgbClr val="2C3E5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8923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DABFF-8E1F-E18A-C513-15699773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TTM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F4DAF9-F53F-86C2-EFE7-F0FCA5D7A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83" y="1770498"/>
            <a:ext cx="3524250" cy="2581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9C8196-2D71-E604-6293-0D943E38C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583" y="4276725"/>
            <a:ext cx="3524250" cy="2581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1D8C3D-D247-6866-ED8A-6FF16A7BD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699" y="4276725"/>
            <a:ext cx="3524250" cy="25431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ED7AA0-058C-94D3-716C-2E4F8E796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024" y="1865093"/>
            <a:ext cx="35909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0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0F9DD-3459-AF1B-4966-95EDA0F1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LYR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B37AD6-BF70-3D6F-E1F7-25FFB8242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261" y="4129252"/>
            <a:ext cx="3524250" cy="2543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EFAFD5-831D-7828-BE2A-CA20C4B5D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796" y="1476210"/>
            <a:ext cx="3581400" cy="2581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03205B-359E-50D9-1FD8-CB6630B74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946" y="4091152"/>
            <a:ext cx="3524250" cy="25812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6942AC-E5AD-A3BB-D3E1-3BB5E91E2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770" y="1476210"/>
            <a:ext cx="35909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25B64-A3E3-5D3E-D74A-D08B6D83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下期预告：</a:t>
            </a:r>
            <a:r>
              <a:rPr lang="en-US" altLang="zh-CN" sz="4000"/>
              <a:t>Level-2</a:t>
            </a:r>
            <a:r>
              <a:rPr lang="zh-CN" altLang="en-US" sz="4000" dirty="0"/>
              <a:t>资金流数据</a:t>
            </a:r>
            <a:endParaRPr lang="zh-CN" altLang="en-US" dirty="0"/>
          </a:p>
        </p:txBody>
      </p: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D83B93A0-8730-3E8D-5AB9-512F59399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43" y="1859825"/>
            <a:ext cx="7526400" cy="46330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195336-56CE-EAA3-09A6-27666F32EAF3}"/>
              </a:ext>
            </a:extLst>
          </p:cNvPr>
          <p:cNvSpPr txBox="1"/>
          <p:nvPr/>
        </p:nvSpPr>
        <p:spPr>
          <a:xfrm>
            <a:off x="9086850" y="2814612"/>
            <a:ext cx="2546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腾讯会议直播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提供完整源代码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讲解源码逻辑及理论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一对一答疑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474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86E87-3EA1-9C57-5AF9-16D8BE42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相同因子在不同数据类型下的检验结果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00348D-8A12-9E23-1E2A-72A3CFC6EE6A}"/>
              </a:ext>
            </a:extLst>
          </p:cNvPr>
          <p:cNvSpPr txBox="1"/>
          <p:nvPr/>
        </p:nvSpPr>
        <p:spPr>
          <a:xfrm>
            <a:off x="948267" y="1769002"/>
            <a:ext cx="3994150" cy="4486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基础设定：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券池：中证</a:t>
            </a:r>
            <a:r>
              <a:rPr lang="en-US" altLang="zh-CN" sz="1600" dirty="0"/>
              <a:t>1000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时间：</a:t>
            </a:r>
            <a:r>
              <a:rPr lang="en-US" altLang="zh-CN" sz="1600" dirty="0"/>
              <a:t>2018/01/01 – 2022/12/31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调仓周期：</a:t>
            </a:r>
            <a:r>
              <a:rPr lang="en-US" altLang="zh-CN" sz="1600" dirty="0"/>
              <a:t>20</a:t>
            </a:r>
            <a:r>
              <a:rPr lang="zh-CN" altLang="en-US" sz="1600" dirty="0"/>
              <a:t>个交易日（月度）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因子：净利润（</a:t>
            </a:r>
            <a:r>
              <a:rPr lang="en-US" altLang="zh-CN" sz="1600" dirty="0" err="1"/>
              <a:t>net_profit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因子类型：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NP_MRQ_0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NP_TTM_0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NP_LYR_0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因子评价体系：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单因子</a:t>
            </a:r>
            <a:r>
              <a:rPr lang="en-US" altLang="zh-CN" sz="1600" dirty="0"/>
              <a:t>IC</a:t>
            </a:r>
            <a:r>
              <a:rPr lang="zh-CN" altLang="en-US" sz="1600" dirty="0"/>
              <a:t>检验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分层效应检验</a:t>
            </a:r>
            <a:endParaRPr lang="en-US" altLang="zh-CN" sz="1600" dirty="0"/>
          </a:p>
        </p:txBody>
      </p:sp>
      <p:pic>
        <p:nvPicPr>
          <p:cNvPr id="12" name="图片 11" descr="图形用户界面, 应用程序, 表格&#10;&#10;描述已自动生成">
            <a:extLst>
              <a:ext uri="{FF2B5EF4-FFF2-40B4-BE49-F238E27FC236}">
                <a16:creationId xmlns:a16="http://schemas.microsoft.com/office/drawing/2014/main" id="{A6B20567-5148-BA48-AF87-FD39125C9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97" y="1740623"/>
            <a:ext cx="5571370" cy="484399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BBCC390-C95F-686C-728B-F2A975E19A03}"/>
              </a:ext>
            </a:extLst>
          </p:cNvPr>
          <p:cNvSpPr/>
          <p:nvPr/>
        </p:nvSpPr>
        <p:spPr>
          <a:xfrm>
            <a:off x="6747933" y="3429000"/>
            <a:ext cx="3522134" cy="4233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6A4F74-0C74-6143-BAC8-0699B975F75D}"/>
              </a:ext>
            </a:extLst>
          </p:cNvPr>
          <p:cNvSpPr/>
          <p:nvPr/>
        </p:nvSpPr>
        <p:spPr>
          <a:xfrm>
            <a:off x="6747933" y="6044142"/>
            <a:ext cx="3522134" cy="4233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8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A0945C-7CFB-6829-3765-2F4059E1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66" y="212721"/>
            <a:ext cx="3632207" cy="26451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7B42190-7184-9AF1-A3DF-54ACDF89D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729" y="212721"/>
            <a:ext cx="6050604" cy="267045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ECBBF7E-80A5-229A-D969-9A5FBA4AB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67" y="2944233"/>
            <a:ext cx="9877366" cy="3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0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61435A1-6A9E-7F4C-F9AA-D5ECBDE7C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02" y="212722"/>
            <a:ext cx="3750732" cy="27315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ECB5EA-B783-65A3-28D5-D03109362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277" y="212721"/>
            <a:ext cx="6188947" cy="27315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DFD523-6ECD-A153-23EE-152628A00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02" y="3017603"/>
            <a:ext cx="10123022" cy="38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5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7FACE4-61D6-8306-DE62-FE235395F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71" y="227957"/>
            <a:ext cx="3560624" cy="25930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5F9FBB-45BB-BAD9-1544-2003760BB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378" y="227957"/>
            <a:ext cx="5875253" cy="25930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43AD30-C4A8-A573-17BC-14C844A6B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271" y="3103214"/>
            <a:ext cx="9897360" cy="375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4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BF1B4-1E70-21C7-9F26-0B1DB0D9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373"/>
            <a:ext cx="10515600" cy="1325563"/>
          </a:xfrm>
        </p:spPr>
        <p:txBody>
          <a:bodyPr/>
          <a:lstStyle/>
          <a:p>
            <a:r>
              <a:rPr lang="zh-CN" altLang="en-US" dirty="0"/>
              <a:t>基础财务数据类型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F412A4-2F32-A91B-4A8F-EF6D22B6ABDE}"/>
              </a:ext>
            </a:extLst>
          </p:cNvPr>
          <p:cNvSpPr txBox="1"/>
          <p:nvPr/>
        </p:nvSpPr>
        <p:spPr>
          <a:xfrm>
            <a:off x="908050" y="1764784"/>
            <a:ext cx="100203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2C3E50"/>
                </a:solidFill>
                <a:effectLst/>
                <a:latin typeface="-apple-system"/>
              </a:rPr>
              <a:t>MRQ </a:t>
            </a:r>
            <a:r>
              <a:rPr lang="zh-CN" altLang="en-US" b="1" i="0" dirty="0">
                <a:solidFill>
                  <a:srgbClr val="2C3E50"/>
                </a:solidFill>
                <a:effectLst/>
                <a:latin typeface="-apple-system"/>
              </a:rPr>
              <a:t>单季度数据处理</a:t>
            </a:r>
            <a:endParaRPr lang="en-US" altLang="zh-CN" b="1" i="0" dirty="0">
              <a:solidFill>
                <a:srgbClr val="2C3E50"/>
              </a:solidFill>
              <a:effectLst/>
              <a:latin typeface="-apple-system"/>
            </a:endParaRPr>
          </a:p>
          <a:p>
            <a:endParaRPr lang="en-US" altLang="zh-CN" b="1" dirty="0">
              <a:solidFill>
                <a:srgbClr val="2C3E50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遵从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Point-in-Time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PIT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处理方法（需要考虑当前时间点所能取到的最新数据，以避免未来数据的问题），通过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PIT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帮助我们在研究过程中实现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MRQ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单季度数值的“修正处理”，获取距离当前查询日最近一期的上一期财报当中的科目指标。</a:t>
            </a:r>
            <a:endParaRPr lang="en-US" altLang="zh-CN" b="0" i="0" dirty="0">
              <a:solidFill>
                <a:srgbClr val="2C3E50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2C3E50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修正处理为，上市公司对财报内数据的修正（用当前可以获得的最新数据替代原有错误数据）。</a:t>
            </a:r>
            <a:endParaRPr lang="en-US" altLang="zh-CN" b="0" i="0" dirty="0">
              <a:solidFill>
                <a:srgbClr val="2C3E50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2C3E50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2C3E50"/>
              </a:solidFill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7E5F52-7037-9D83-DF70-358B942817B7}"/>
              </a:ext>
            </a:extLst>
          </p:cNvPr>
          <p:cNvSpPr txBox="1"/>
          <p:nvPr/>
        </p:nvSpPr>
        <p:spPr>
          <a:xfrm>
            <a:off x="908050" y="4096007"/>
            <a:ext cx="4906916" cy="236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C3E50"/>
                </a:solidFill>
                <a:latin typeface="-apple-system"/>
              </a:rPr>
              <a:t>案例：</a:t>
            </a:r>
            <a:endParaRPr lang="en-US" altLang="zh-CN" sz="1600" dirty="0">
              <a:solidFill>
                <a:srgbClr val="2C3E5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C3E50"/>
                </a:solidFill>
                <a:latin typeface="-apple-system"/>
              </a:rPr>
              <a:t>某一上市公司的 </a:t>
            </a:r>
            <a:r>
              <a:rPr lang="en-US" altLang="zh-CN" sz="1400" dirty="0">
                <a:solidFill>
                  <a:srgbClr val="2C3E50"/>
                </a:solidFill>
                <a:latin typeface="-apple-system"/>
              </a:rPr>
              <a:t>2018 </a:t>
            </a:r>
            <a:r>
              <a:rPr lang="zh-CN" altLang="en-US" sz="1400" dirty="0">
                <a:solidFill>
                  <a:srgbClr val="2C3E50"/>
                </a:solidFill>
                <a:latin typeface="-apple-system"/>
              </a:rPr>
              <a:t>年 </a:t>
            </a:r>
            <a:r>
              <a:rPr lang="en-US" altLang="zh-CN" sz="1400" dirty="0">
                <a:solidFill>
                  <a:srgbClr val="2C3E50"/>
                </a:solidFill>
                <a:latin typeface="-apple-system"/>
              </a:rPr>
              <a:t>4 </a:t>
            </a:r>
            <a:r>
              <a:rPr lang="zh-CN" altLang="en-US" sz="1400" dirty="0">
                <a:solidFill>
                  <a:srgbClr val="2C3E50"/>
                </a:solidFill>
                <a:latin typeface="-apple-system"/>
              </a:rPr>
              <a:t>月 </a:t>
            </a:r>
            <a:r>
              <a:rPr lang="en-US" altLang="zh-CN" sz="1400" dirty="0">
                <a:solidFill>
                  <a:srgbClr val="2C3E50"/>
                </a:solidFill>
                <a:latin typeface="-apple-system"/>
              </a:rPr>
              <a:t>1 </a:t>
            </a:r>
            <a:r>
              <a:rPr lang="zh-CN" altLang="en-US" sz="1400" dirty="0">
                <a:solidFill>
                  <a:srgbClr val="2C3E50"/>
                </a:solidFill>
                <a:latin typeface="-apple-system"/>
              </a:rPr>
              <a:t>日发布 </a:t>
            </a:r>
            <a:r>
              <a:rPr lang="en-US" altLang="zh-CN" sz="1400" dirty="0">
                <a:solidFill>
                  <a:srgbClr val="2C3E50"/>
                </a:solidFill>
                <a:latin typeface="-apple-system"/>
              </a:rPr>
              <a:t>2018 </a:t>
            </a:r>
            <a:r>
              <a:rPr lang="zh-CN" altLang="en-US" sz="1400" dirty="0">
                <a:solidFill>
                  <a:srgbClr val="2C3E50"/>
                </a:solidFill>
                <a:latin typeface="-apple-system"/>
              </a:rPr>
              <a:t>年一季度报告；</a:t>
            </a:r>
            <a:endParaRPr lang="en-US" altLang="zh-CN" sz="1400" dirty="0">
              <a:solidFill>
                <a:srgbClr val="2C3E5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C3E50"/>
                </a:solidFill>
                <a:latin typeface="-apple-system"/>
              </a:rPr>
              <a:t>5 </a:t>
            </a:r>
            <a:r>
              <a:rPr lang="zh-CN" altLang="en-US" sz="1400" dirty="0">
                <a:solidFill>
                  <a:srgbClr val="2C3E50"/>
                </a:solidFill>
                <a:latin typeface="-apple-system"/>
              </a:rPr>
              <a:t>月 </a:t>
            </a:r>
            <a:r>
              <a:rPr lang="en-US" altLang="zh-CN" sz="1400" dirty="0">
                <a:solidFill>
                  <a:srgbClr val="2C3E50"/>
                </a:solidFill>
                <a:latin typeface="-apple-system"/>
              </a:rPr>
              <a:t>1 </a:t>
            </a:r>
            <a:r>
              <a:rPr lang="zh-CN" altLang="en-US" sz="1400" dirty="0">
                <a:solidFill>
                  <a:srgbClr val="2C3E50"/>
                </a:solidFill>
                <a:latin typeface="-apple-system"/>
              </a:rPr>
              <a:t>日修改了一季报净利润数据；</a:t>
            </a:r>
            <a:endParaRPr lang="en-US" altLang="zh-CN" sz="1400" dirty="0">
              <a:solidFill>
                <a:srgbClr val="2C3E5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C3E50"/>
                </a:solidFill>
                <a:latin typeface="-apple-system"/>
              </a:rPr>
              <a:t>6 </a:t>
            </a:r>
            <a:r>
              <a:rPr lang="zh-CN" altLang="en-US" sz="1400" dirty="0">
                <a:solidFill>
                  <a:srgbClr val="2C3E50"/>
                </a:solidFill>
                <a:latin typeface="-apple-system"/>
              </a:rPr>
              <a:t>月 </a:t>
            </a:r>
            <a:r>
              <a:rPr lang="en-US" altLang="zh-CN" sz="1400" dirty="0">
                <a:solidFill>
                  <a:srgbClr val="2C3E50"/>
                </a:solidFill>
                <a:latin typeface="-apple-system"/>
              </a:rPr>
              <a:t>1 </a:t>
            </a:r>
            <a:r>
              <a:rPr lang="zh-CN" altLang="en-US" sz="1400" dirty="0">
                <a:solidFill>
                  <a:srgbClr val="2C3E50"/>
                </a:solidFill>
                <a:latin typeface="-apple-system"/>
              </a:rPr>
              <a:t>日再次修改净利润数据；</a:t>
            </a:r>
            <a:endParaRPr lang="en-US" altLang="zh-CN" sz="1400" dirty="0">
              <a:solidFill>
                <a:srgbClr val="2C3E5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C3E50"/>
                </a:solidFill>
                <a:latin typeface="-apple-system"/>
              </a:rPr>
              <a:t>7 </a:t>
            </a:r>
            <a:r>
              <a:rPr lang="zh-CN" altLang="en-US" sz="1400" dirty="0">
                <a:solidFill>
                  <a:srgbClr val="2C3E50"/>
                </a:solidFill>
                <a:latin typeface="-apple-system"/>
              </a:rPr>
              <a:t>月 </a:t>
            </a:r>
            <a:r>
              <a:rPr lang="en-US" altLang="zh-CN" sz="1400" dirty="0">
                <a:solidFill>
                  <a:srgbClr val="2C3E50"/>
                </a:solidFill>
                <a:latin typeface="-apple-system"/>
              </a:rPr>
              <a:t>1 </a:t>
            </a:r>
            <a:r>
              <a:rPr lang="zh-CN" altLang="en-US" sz="1400" dirty="0">
                <a:solidFill>
                  <a:srgbClr val="2C3E50"/>
                </a:solidFill>
                <a:latin typeface="-apple-system"/>
              </a:rPr>
              <a:t>日发布 </a:t>
            </a:r>
            <a:r>
              <a:rPr lang="en-US" altLang="zh-CN" sz="1400" dirty="0">
                <a:solidFill>
                  <a:srgbClr val="2C3E50"/>
                </a:solidFill>
                <a:latin typeface="-apple-system"/>
              </a:rPr>
              <a:t>2018 </a:t>
            </a:r>
            <a:r>
              <a:rPr lang="zh-CN" altLang="en-US" sz="1400" dirty="0">
                <a:solidFill>
                  <a:srgbClr val="2C3E50"/>
                </a:solidFill>
                <a:latin typeface="-apple-system"/>
              </a:rPr>
              <a:t>年二季报报告</a:t>
            </a:r>
            <a:endParaRPr lang="en-US" altLang="zh-CN" sz="1400" b="0" i="0" dirty="0">
              <a:solidFill>
                <a:srgbClr val="2C3E50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i="0" dirty="0">
                <a:solidFill>
                  <a:srgbClr val="2C3E50"/>
                </a:solidFill>
                <a:effectLst/>
                <a:latin typeface="-apple-system"/>
              </a:rPr>
              <a:t>则在 </a:t>
            </a:r>
            <a:r>
              <a:rPr lang="en-US" altLang="zh-CN" sz="1400" b="0" i="0" dirty="0">
                <a:solidFill>
                  <a:srgbClr val="2C3E50"/>
                </a:solidFill>
                <a:effectLst/>
                <a:latin typeface="-apple-system"/>
              </a:rPr>
              <a:t>2018 </a:t>
            </a:r>
            <a:r>
              <a:rPr lang="zh-CN" altLang="en-US" sz="1400" b="0" i="0" dirty="0">
                <a:solidFill>
                  <a:srgbClr val="2C3E50"/>
                </a:solidFill>
                <a:effectLst/>
                <a:latin typeface="-apple-system"/>
              </a:rPr>
              <a:t>年 </a:t>
            </a:r>
            <a:r>
              <a:rPr lang="en-US" altLang="zh-CN" sz="1400" b="0" i="0" dirty="0">
                <a:solidFill>
                  <a:srgbClr val="2C3E50"/>
                </a:solidFill>
                <a:effectLst/>
                <a:latin typeface="-apple-system"/>
              </a:rPr>
              <a:t>4 </a:t>
            </a:r>
            <a:r>
              <a:rPr lang="zh-CN" altLang="en-US" sz="1400" b="0" i="0" dirty="0">
                <a:solidFill>
                  <a:srgbClr val="2C3E50"/>
                </a:solidFill>
                <a:effectLst/>
                <a:latin typeface="-apple-system"/>
              </a:rPr>
              <a:t>月 </a:t>
            </a:r>
            <a:r>
              <a:rPr lang="en-US" altLang="zh-CN" sz="1400" b="0" i="0" dirty="0">
                <a:solidFill>
                  <a:srgbClr val="2C3E50"/>
                </a:solidFill>
                <a:effectLst/>
                <a:latin typeface="-apple-system"/>
              </a:rPr>
              <a:t>2 </a:t>
            </a:r>
            <a:r>
              <a:rPr lang="zh-CN" altLang="en-US" sz="1400" b="0" i="0" dirty="0">
                <a:solidFill>
                  <a:srgbClr val="2C3E50"/>
                </a:solidFill>
                <a:effectLst/>
                <a:latin typeface="-apple-system"/>
              </a:rPr>
              <a:t>日、</a:t>
            </a:r>
            <a:r>
              <a:rPr lang="en-US" altLang="zh-CN" sz="1400" b="0" i="0" dirty="0">
                <a:solidFill>
                  <a:srgbClr val="2C3E50"/>
                </a:solidFill>
                <a:effectLst/>
                <a:latin typeface="-apple-system"/>
              </a:rPr>
              <a:t>2018 </a:t>
            </a:r>
            <a:r>
              <a:rPr lang="zh-CN" altLang="en-US" sz="1400" b="0" i="0" dirty="0">
                <a:solidFill>
                  <a:srgbClr val="2C3E50"/>
                </a:solidFill>
                <a:effectLst/>
                <a:latin typeface="-apple-system"/>
              </a:rPr>
              <a:t>年 </a:t>
            </a:r>
            <a:r>
              <a:rPr lang="en-US" altLang="zh-CN" sz="1400" b="0" i="0" dirty="0">
                <a:solidFill>
                  <a:srgbClr val="2C3E50"/>
                </a:solidFill>
                <a:effectLst/>
                <a:latin typeface="-apple-system"/>
              </a:rPr>
              <a:t>5 </a:t>
            </a:r>
            <a:r>
              <a:rPr lang="zh-CN" altLang="en-US" sz="1400" b="0" i="0" dirty="0">
                <a:solidFill>
                  <a:srgbClr val="2C3E50"/>
                </a:solidFill>
                <a:effectLst/>
                <a:latin typeface="-apple-system"/>
              </a:rPr>
              <a:t>月 </a:t>
            </a:r>
            <a:r>
              <a:rPr lang="en-US" altLang="zh-CN" sz="1400" b="0" i="0" dirty="0">
                <a:solidFill>
                  <a:srgbClr val="2C3E50"/>
                </a:solidFill>
                <a:effectLst/>
                <a:latin typeface="-apple-system"/>
              </a:rPr>
              <a:t>2 </a:t>
            </a:r>
            <a:r>
              <a:rPr lang="zh-CN" altLang="en-US" sz="1400" b="0" i="0" dirty="0">
                <a:solidFill>
                  <a:srgbClr val="2C3E50"/>
                </a:solidFill>
                <a:effectLst/>
                <a:latin typeface="-apple-system"/>
              </a:rPr>
              <a:t>日和 </a:t>
            </a:r>
            <a:r>
              <a:rPr lang="en-US" altLang="zh-CN" sz="1400" b="0" i="0" dirty="0">
                <a:solidFill>
                  <a:srgbClr val="2C3E50"/>
                </a:solidFill>
                <a:effectLst/>
                <a:latin typeface="-apple-system"/>
              </a:rPr>
              <a:t>2018 </a:t>
            </a:r>
            <a:r>
              <a:rPr lang="zh-CN" altLang="en-US" sz="1400" b="0" i="0" dirty="0">
                <a:solidFill>
                  <a:srgbClr val="2C3E50"/>
                </a:solidFill>
                <a:effectLst/>
                <a:latin typeface="-apple-system"/>
              </a:rPr>
              <a:t>年 </a:t>
            </a:r>
            <a:r>
              <a:rPr lang="en-US" altLang="zh-CN" sz="1400" b="0" i="0" dirty="0">
                <a:solidFill>
                  <a:srgbClr val="2C3E50"/>
                </a:solidFill>
                <a:effectLst/>
                <a:latin typeface="-apple-system"/>
              </a:rPr>
              <a:t>7 </a:t>
            </a:r>
            <a:r>
              <a:rPr lang="zh-CN" altLang="en-US" sz="1400" b="0" i="0" dirty="0">
                <a:solidFill>
                  <a:srgbClr val="2C3E50"/>
                </a:solidFill>
                <a:effectLst/>
                <a:latin typeface="-apple-system"/>
              </a:rPr>
              <a:t>月 </a:t>
            </a:r>
            <a:r>
              <a:rPr lang="en-US" altLang="zh-CN" sz="1400" b="0" i="0" dirty="0">
                <a:solidFill>
                  <a:srgbClr val="2C3E50"/>
                </a:solidFill>
                <a:effectLst/>
                <a:latin typeface="-apple-system"/>
              </a:rPr>
              <a:t>2 </a:t>
            </a:r>
            <a:r>
              <a:rPr lang="zh-CN" altLang="en-US" sz="1400" b="0" i="0" dirty="0">
                <a:solidFill>
                  <a:srgbClr val="2C3E50"/>
                </a:solidFill>
                <a:effectLst/>
                <a:latin typeface="-apple-system"/>
              </a:rPr>
              <a:t>日计算该公司最近八期的 </a:t>
            </a:r>
            <a:r>
              <a:rPr lang="en-US" altLang="zh-CN" sz="1400" b="0" i="0" dirty="0">
                <a:solidFill>
                  <a:srgbClr val="2C3E50"/>
                </a:solidFill>
                <a:effectLst/>
                <a:latin typeface="-apple-system"/>
              </a:rPr>
              <a:t>PIT </a:t>
            </a:r>
            <a:r>
              <a:rPr lang="zh-CN" altLang="en-US" sz="1400" b="0" i="0" dirty="0">
                <a:solidFill>
                  <a:srgbClr val="2C3E50"/>
                </a:solidFill>
                <a:effectLst/>
                <a:latin typeface="-apple-system"/>
              </a:rPr>
              <a:t>单季度净利润数据如右表所示：</a:t>
            </a:r>
            <a:endParaRPr lang="en-US" altLang="zh-CN" sz="1400" b="0" i="0" dirty="0">
              <a:solidFill>
                <a:srgbClr val="2C3E50"/>
              </a:solidFill>
              <a:effectLst/>
              <a:latin typeface="-apple-system"/>
            </a:endParaRPr>
          </a:p>
        </p:txBody>
      </p:sp>
      <p:pic>
        <p:nvPicPr>
          <p:cNvPr id="10" name="图片 9" descr="表格&#10;&#10;描述已自动生成">
            <a:extLst>
              <a:ext uri="{FF2B5EF4-FFF2-40B4-BE49-F238E27FC236}">
                <a16:creationId xmlns:a16="http://schemas.microsoft.com/office/drawing/2014/main" id="{F0B5DF2E-5BDC-388E-16FB-2FE0D58FB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966" y="3812112"/>
            <a:ext cx="5818234" cy="293551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04018DA-7CB1-9181-AA46-6C636AA00870}"/>
              </a:ext>
            </a:extLst>
          </p:cNvPr>
          <p:cNvSpPr txBox="1"/>
          <p:nvPr/>
        </p:nvSpPr>
        <p:spPr>
          <a:xfrm>
            <a:off x="6756400" y="451698"/>
            <a:ext cx="4260850" cy="1448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-apple-system"/>
              </a:rPr>
              <a:t>优点：</a:t>
            </a:r>
            <a:endParaRPr lang="en-US" altLang="zh-CN" sz="1200" dirty="0">
              <a:solidFill>
                <a:srgbClr val="FF0000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2C3E50"/>
                </a:solidFill>
                <a:effectLst/>
                <a:latin typeface="-apple-system"/>
              </a:rPr>
              <a:t>时效性最好</a:t>
            </a:r>
            <a:endParaRPr lang="en-US" altLang="zh-CN" sz="1200" b="0" i="0" dirty="0">
              <a:solidFill>
                <a:srgbClr val="2C3E50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-apple-system"/>
              </a:rPr>
              <a:t>缺点：</a:t>
            </a:r>
            <a:endParaRPr lang="en-US" altLang="zh-CN" sz="1200" dirty="0">
              <a:solidFill>
                <a:srgbClr val="FF0000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i="0" dirty="0">
                <a:solidFill>
                  <a:srgbClr val="2C3E50"/>
                </a:solidFill>
                <a:effectLst/>
                <a:latin typeface="-apple-system"/>
              </a:rPr>
              <a:t>某一期报财报数据存在较大的偶然性，且上市公司季报</a:t>
            </a:r>
            <a:r>
              <a:rPr lang="en-US" altLang="zh-CN" sz="1200" b="0" i="0" dirty="0">
                <a:solidFill>
                  <a:srgbClr val="2C3E50"/>
                </a:solidFill>
                <a:effectLst/>
                <a:latin typeface="-apple-system"/>
              </a:rPr>
              <a:t>/</a:t>
            </a:r>
            <a:r>
              <a:rPr lang="zh-CN" altLang="en-US" sz="1200" b="0" i="0" dirty="0">
                <a:solidFill>
                  <a:srgbClr val="2C3E50"/>
                </a:solidFill>
                <a:effectLst/>
                <a:latin typeface="-apple-system"/>
              </a:rPr>
              <a:t>中报一般没有审计要求，数据可靠性相对较差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301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BF1B4-1E70-21C7-9F26-0B1DB0D9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MRQ (LF)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6F1C18-8505-4014-C7B7-1DBC72005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3950"/>
            <a:ext cx="3524250" cy="2581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DD37E7-91D6-7168-EA73-3F1BDFFBC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1370"/>
            <a:ext cx="3524250" cy="25812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0C860FD-F0DC-1BE8-BFDC-ECED21C8F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848" y="4102645"/>
            <a:ext cx="3524250" cy="25431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615C2AA-EBB6-8545-D037-FA846A1E2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373" y="1546171"/>
            <a:ext cx="3514725" cy="2581275"/>
          </a:xfrm>
          <a:prstGeom prst="rect">
            <a:avLst/>
          </a:prstGeom>
        </p:spPr>
      </p:pic>
      <p:pic>
        <p:nvPicPr>
          <p:cNvPr id="21" name="图片 20" descr="文本&#10;&#10;中度可信度描述已自动生成">
            <a:extLst>
              <a:ext uri="{FF2B5EF4-FFF2-40B4-BE49-F238E27FC236}">
                <a16:creationId xmlns:a16="http://schemas.microsoft.com/office/drawing/2014/main" id="{5EAB7971-2D6E-3194-60BD-C36819136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805" y="1145691"/>
            <a:ext cx="2172003" cy="5439534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EA1B4C47-F8F0-E62D-8710-442B95A5765A}"/>
              </a:ext>
            </a:extLst>
          </p:cNvPr>
          <p:cNvSpPr/>
          <p:nvPr/>
        </p:nvSpPr>
        <p:spPr>
          <a:xfrm>
            <a:off x="8877805" y="1500350"/>
            <a:ext cx="1800705" cy="16931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1BC191D-8906-CF63-5576-5CD10204895C}"/>
              </a:ext>
            </a:extLst>
          </p:cNvPr>
          <p:cNvSpPr/>
          <p:nvPr/>
        </p:nvSpPr>
        <p:spPr>
          <a:xfrm>
            <a:off x="8893575" y="2220311"/>
            <a:ext cx="1800705" cy="16931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2F0E293-7000-E840-8B29-E51763206EC0}"/>
              </a:ext>
            </a:extLst>
          </p:cNvPr>
          <p:cNvSpPr/>
          <p:nvPr/>
        </p:nvSpPr>
        <p:spPr>
          <a:xfrm>
            <a:off x="8893571" y="2913991"/>
            <a:ext cx="1800705" cy="16931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373515-9EF8-772E-E62C-7AC227850660}"/>
              </a:ext>
            </a:extLst>
          </p:cNvPr>
          <p:cNvSpPr/>
          <p:nvPr/>
        </p:nvSpPr>
        <p:spPr>
          <a:xfrm>
            <a:off x="8893575" y="3597161"/>
            <a:ext cx="1800705" cy="16931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B482AD8-C81B-3690-EB79-1E1DCBB8A862}"/>
              </a:ext>
            </a:extLst>
          </p:cNvPr>
          <p:cNvSpPr/>
          <p:nvPr/>
        </p:nvSpPr>
        <p:spPr>
          <a:xfrm>
            <a:off x="8904084" y="4301349"/>
            <a:ext cx="1800705" cy="16931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4965D47-79DD-4C47-0174-3CE28A19567B}"/>
              </a:ext>
            </a:extLst>
          </p:cNvPr>
          <p:cNvSpPr/>
          <p:nvPr/>
        </p:nvSpPr>
        <p:spPr>
          <a:xfrm>
            <a:off x="8893571" y="4995029"/>
            <a:ext cx="1800705" cy="16931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3392556-D4A9-FEC7-5B57-9560AA3F8B10}"/>
              </a:ext>
            </a:extLst>
          </p:cNvPr>
          <p:cNvSpPr/>
          <p:nvPr/>
        </p:nvSpPr>
        <p:spPr>
          <a:xfrm>
            <a:off x="8893573" y="5688712"/>
            <a:ext cx="1800705" cy="16931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5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73D7F-8840-0FB2-6B0B-723AF29E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同行业整体表现类似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3FB7BE-DBA1-E4E9-2F70-ABB643890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95" y="2104732"/>
            <a:ext cx="5648325" cy="35147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736A67-315D-0DD2-FFF7-5AB73BCA4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04732"/>
            <a:ext cx="5715000" cy="35147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216EAE2-78F1-51AB-AF7F-FEAB5C297F7F}"/>
              </a:ext>
            </a:extLst>
          </p:cNvPr>
          <p:cNvSpPr txBox="1"/>
          <p:nvPr/>
        </p:nvSpPr>
        <p:spPr>
          <a:xfrm>
            <a:off x="8156028" y="869211"/>
            <a:ext cx="285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所以行业中性化后很重要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AED230-98C3-8BA3-6D12-5D0AE8EE56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82" t="15279" r="41039" b="32641"/>
          <a:stretch/>
        </p:blipFill>
        <p:spPr>
          <a:xfrm>
            <a:off x="2882900" y="2161882"/>
            <a:ext cx="247650" cy="1333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09F7C31-8649-E35F-90C6-DA34F7FAEF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82" t="15279" r="41039" b="32641"/>
          <a:stretch/>
        </p:blipFill>
        <p:spPr>
          <a:xfrm>
            <a:off x="8591550" y="2161882"/>
            <a:ext cx="247650" cy="13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4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519</Words>
  <Application>Microsoft Office PowerPoint</Application>
  <PresentationFormat>宽屏</PresentationFormat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-apple-system</vt:lpstr>
      <vt:lpstr>system-ui</vt:lpstr>
      <vt:lpstr>DengXian</vt:lpstr>
      <vt:lpstr>DengXian</vt:lpstr>
      <vt:lpstr>等线 Light</vt:lpstr>
      <vt:lpstr>Arial</vt:lpstr>
      <vt:lpstr>Calibri</vt:lpstr>
      <vt:lpstr>Office 主题​​</vt:lpstr>
      <vt:lpstr>AccentBoxVTI</vt:lpstr>
      <vt:lpstr>基本面时效性 因子数据类型 MRQ TTM LYR</vt:lpstr>
      <vt:lpstr>下期预告：Level-2资金流数据</vt:lpstr>
      <vt:lpstr>相同因子在不同数据类型下的检验结果</vt:lpstr>
      <vt:lpstr>PowerPoint 演示文稿</vt:lpstr>
      <vt:lpstr>PowerPoint 演示文稿</vt:lpstr>
      <vt:lpstr>PowerPoint 演示文稿</vt:lpstr>
      <vt:lpstr>基础财务数据类型</vt:lpstr>
      <vt:lpstr>MRQ (LF)</vt:lpstr>
      <vt:lpstr>同行业整体表现类似</vt:lpstr>
      <vt:lpstr>基础财务数据类型</vt:lpstr>
      <vt:lpstr>TTM</vt:lpstr>
      <vt:lpstr>LYR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因子处理 MRQ TTM LYR</dc:title>
  <dc:creator>2109853zbs20004@student.must.edu.mo</dc:creator>
  <cp:lastModifiedBy>2109853zbs20004@student.must.edu.mo</cp:lastModifiedBy>
  <cp:revision>7</cp:revision>
  <dcterms:created xsi:type="dcterms:W3CDTF">2023-01-16T05:54:03Z</dcterms:created>
  <dcterms:modified xsi:type="dcterms:W3CDTF">2023-02-04T16:34:56Z</dcterms:modified>
</cp:coreProperties>
</file>