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2354" autoAdjust="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7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4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2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9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9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98F2CE-1F56-4ECF-A523-403A8DEE670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E12EE3-DC1B-44F1-B13F-3A094C03D8C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E1327-746C-4D33-A437-6EEFA069B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量化交易策略评估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B45B9-EE61-4E06-AAC1-AE27FA46A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科大财经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307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E7BDD-8AC9-4899-A3BF-9294896D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57" y="819678"/>
            <a:ext cx="7810343" cy="954415"/>
          </a:xfrm>
        </p:spPr>
        <p:txBody>
          <a:bodyPr>
            <a:normAutofit/>
          </a:bodyPr>
          <a:lstStyle/>
          <a:p>
            <a:r>
              <a:rPr lang="zh-CN" altLang="en-US" dirty="0"/>
              <a:t>策略预览</a:t>
            </a:r>
            <a:r>
              <a:rPr lang="zh-CN" altLang="en-US" sz="2400" dirty="0"/>
              <a:t>案例多因子策略</a:t>
            </a:r>
            <a:r>
              <a:rPr lang="en-US" altLang="zh-CN" sz="2400" dirty="0"/>
              <a:t>+RSRS</a:t>
            </a:r>
            <a:r>
              <a:rPr lang="zh-CN" altLang="en-US" sz="2400" dirty="0"/>
              <a:t>择时</a:t>
            </a:r>
            <a:endParaRPr lang="zh-CN" altLang="en-US" dirty="0"/>
          </a:p>
        </p:txBody>
      </p:sp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CB9B2F37-9328-4547-A5D7-9DAFE2C11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7" y="2063262"/>
            <a:ext cx="10161357" cy="44489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0CF408-36B8-40F8-A851-0BAD2CF32B42}"/>
              </a:ext>
            </a:extLst>
          </p:cNvPr>
          <p:cNvSpPr txBox="1"/>
          <p:nvPr/>
        </p:nvSpPr>
        <p:spPr>
          <a:xfrm>
            <a:off x="7772987" y="1004497"/>
            <a:ext cx="346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胜   率：交易盈利次数</a:t>
            </a:r>
            <a:r>
              <a:rPr lang="en-US" altLang="zh-CN" sz="1600" dirty="0"/>
              <a:t>/</a:t>
            </a:r>
            <a:r>
              <a:rPr lang="zh-CN" altLang="en-US" sz="1600" dirty="0"/>
              <a:t>交易总次数</a:t>
            </a:r>
            <a:endParaRPr lang="en-US" altLang="zh-CN" sz="1600" dirty="0"/>
          </a:p>
          <a:p>
            <a:r>
              <a:rPr lang="zh-CN" altLang="en-US" sz="1600" dirty="0"/>
              <a:t>盈亏比：</a:t>
            </a:r>
            <a:r>
              <a:rPr lang="zh-CN" altLang="en-US" sz="1600" b="0" i="0" dirty="0">
                <a:effectLst/>
                <a:latin typeface="suxingme"/>
              </a:rPr>
              <a:t>平均盈利 </a:t>
            </a:r>
            <a:r>
              <a:rPr lang="en-US" altLang="zh-CN" sz="1600" b="0" i="0" dirty="0">
                <a:effectLst/>
                <a:latin typeface="suxingme"/>
              </a:rPr>
              <a:t>/ </a:t>
            </a:r>
            <a:r>
              <a:rPr lang="zh-CN" altLang="en-US" sz="1600" b="0" i="0" dirty="0">
                <a:effectLst/>
                <a:latin typeface="suxingme"/>
              </a:rPr>
              <a:t>平均亏损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320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C435-B754-4459-AF72-59AE833A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指标分析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收益指标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13B18-EF5B-44DC-AF1E-D4DF97E1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60" y="2084832"/>
            <a:ext cx="9720071" cy="4422647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策略收益率：</a:t>
            </a:r>
            <a:endParaRPr lang="en-US" altLang="zh-CN" sz="1600" b="1" dirty="0"/>
          </a:p>
          <a:p>
            <a:r>
              <a:rPr lang="zh-CN" altLang="en-US" sz="1600" dirty="0"/>
              <a:t>定义：策略在回测区间内的收益率</a:t>
            </a:r>
            <a:endParaRPr lang="en-US" altLang="zh-CN" sz="1600" dirty="0"/>
          </a:p>
          <a:p>
            <a:r>
              <a:rPr lang="zh-CN" altLang="en-US" sz="1600" dirty="0"/>
              <a:t>算法：</a:t>
            </a:r>
            <a:r>
              <a:rPr lang="en-US" altLang="zh-CN" sz="1600" dirty="0"/>
              <a:t>                                                                    </a:t>
            </a:r>
            <a:r>
              <a:rPr lang="zh-CN" altLang="en-US" sz="1600" dirty="0"/>
              <a:t>说明：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策略年化收益率：</a:t>
            </a:r>
            <a:endParaRPr lang="en-US" altLang="zh-CN" sz="1600" b="1" dirty="0"/>
          </a:p>
          <a:p>
            <a:r>
              <a:rPr lang="zh-CN" altLang="en-US" sz="1600" dirty="0"/>
              <a:t>定义</a:t>
            </a:r>
            <a:r>
              <a:rPr lang="en-US" altLang="zh-CN" sz="1600" dirty="0"/>
              <a:t>:</a:t>
            </a:r>
            <a:r>
              <a:rPr lang="zh-CN" altLang="en-US" sz="1600" dirty="0"/>
              <a:t>策略在回测区间内的复合年化收益率</a:t>
            </a:r>
            <a:endParaRPr lang="en-US" altLang="zh-CN" sz="1600" dirty="0"/>
          </a:p>
          <a:p>
            <a:r>
              <a:rPr lang="zh-CN" altLang="en-US" sz="1600" dirty="0"/>
              <a:t>算法：                                                                                         说明：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超额收益率：</a:t>
            </a:r>
            <a:endParaRPr lang="en-US" altLang="zh-CN" sz="1600" b="1" dirty="0"/>
          </a:p>
          <a:p>
            <a:r>
              <a:rPr lang="zh-CN" altLang="en-US" sz="1600" dirty="0"/>
              <a:t>定义：策略相对基准的超额收益率           算法：</a:t>
            </a:r>
            <a:endParaRPr lang="en-US" altLang="zh-CN" sz="1600" dirty="0"/>
          </a:p>
          <a:p>
            <a:r>
              <a:rPr lang="en-US" altLang="zh-CN" sz="1600" dirty="0"/>
              <a:t>https://xueqiu.com/2205099192/195656429</a:t>
            </a:r>
            <a:endParaRPr lang="zh-CN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11945C-DA1D-43AE-A724-2AC76429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59" y="2872288"/>
            <a:ext cx="3228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769F95-2BC6-42EA-A65C-59A2219F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40" y="2786563"/>
            <a:ext cx="28384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89B537-E548-4B95-94D1-65A38447A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59" y="4444080"/>
            <a:ext cx="46386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F165EB-96FA-4104-A5D2-D2A5703C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16" y="4386930"/>
            <a:ext cx="2524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2BF746-51C9-4DF5-A45B-8DD363CC7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t="9229" r="1552" b="5207"/>
          <a:stretch/>
        </p:blipFill>
        <p:spPr bwMode="auto">
          <a:xfrm>
            <a:off x="5717798" y="5578795"/>
            <a:ext cx="2603456" cy="5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0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1EBC-A86F-40AB-BFEA-18BB43E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指标分析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风险指标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5C4A-15EF-4C07-A941-3A6840856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86" y="2002289"/>
            <a:ext cx="4721352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非系统性风险 </a:t>
            </a:r>
            <a:r>
              <a:rPr lang="en-US" altLang="zh-CN" sz="1600" b="1" dirty="0"/>
              <a:t>- Alpha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定义：表示策略收益中和市场无关的部分，用于衡量投资中面临的非系统性风险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1600" dirty="0"/>
              <a:t>  Alpha &gt; 0 </a:t>
            </a:r>
            <a:r>
              <a:rPr lang="zh-CN" altLang="en-US" sz="1600" dirty="0"/>
              <a:t>表示策略表现优于基准表现 </a:t>
            </a:r>
            <a:endParaRPr lang="en-US" altLang="zh-CN" sz="16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1600" dirty="0"/>
              <a:t>  Alpha = 0 </a:t>
            </a:r>
            <a:r>
              <a:rPr lang="zh-CN" altLang="en-US" sz="1600" dirty="0"/>
              <a:t>表示策略表现与基准表现相当 </a:t>
            </a:r>
            <a:endParaRPr lang="en-US" altLang="zh-CN" sz="160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1600" dirty="0"/>
              <a:t>  Alpha &lt; 0 </a:t>
            </a:r>
            <a:r>
              <a:rPr lang="zh-CN" altLang="en-US" sz="1600" dirty="0"/>
              <a:t>表示策略表现差于基准表现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算法：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说明：</a:t>
            </a:r>
            <a:endParaRPr lang="en-US" altLang="zh-CN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222BE7-EA89-495A-92E4-5BF45B84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0" y="5049336"/>
            <a:ext cx="35052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A45C9D-0681-47A0-A791-70E3D138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10" y="5625599"/>
            <a:ext cx="3238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2AE8342-BA17-4586-BF73-EE96A3EC7E48}"/>
              </a:ext>
            </a:extLst>
          </p:cNvPr>
          <p:cNvSpPr txBox="1">
            <a:spLocks/>
          </p:cNvSpPr>
          <p:nvPr/>
        </p:nvSpPr>
        <p:spPr>
          <a:xfrm>
            <a:off x="6565289" y="2002289"/>
            <a:ext cx="472135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系统风险 </a:t>
            </a:r>
            <a:r>
              <a:rPr lang="en-US" altLang="zh-CN" sz="1600" b="1" dirty="0"/>
              <a:t>- Beta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定义：表示策略收益对市场收益波动的敏感程度，用于衡量投资中面临的系统性风险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算法：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说明：</a:t>
            </a:r>
            <a:endParaRPr lang="en-US" altLang="zh-CN" sz="16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F1DC501-A8CD-44CA-A95D-A03A5998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03" y="3501905"/>
            <a:ext cx="22002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9536F03-DF42-4A98-AF44-1454459B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03" y="4225481"/>
            <a:ext cx="22479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2812B-7739-4F0F-8EC1-76AA788B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0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指标分析</a:t>
            </a:r>
            <a:r>
              <a:rPr kumimoji="0" lang="en-US" altLang="zh-CN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风险指标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F4722-615D-4315-8CF1-BC2FEB57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992" y="2143859"/>
            <a:ext cx="6136005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夏普比率</a:t>
            </a:r>
            <a:r>
              <a:rPr lang="en-US" altLang="zh-CN" sz="1600" b="1" dirty="0"/>
              <a:t>- Sharpe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/>
              <a:t>定义：夏普比率用于度量承受单位风险所获得的超额报酬（相对无风险资产）。举例而言，假如国债的回报是</a:t>
            </a:r>
            <a:r>
              <a:rPr lang="en-US" altLang="zh-CN" sz="1600" dirty="0"/>
              <a:t>4%</a:t>
            </a:r>
            <a:r>
              <a:rPr lang="zh-CN" altLang="en-US" sz="1600" dirty="0"/>
              <a:t>，而您的投资组合预期回报是</a:t>
            </a:r>
            <a:r>
              <a:rPr lang="en-US" altLang="zh-CN" sz="1600" dirty="0"/>
              <a:t>16%</a:t>
            </a:r>
            <a:r>
              <a:rPr lang="zh-CN" altLang="en-US" sz="1600" dirty="0"/>
              <a:t>，您的投资组合的标准偏差是</a:t>
            </a:r>
            <a:r>
              <a:rPr lang="en-US" altLang="zh-CN" sz="1600" dirty="0"/>
              <a:t>6%</a:t>
            </a:r>
            <a:r>
              <a:rPr lang="zh-CN" altLang="en-US" sz="1600" dirty="0"/>
              <a:t>。那么用</a:t>
            </a:r>
            <a:r>
              <a:rPr lang="en-US" altLang="zh-CN" sz="1600" dirty="0"/>
              <a:t>16%</a:t>
            </a:r>
            <a:r>
              <a:rPr lang="zh-CN" altLang="en-US" sz="1600" dirty="0"/>
              <a:t>－</a:t>
            </a:r>
            <a:r>
              <a:rPr lang="en-US" altLang="zh-CN" sz="1600" dirty="0"/>
              <a:t>4%</a:t>
            </a:r>
            <a:r>
              <a:rPr lang="zh-CN" altLang="en-US" sz="1600" dirty="0"/>
              <a:t>可以得出</a:t>
            </a:r>
            <a:r>
              <a:rPr lang="en-US" altLang="zh-CN" sz="1600" dirty="0"/>
              <a:t>12%</a:t>
            </a:r>
            <a:r>
              <a:rPr lang="zh-CN" altLang="en-US" sz="1600" dirty="0"/>
              <a:t>（代表您超出无风险投资的回报），再用</a:t>
            </a:r>
            <a:r>
              <a:rPr lang="en-US" altLang="zh-CN" sz="1600" dirty="0"/>
              <a:t>12%÷6%</a:t>
            </a:r>
            <a:r>
              <a:rPr lang="zh-CN" altLang="en-US" sz="1600" dirty="0"/>
              <a:t>＝</a:t>
            </a:r>
            <a:r>
              <a:rPr lang="en-US" altLang="zh-CN" sz="1600" dirty="0"/>
              <a:t>2</a:t>
            </a:r>
            <a:r>
              <a:rPr lang="zh-CN" altLang="en-US" sz="1600" dirty="0"/>
              <a:t>，代表投资者风险每增长</a:t>
            </a:r>
            <a:r>
              <a:rPr lang="en-US" altLang="zh-CN" sz="1600" dirty="0"/>
              <a:t>1%</a:t>
            </a:r>
            <a:r>
              <a:rPr lang="zh-CN" altLang="en-US" sz="1600" dirty="0"/>
              <a:t>，换来的是</a:t>
            </a:r>
            <a:r>
              <a:rPr lang="en-US" altLang="zh-CN" sz="1600" dirty="0"/>
              <a:t>2%</a:t>
            </a:r>
            <a:r>
              <a:rPr lang="zh-CN" altLang="en-US" sz="1600" dirty="0"/>
              <a:t>的多余收益。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算法：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说明：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9FB70-331E-494A-A7B0-844D2AA9D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84" y="5152658"/>
            <a:ext cx="27336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039AA6-245F-473B-9AC7-6FEC593B5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84" y="5867971"/>
            <a:ext cx="32670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B3949EE-52AF-4161-8BB1-5785B57B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858196"/>
            <a:ext cx="42767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E0F9931-60F4-4BAB-B2FF-FB3BC79E81F1}"/>
              </a:ext>
            </a:extLst>
          </p:cNvPr>
          <p:cNvSpPr txBox="1"/>
          <p:nvPr/>
        </p:nvSpPr>
        <p:spPr>
          <a:xfrm>
            <a:off x="727552" y="2218940"/>
            <a:ext cx="4450873" cy="11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收益波动率 </a:t>
            </a:r>
            <a:r>
              <a:rPr lang="en-US" altLang="zh-CN" sz="1600" b="1" dirty="0"/>
              <a:t>- Volatility</a:t>
            </a:r>
            <a:br>
              <a:rPr lang="en-US" altLang="zh-CN" sz="1600" dirty="0"/>
            </a:br>
            <a:r>
              <a:rPr lang="zh-CN" altLang="en-US" sz="1600" dirty="0"/>
              <a:t>定义：收益波动率，用来测量资产的风险性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计算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3137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388B6-B26F-4B95-8888-EA22E092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0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指标分析</a:t>
            </a:r>
            <a:r>
              <a:rPr kumimoji="0" lang="en-US" altLang="zh-CN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风险指标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1EC36-0614-4ED3-8900-632CFAAE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489540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信息比率</a:t>
            </a:r>
            <a:r>
              <a:rPr lang="en-US" altLang="zh-CN" sz="1600" b="1" dirty="0"/>
              <a:t> - Information Ratio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</a:t>
            </a:r>
            <a:r>
              <a:rPr lang="en-US" altLang="zh-CN" sz="1600" dirty="0"/>
              <a:t>: </a:t>
            </a:r>
            <a:r>
              <a:rPr lang="zh-CN" altLang="en-US" sz="1600" dirty="0"/>
              <a:t>信息比率，衡量相对于基准指数单位追踪误差风险带来的超额收益。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计算：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E4295D-7968-4ACB-9E47-3ABD4810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39" y="4156410"/>
            <a:ext cx="37433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D159AF-51F4-4816-96CB-AF3E102D8718}"/>
              </a:ext>
            </a:extLst>
          </p:cNvPr>
          <p:cNvSpPr txBox="1">
            <a:spLocks/>
          </p:cNvSpPr>
          <p:nvPr/>
        </p:nvSpPr>
        <p:spPr>
          <a:xfrm>
            <a:off x="6406255" y="2286000"/>
            <a:ext cx="489540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最大回撤 </a:t>
            </a:r>
            <a:r>
              <a:rPr lang="en-US" altLang="zh-CN" sz="1600" b="1" dirty="0"/>
              <a:t>- Max Drawdown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</a:t>
            </a:r>
            <a:r>
              <a:rPr lang="en-US" altLang="zh-CN" sz="1600" dirty="0"/>
              <a:t>: </a:t>
            </a:r>
            <a:r>
              <a:rPr lang="zh-CN" altLang="en-US" sz="1600" dirty="0"/>
              <a:t>最大回撤，描述策略可能出现的最糟糕的情况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计算：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0AE99C5-A71B-4192-8498-75D65FBF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9" y="3892867"/>
            <a:ext cx="35433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7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5F56-8AA5-4E4C-BD48-E6CCC5AD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0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指标分析</a:t>
            </a:r>
            <a:r>
              <a:rPr kumimoji="0" lang="en-US" altLang="zh-CN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风险指标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5968F-1FE6-4C34-9BB4-91189DA0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6828"/>
            <a:ext cx="4907749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/>
              <a:t>（年化）下行波动率 </a:t>
            </a:r>
            <a:r>
              <a:rPr lang="en-US" altLang="zh-CN" sz="1600" b="1" dirty="0"/>
              <a:t>- Downside Risk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/>
              <a:t>定义</a:t>
            </a:r>
            <a:r>
              <a:rPr lang="en-US" altLang="zh-CN" sz="1600" dirty="0"/>
              <a:t>: </a:t>
            </a:r>
            <a:r>
              <a:rPr lang="zh-CN" altLang="en-US" sz="1600" dirty="0"/>
              <a:t>相比于普通波动率，下行波动率对收益率的波动方向进行了区分，</a:t>
            </a:r>
            <a:r>
              <a:rPr lang="zh-CN" altLang="en-US" sz="1600" u="sng" dirty="0"/>
              <a:t>只有当收益率向下波动时才视为风险</a:t>
            </a:r>
            <a:r>
              <a:rPr lang="zh-CN" altLang="en-US" sz="1600" dirty="0"/>
              <a:t>。我们以每日基准收益率作为参照标准，若策略日收益率大于基准日收益率，则视为向上波动；反之，则视为向下波动。</a:t>
            </a:r>
            <a:endParaRPr lang="en-US" altLang="zh-CN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/>
              <a:t> 算法：</a:t>
            </a:r>
            <a:endParaRPr lang="en-US" altLang="zh-CN" sz="16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/>
              <a:t> 说明：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612036-33D1-42BC-AD85-462F59E0C1A4}"/>
              </a:ext>
            </a:extLst>
          </p:cNvPr>
          <p:cNvSpPr txBox="1"/>
          <p:nvPr/>
        </p:nvSpPr>
        <p:spPr>
          <a:xfrm>
            <a:off x="6830643" y="2000731"/>
            <a:ext cx="4337229" cy="26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索提诺比率</a:t>
            </a:r>
            <a:r>
              <a:rPr lang="en-US" altLang="zh-CN" sz="1600" b="1" dirty="0"/>
              <a:t> - </a:t>
            </a:r>
            <a:r>
              <a:rPr lang="en-US" altLang="zh-CN" sz="1600" b="1" dirty="0" err="1"/>
              <a:t>Sortino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</a:t>
            </a:r>
            <a:r>
              <a:rPr lang="en-US" altLang="zh-CN" sz="1600" dirty="0"/>
              <a:t>: </a:t>
            </a:r>
            <a:r>
              <a:rPr lang="zh-CN" altLang="en-US" sz="1600" dirty="0"/>
              <a:t>索提诺比率用于度量承担一个单位下行风险获得的超额收益。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算法：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说明：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AD436FF-F858-47FA-8ADC-9F651452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57" y="3474720"/>
            <a:ext cx="26670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B79886-A2A0-4DC7-8761-3DDA89C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57" y="4363594"/>
            <a:ext cx="33242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659B605-7C5E-4E4C-8FE7-21EFBA56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92" y="4511431"/>
            <a:ext cx="4345508" cy="10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A0FB40C-754B-4164-9FE0-D663CA9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26" y="5858446"/>
            <a:ext cx="42576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86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3206-8DC5-4ADF-884A-3C7C523E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50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指标分析</a:t>
            </a:r>
            <a:r>
              <a:rPr kumimoji="0" lang="en-US" altLang="zh-CN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华文仿宋" panose="02010600040101010101" pitchFamily="2" charset="-122"/>
                <a:cs typeface="+mj-cs"/>
              </a:rPr>
              <a:t>风险指标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938B2-F2E7-4FCF-8B73-36ABD37D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29" y="2249424"/>
            <a:ext cx="640434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跟踪误差</a:t>
            </a:r>
            <a:r>
              <a:rPr lang="en-US" altLang="zh-CN" sz="1600" b="1" dirty="0"/>
              <a:t> - Tracking error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定义：用于衡量策略收益和市场基准收益之间的差异。跟踪误差越大，表明策略所持有投资组合偏离基准组合的程度越大。 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算法：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说明：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817B220-C70F-4BBE-884F-2A35F772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752850"/>
            <a:ext cx="39338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8E7C9E3-159C-485C-BB69-F6DDBF0B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4773168"/>
            <a:ext cx="41243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8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47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1214</TotalTime>
  <Words>540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suxingme</vt:lpstr>
      <vt:lpstr>Tw Cen MT</vt:lpstr>
      <vt:lpstr>Tw Cen MT Condensed</vt:lpstr>
      <vt:lpstr>Wingdings</vt:lpstr>
      <vt:lpstr>Wingdings 3</vt:lpstr>
      <vt:lpstr>积分</vt:lpstr>
      <vt:lpstr>量化交易策略评估</vt:lpstr>
      <vt:lpstr>策略预览案例多因子策略+RSRS择时</vt:lpstr>
      <vt:lpstr>指标分析——收益指标</vt:lpstr>
      <vt:lpstr>指标分析——风险指标</vt:lpstr>
      <vt:lpstr>指标分析——风险指标</vt:lpstr>
      <vt:lpstr>指标分析——风险指标</vt:lpstr>
      <vt:lpstr>指标分析——风险指标</vt:lpstr>
      <vt:lpstr>指标分析——风险指标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量化交易策略评估</dc:title>
  <dc:creator>2109853zbs20004@student.must.edu.mo</dc:creator>
  <cp:lastModifiedBy>2109853zbs20004@student.must.edu.mo</cp:lastModifiedBy>
  <cp:revision>8</cp:revision>
  <dcterms:created xsi:type="dcterms:W3CDTF">2022-06-03T07:27:39Z</dcterms:created>
  <dcterms:modified xsi:type="dcterms:W3CDTF">2022-06-04T03:42:47Z</dcterms:modified>
</cp:coreProperties>
</file>