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cholas-leon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ment-Research/rnn" TargetMode="External"/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CA" dirty="0"/>
              <a:t>Language Modeling </a:t>
            </a:r>
            <a:br>
              <a:rPr lang="en-CA" dirty="0"/>
            </a:br>
            <a:r>
              <a:rPr lang="en-CA" dirty="0"/>
              <a:t>with Torch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Nicholas Leonard</a:t>
            </a:r>
          </a:p>
          <a:p>
            <a:r>
              <a:rPr lang="en-CA" dirty="0"/>
              <a:t>Element Inc.</a:t>
            </a:r>
          </a:p>
          <a:p>
            <a:r>
              <a:rPr lang="en-CA" dirty="0">
                <a:hlinkClick r:id="rId2"/>
              </a:rPr>
              <a:t>https://github.com/nicholas-leonard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8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Language model dataset is a corpus of text samples</a:t>
            </a:r>
          </a:p>
          <a:p>
            <a:pPr lvl="1"/>
            <a:r>
              <a:rPr lang="en-CA" dirty="0"/>
              <a:t>“Why does it always rain on Saturdays?”</a:t>
            </a:r>
          </a:p>
          <a:p>
            <a:r>
              <a:rPr lang="en-CA" dirty="0"/>
              <a:t>Maximize the likelihood of a word given previous words:</a:t>
            </a:r>
          </a:p>
          <a:p>
            <a:r>
              <a:rPr lang="en-CA" dirty="0"/>
              <a:t>Applications:</a:t>
            </a:r>
          </a:p>
          <a:p>
            <a:pPr lvl="1"/>
            <a:r>
              <a:rPr lang="en-CA" dirty="0"/>
              <a:t>Generate sentences (sample next word given previous words)</a:t>
            </a:r>
          </a:p>
          <a:p>
            <a:pPr lvl="1"/>
            <a:r>
              <a:rPr lang="en-CA" dirty="0"/>
              <a:t>Auto-complete</a:t>
            </a:r>
          </a:p>
          <a:p>
            <a:pPr lvl="1"/>
            <a:r>
              <a:rPr lang="en-CA" dirty="0"/>
              <a:t>Measure the probability of a sentence (e.g. does this translation make sense?)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54" y="4956335"/>
            <a:ext cx="4626328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65" y="2994993"/>
            <a:ext cx="2247072" cy="267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6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Recurrent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289954"/>
            <a:ext cx="7383454" cy="50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0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architectures</a:t>
            </a:r>
          </a:p>
          <a:p>
            <a:pPr lvl="1"/>
            <a:r>
              <a:rPr lang="en-CA" dirty="0"/>
              <a:t>Simple Recurrent Neural Networks (Simple RNN)</a:t>
            </a:r>
          </a:p>
          <a:p>
            <a:pPr lvl="1"/>
            <a:r>
              <a:rPr lang="en-CA" dirty="0"/>
              <a:t>Long Short Term Memory (LSTM)</a:t>
            </a:r>
          </a:p>
          <a:p>
            <a:pPr lvl="1"/>
            <a:r>
              <a:rPr lang="en-CA" dirty="0"/>
              <a:t>Gated Recurrent Units (GRU)</a:t>
            </a:r>
          </a:p>
          <a:p>
            <a:r>
              <a:rPr lang="en-CA" dirty="0"/>
              <a:t>Used to model sequential data </a:t>
            </a:r>
          </a:p>
          <a:p>
            <a:pPr lvl="1"/>
            <a:r>
              <a:rPr lang="en-CA" dirty="0"/>
              <a:t>Video frames, text, time-series</a:t>
            </a:r>
          </a:p>
          <a:p>
            <a:r>
              <a:rPr lang="en-CA" dirty="0"/>
              <a:t>Different applications</a:t>
            </a:r>
          </a:p>
          <a:p>
            <a:pPr lvl="1"/>
            <a:r>
              <a:rPr lang="en-CA" dirty="0"/>
              <a:t>Language modeling, sentiment analysis, machine translation </a:t>
            </a:r>
          </a:p>
          <a:p>
            <a:r>
              <a:rPr lang="en-CA" dirty="0"/>
              <a:t>Element-Research/</a:t>
            </a:r>
            <a:r>
              <a:rPr lang="en-CA" dirty="0" err="1"/>
              <a:t>rnn</a:t>
            </a:r>
            <a:r>
              <a:rPr lang="en-CA" dirty="0"/>
              <a:t> package provides RNNs for Torch</a:t>
            </a:r>
          </a:p>
          <a:p>
            <a:pPr lvl="1"/>
            <a:r>
              <a:rPr lang="en-CA" dirty="0"/>
              <a:t>Tutorials, documentation, models, criterions and examples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Generating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279"/>
            <a:ext cx="9222040" cy="4345084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Recursively sample sentences (one word at a time)</a:t>
            </a:r>
          </a:p>
          <a:p>
            <a:pPr marL="0" indent="0">
              <a:buNone/>
            </a:pPr>
            <a:r>
              <a:rPr lang="en-CA" dirty="0"/>
              <a:t>&lt;S&gt; The company said its net profit rose to $ 289 million , or 96 cents per share , in the three months ended on March 31 compared with $ 173 million , or $ 0.68 a share , a year ago . &lt;/S&gt;</a:t>
            </a:r>
            <a:br>
              <a:rPr lang="en-CA" dirty="0"/>
            </a:br>
            <a:r>
              <a:rPr lang="en-CA" dirty="0"/>
              <a:t>&lt;S&gt; But I 've been a bit disappointed with our performance , " said Wenger . &lt;/S&gt;</a:t>
            </a:r>
            <a:br>
              <a:rPr lang="en-CA" dirty="0"/>
            </a:br>
            <a:r>
              <a:rPr lang="en-CA" dirty="0"/>
              <a:t>&lt;S&gt; The first is an even bigger problem . &lt;/S&gt;</a:t>
            </a:r>
            <a:br>
              <a:rPr lang="en-CA" dirty="0"/>
            </a:br>
            <a:r>
              <a:rPr lang="en-CA" dirty="0"/>
              <a:t>&lt;S&gt; The next big thing for him is he will be able to tell the world he is thinking about his future . &lt;/S&gt;</a:t>
            </a:r>
            <a:br>
              <a:rPr lang="en-CA" dirty="0"/>
            </a:br>
            <a:r>
              <a:rPr lang="en-CA" dirty="0"/>
              <a:t>&lt;S&gt; The new rules have been added to the legislation so that they don 't have to be approved for public use . &lt;/S&gt;</a:t>
            </a:r>
            <a:br>
              <a:rPr lang="en-CA" dirty="0"/>
            </a:br>
            <a:r>
              <a:rPr lang="en-CA" dirty="0"/>
              <a:t>&lt;S&gt; The Pentagon 's top counter-terrorism official , who has been in charge of a new system of intelligence collection and inspection , wrote in an e-mail message that while the new system could be easily implemented , it remains an option . &lt;/S&gt;</a:t>
            </a:r>
            <a:br>
              <a:rPr lang="en-CA" dirty="0"/>
            </a:br>
            <a:r>
              <a:rPr lang="en-CA" dirty="0"/>
              <a:t>&lt;S&gt; " I was trying to get a glass of water . &lt;/S&gt;</a:t>
            </a:r>
            <a:br>
              <a:rPr lang="en-CA" dirty="0"/>
            </a:br>
            <a:r>
              <a:rPr lang="en-CA" dirty="0"/>
              <a:t>&lt;S&gt; Later he was driven to a nearby house where he was later found to be severely ill . &lt;/S&gt;</a:t>
            </a:r>
            <a:endParaRPr lang="en-CA" b="1" dirty="0"/>
          </a:p>
          <a:p>
            <a:r>
              <a:rPr lang="en-CA" b="1" dirty="0"/>
              <a:t>40GB model learns to generate coherent sentences</a:t>
            </a:r>
          </a:p>
          <a:p>
            <a:r>
              <a:rPr lang="en-CA" b="1" dirty="0"/>
              <a:t>Trained on Google 1-billion words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Multi-GPU Multi-Layer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82" y="1710015"/>
            <a:ext cx="8596668" cy="4399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/>
              <a:t>nn.Serial</a:t>
            </a:r>
            <a:r>
              <a:rPr lang="en-CA" dirty="0"/>
              <a:t> @ </a:t>
            </a:r>
            <a:r>
              <a:rPr lang="en-CA" dirty="0" err="1"/>
              <a:t>nn.Sequential</a:t>
            </a:r>
            <a:r>
              <a:rPr lang="en-CA" dirty="0"/>
              <a:t> {</a:t>
            </a:r>
            <a:br>
              <a:rPr lang="en-CA" dirty="0"/>
            </a:br>
            <a:r>
              <a:rPr lang="en-CA" dirty="0"/>
              <a:t>  [input -&gt; (1) -&gt; (2) -&gt; (3) -&gt; output]</a:t>
            </a:r>
            <a:br>
              <a:rPr lang="en-CA" dirty="0"/>
            </a:br>
            <a:r>
              <a:rPr lang="en-CA" dirty="0"/>
              <a:t>  (1): </a:t>
            </a:r>
            <a:r>
              <a:rPr lang="en-CA" dirty="0" err="1"/>
              <a:t>nn.ParallelTable</a:t>
            </a:r>
            <a:r>
              <a:rPr lang="en-CA" dirty="0"/>
              <a:t> {</a:t>
            </a:r>
            <a:br>
              <a:rPr lang="en-CA" dirty="0"/>
            </a:br>
            <a:r>
              <a:rPr lang="en-CA" dirty="0"/>
              <a:t>    input</a:t>
            </a:r>
            <a:br>
              <a:rPr lang="en-CA" dirty="0"/>
            </a:br>
            <a:r>
              <a:rPr lang="en-CA" dirty="0"/>
              <a:t>      |`-&gt; (1): </a:t>
            </a:r>
            <a:r>
              <a:rPr lang="en-CA" dirty="0" err="1"/>
              <a:t>nn.Sequential</a:t>
            </a:r>
            <a:r>
              <a:rPr lang="en-CA" dirty="0"/>
              <a:t> {</a:t>
            </a:r>
            <a:br>
              <a:rPr lang="en-CA" dirty="0"/>
            </a:br>
            <a:r>
              <a:rPr lang="en-CA" dirty="0"/>
              <a:t>      |      [input -&gt; (1) -&gt; (2) -&gt; (3) -&gt; (4) -&gt; (5) -&gt; (6) -&gt; (7) -&gt; (8) -&gt; (9) -&gt; (10) -&gt; (11) -&gt; (12) -&gt; output]</a:t>
            </a:r>
            <a:br>
              <a:rPr lang="en-CA" dirty="0"/>
            </a:br>
            <a:r>
              <a:rPr lang="en-CA" dirty="0"/>
              <a:t>      |      (1): </a:t>
            </a:r>
            <a:r>
              <a:rPr lang="en-CA" dirty="0" err="1"/>
              <a:t>nn.Convert</a:t>
            </a:r>
            <a:br>
              <a:rPr lang="en-CA" dirty="0"/>
            </a:br>
            <a:r>
              <a:rPr lang="en-CA" dirty="0"/>
              <a:t>      |      (2):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nn.Concat</a:t>
            </a:r>
            <a:r>
              <a:rPr lang="en-CA" dirty="0"/>
              <a:t> {</a:t>
            </a:r>
            <a:br>
              <a:rPr lang="en-CA" dirty="0"/>
            </a:br>
            <a:r>
              <a:rPr lang="en-CA" dirty="0"/>
              <a:t>      |        input</a:t>
            </a:r>
            <a:br>
              <a:rPr lang="en-CA" dirty="0"/>
            </a:br>
            <a:r>
              <a:rPr lang="en-CA" dirty="0"/>
              <a:t>      |          |`-&gt; (1): </a:t>
            </a:r>
            <a:r>
              <a:rPr lang="en-CA" dirty="0" err="1"/>
              <a:t>nn.GPU</a:t>
            </a:r>
            <a:r>
              <a:rPr lang="en-CA" dirty="0"/>
              <a:t>(1) @ </a:t>
            </a:r>
            <a:r>
              <a:rPr lang="en-CA" dirty="0" err="1"/>
              <a:t>nn.LookupTableMaskZero</a:t>
            </a:r>
            <a:br>
              <a:rPr lang="en-CA" dirty="0"/>
            </a:br>
            <a:r>
              <a:rPr lang="en-CA" dirty="0"/>
              <a:t>      |          |`-&gt; (2):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nn.LookupTableMaskZero</a:t>
            </a:r>
            <a:br>
              <a:rPr lang="en-CA" dirty="0"/>
            </a:br>
            <a:r>
              <a:rPr lang="en-CA" dirty="0"/>
              <a:t>      |           ... -&gt; output</a:t>
            </a:r>
            <a:br>
              <a:rPr lang="en-CA" dirty="0"/>
            </a:br>
            <a:r>
              <a:rPr lang="en-CA" dirty="0"/>
              <a:t>      |      }</a:t>
            </a:r>
            <a:br>
              <a:rPr lang="en-CA" dirty="0"/>
            </a:br>
            <a:r>
              <a:rPr lang="en-CA" dirty="0"/>
              <a:t>      |      (3):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nn.Dropout</a:t>
            </a:r>
            <a:r>
              <a:rPr lang="en-CA" dirty="0"/>
              <a:t>(0.2, busy)</a:t>
            </a:r>
            <a:br>
              <a:rPr lang="en-CA" dirty="0"/>
            </a:br>
            <a:r>
              <a:rPr lang="en-CA" dirty="0"/>
              <a:t>      |      (4): </a:t>
            </a:r>
            <a:r>
              <a:rPr lang="en-CA" dirty="0" err="1"/>
              <a:t>nn.GPU</a:t>
            </a:r>
            <a:r>
              <a:rPr lang="en-CA" dirty="0"/>
              <a:t>(1) @ </a:t>
            </a:r>
            <a:r>
              <a:rPr lang="en-CA" dirty="0" err="1"/>
              <a:t>nn.SeqLSTM</a:t>
            </a:r>
            <a:br>
              <a:rPr lang="en-CA" dirty="0"/>
            </a:br>
            <a:r>
              <a:rPr lang="en-CA" dirty="0"/>
              <a:t>      |      (5): </a:t>
            </a:r>
            <a:r>
              <a:rPr lang="en-CA" dirty="0" err="1"/>
              <a:t>nn.GPU</a:t>
            </a:r>
            <a:r>
              <a:rPr lang="en-CA" dirty="0"/>
              <a:t>(1) @ </a:t>
            </a:r>
            <a:r>
              <a:rPr lang="en-CA" dirty="0" err="1"/>
              <a:t>nn.Dropout</a:t>
            </a:r>
            <a:r>
              <a:rPr lang="en-CA" dirty="0"/>
              <a:t>(0.2, busy)</a:t>
            </a:r>
            <a:br>
              <a:rPr lang="en-CA" dirty="0"/>
            </a:br>
            <a:r>
              <a:rPr lang="en-CA" dirty="0"/>
              <a:t>      |      (6): </a:t>
            </a:r>
            <a:r>
              <a:rPr lang="en-CA" dirty="0" err="1"/>
              <a:t>nn.GPU</a:t>
            </a:r>
            <a:r>
              <a:rPr lang="en-CA" dirty="0"/>
              <a:t>(1) @ </a:t>
            </a:r>
            <a:r>
              <a:rPr lang="en-CA" dirty="0" err="1"/>
              <a:t>nn.SeqLSTM</a:t>
            </a:r>
            <a:br>
              <a:rPr lang="en-CA" dirty="0"/>
            </a:br>
            <a:r>
              <a:rPr lang="en-CA" dirty="0"/>
              <a:t>      |      (7): </a:t>
            </a:r>
            <a:r>
              <a:rPr lang="en-CA" dirty="0" err="1"/>
              <a:t>nn.GPU</a:t>
            </a:r>
            <a:r>
              <a:rPr lang="en-CA" dirty="0"/>
              <a:t>(1) @ </a:t>
            </a:r>
            <a:r>
              <a:rPr lang="en-CA" dirty="0" err="1"/>
              <a:t>nn.Dropout</a:t>
            </a:r>
            <a:r>
              <a:rPr lang="en-CA" dirty="0"/>
              <a:t>(0.2, busy)</a:t>
            </a:r>
            <a:br>
              <a:rPr lang="en-CA" dirty="0"/>
            </a:br>
            <a:r>
              <a:rPr lang="en-CA" dirty="0"/>
              <a:t>      |      (8):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nn.SeqLSTM</a:t>
            </a:r>
            <a:br>
              <a:rPr lang="en-CA" dirty="0"/>
            </a:br>
            <a:r>
              <a:rPr lang="en-CA" dirty="0"/>
              <a:t>      |      (9):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nn.Dropout</a:t>
            </a:r>
            <a:r>
              <a:rPr lang="en-CA" dirty="0"/>
              <a:t>(0.2, busy)</a:t>
            </a:r>
            <a:br>
              <a:rPr lang="en-CA" dirty="0"/>
            </a:br>
            <a:r>
              <a:rPr lang="en-CA" dirty="0"/>
              <a:t>      |      (10):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nn.SeqLSTM</a:t>
            </a:r>
            <a:br>
              <a:rPr lang="en-CA" dirty="0"/>
            </a:br>
            <a:r>
              <a:rPr lang="en-CA" dirty="0"/>
              <a:t>      |      (11): </a:t>
            </a:r>
            <a:r>
              <a:rPr lang="en-CA" dirty="0" err="1"/>
              <a:t>nn.GPU</a:t>
            </a:r>
            <a:r>
              <a:rPr lang="en-CA" dirty="0"/>
              <a:t>(2) @ </a:t>
            </a:r>
            <a:r>
              <a:rPr lang="en-CA" dirty="0" err="1"/>
              <a:t>nn.Dropout</a:t>
            </a:r>
            <a:r>
              <a:rPr lang="en-CA" dirty="0"/>
              <a:t>(0.2, busy)</a:t>
            </a:r>
            <a:br>
              <a:rPr lang="en-CA" dirty="0"/>
            </a:br>
            <a:r>
              <a:rPr lang="en-CA" dirty="0"/>
              <a:t>      |      (12): </a:t>
            </a:r>
            <a:r>
              <a:rPr lang="en-CA" dirty="0" err="1"/>
              <a:t>nn.GPU</a:t>
            </a:r>
            <a:r>
              <a:rPr lang="en-CA" dirty="0"/>
              <a:t>(3) @ </a:t>
            </a:r>
            <a:r>
              <a:rPr lang="en-CA" dirty="0" err="1"/>
              <a:t>nn.SplitTable</a:t>
            </a:r>
            <a:br>
              <a:rPr lang="en-CA" dirty="0"/>
            </a:br>
            <a:r>
              <a:rPr lang="en-CA" dirty="0"/>
              <a:t>      |    }</a:t>
            </a:r>
            <a:br>
              <a:rPr lang="en-CA" dirty="0"/>
            </a:br>
            <a:r>
              <a:rPr lang="en-CA" dirty="0"/>
              <a:t>      |`-&gt; (2): </a:t>
            </a:r>
            <a:r>
              <a:rPr lang="en-CA" dirty="0" err="1"/>
              <a:t>nn.Identity</a:t>
            </a:r>
            <a:br>
              <a:rPr lang="en-CA" dirty="0"/>
            </a:br>
            <a:r>
              <a:rPr lang="en-CA" dirty="0"/>
              <a:t>       ... -&gt; output</a:t>
            </a:r>
            <a:br>
              <a:rPr lang="en-CA" dirty="0"/>
            </a:br>
            <a:r>
              <a:rPr lang="en-CA" dirty="0"/>
              <a:t>  }</a:t>
            </a:r>
            <a:br>
              <a:rPr lang="en-CA" dirty="0"/>
            </a:br>
            <a:r>
              <a:rPr lang="en-CA" dirty="0"/>
              <a:t>  (2): </a:t>
            </a:r>
            <a:r>
              <a:rPr lang="en-CA" dirty="0" err="1"/>
              <a:t>nn.ZipTable</a:t>
            </a:r>
            <a:br>
              <a:rPr lang="en-CA" dirty="0"/>
            </a:br>
            <a:r>
              <a:rPr lang="en-CA" dirty="0"/>
              <a:t>  (3): </a:t>
            </a:r>
            <a:r>
              <a:rPr lang="en-CA" dirty="0" err="1"/>
              <a:t>nn.GPU</a:t>
            </a:r>
            <a:r>
              <a:rPr lang="en-CA" dirty="0"/>
              <a:t>(3) @ </a:t>
            </a:r>
            <a:r>
              <a:rPr lang="en-CA" dirty="0" err="1"/>
              <a:t>nn.Sequencer</a:t>
            </a:r>
            <a:r>
              <a:rPr lang="en-CA" dirty="0"/>
              <a:t> @ </a:t>
            </a:r>
            <a:r>
              <a:rPr lang="en-CA" dirty="0" err="1"/>
              <a:t>nn.Recursor</a:t>
            </a:r>
            <a:r>
              <a:rPr lang="en-CA" dirty="0"/>
              <a:t> @ </a:t>
            </a:r>
            <a:r>
              <a:rPr lang="en-CA" dirty="0" err="1"/>
              <a:t>nn.MaskZero</a:t>
            </a:r>
            <a:r>
              <a:rPr lang="en-CA" dirty="0"/>
              <a:t> @ </a:t>
            </a:r>
            <a:r>
              <a:rPr lang="en-CA" dirty="0" err="1"/>
              <a:t>nn.NCEModule</a:t>
            </a:r>
            <a:r>
              <a:rPr lang="en-CA" dirty="0"/>
              <a:t>(2048 -&gt; 793471)</a:t>
            </a:r>
            <a:br>
              <a:rPr lang="en-CA" dirty="0"/>
            </a:br>
            <a:r>
              <a:rPr lang="en-CA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60" y="1921564"/>
            <a:ext cx="8596668" cy="3825345"/>
          </a:xfrm>
        </p:spPr>
        <p:txBody>
          <a:bodyPr>
            <a:normAutofit/>
          </a:bodyPr>
          <a:lstStyle/>
          <a:p>
            <a:r>
              <a:rPr lang="en-CA" dirty="0"/>
              <a:t>For more info:</a:t>
            </a:r>
            <a:br>
              <a:rPr lang="en-CA" dirty="0"/>
            </a:br>
            <a:br>
              <a:rPr lang="en-CA" sz="2700" dirty="0">
                <a:solidFill>
                  <a:schemeClr val="tx1"/>
                </a:solidFill>
              </a:rPr>
            </a:br>
            <a:r>
              <a:rPr lang="en-CA" sz="2700" dirty="0">
                <a:solidFill>
                  <a:schemeClr val="tx1"/>
                </a:solidFill>
                <a:hlinkClick r:id="rId2"/>
              </a:rPr>
              <a:t>http://torch.ch</a:t>
            </a:r>
            <a:br>
              <a:rPr lang="en-CA" sz="2700" dirty="0">
                <a:solidFill>
                  <a:schemeClr val="tx1"/>
                </a:solidFill>
              </a:rPr>
            </a:br>
            <a:r>
              <a:rPr lang="en-CA" sz="2700" dirty="0">
                <a:solidFill>
                  <a:schemeClr val="tx1"/>
                </a:solidFill>
                <a:hlinkClick r:id="rId3"/>
              </a:rPr>
              <a:t>https://github.com/Element-Research/rnn</a:t>
            </a:r>
            <a:endParaRPr lang="en-CA" sz="27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Meeting Torch</a:t>
            </a:r>
          </a:p>
          <a:p>
            <a:pPr lvl="1"/>
            <a:r>
              <a:rPr lang="en-CA" dirty="0"/>
              <a:t>What is Torch?</a:t>
            </a:r>
          </a:p>
          <a:p>
            <a:pPr lvl="1"/>
            <a:r>
              <a:rPr lang="en-CA" dirty="0"/>
              <a:t>When should I use Torch?</a:t>
            </a:r>
          </a:p>
          <a:p>
            <a:pPr lvl="1"/>
            <a:r>
              <a:rPr lang="en-CA" dirty="0"/>
              <a:t>How does Torch work?</a:t>
            </a:r>
          </a:p>
          <a:p>
            <a:r>
              <a:rPr lang="en-CA" dirty="0"/>
              <a:t>Language Modeling with Torch</a:t>
            </a:r>
          </a:p>
          <a:p>
            <a:pPr lvl="1"/>
            <a:r>
              <a:rPr lang="en-CA" dirty="0"/>
              <a:t>Understanding Language Models</a:t>
            </a:r>
          </a:p>
          <a:p>
            <a:pPr lvl="1"/>
            <a:r>
              <a:rPr lang="en-CA" dirty="0"/>
              <a:t>Recurrent Neural Networks</a:t>
            </a:r>
          </a:p>
          <a:p>
            <a:pPr lvl="1"/>
            <a:r>
              <a:rPr lang="en-CA" dirty="0"/>
              <a:t>Generating sentences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Meeting Torch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Lua</a:t>
            </a:r>
            <a:r>
              <a:rPr lang="en-CA" dirty="0"/>
              <a:t>, tensors and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Torch? 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/>
              <a:t>Lua</a:t>
            </a:r>
            <a:r>
              <a:rPr lang="en-CA" dirty="0"/>
              <a:t>, not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233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Examples of </a:t>
            </a:r>
            <a:r>
              <a:rPr lang="en-CA" dirty="0" err="1"/>
              <a:t>Lua</a:t>
            </a:r>
            <a:r>
              <a:rPr lang="en-CA" dirty="0"/>
              <a:t> types 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Lua</a:t>
            </a:r>
            <a:r>
              <a:rPr lang="en-CA" dirty="0"/>
              <a:t> is lightweight, elegant and easy to learn</a:t>
            </a:r>
          </a:p>
          <a:p>
            <a:r>
              <a:rPr lang="en-CA" dirty="0"/>
              <a:t>Easy to interface with C/CUDA</a:t>
            </a:r>
          </a:p>
          <a:p>
            <a:r>
              <a:rPr lang="en-CA" dirty="0"/>
              <a:t>Fast for-loops</a:t>
            </a:r>
          </a:p>
          <a:p>
            <a:r>
              <a:rPr lang="en-CA" dirty="0"/>
              <a:t>Functions as first class citizens, closures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32708" y="3014508"/>
            <a:ext cx="269657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Arial Unicode MS"/>
              </a:rPr>
              <a:t>'hello'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Arial Unicode MS"/>
              </a:rPr>
              <a:t>string.sub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(a,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Arial Unicode MS"/>
              </a:rPr>
              <a:t>'he[l]+)'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Arial Unicode MS"/>
              </a:rPr>
              <a:t>'jell'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46487" y="3045286"/>
            <a:ext cx="13003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(b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071602" y="2959772"/>
            <a:ext cx="223811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,key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Arial Unicode MS"/>
              </a:rPr>
              <a:t>'value'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c.key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c[</a:t>
            </a:r>
            <a:r>
              <a:rPr lang="en-US" altLang="en-US" sz="1600" i="1" dirty="0">
                <a:solidFill>
                  <a:srgbClr val="CD0000"/>
                </a:solidFill>
                <a:latin typeface="Arial Unicode MS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]</a:t>
            </a:r>
            <a:r>
              <a:rPr lang="en-US" altLang="en-US" sz="1600" b="1" dirty="0">
                <a:solidFill>
                  <a:srgbClr val="0100B6"/>
                </a:solidFill>
                <a:latin typeface="Arial Unicode MS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600" i="1" dirty="0">
                <a:solidFill>
                  <a:srgbClr val="CD0000"/>
                </a:solidFill>
                <a:latin typeface="Arial Unicode MS"/>
              </a:rPr>
              <a:t>7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lang="en-US" altLang="en-US" sz="1600" i="1" dirty="0">
                <a:solidFill>
                  <a:srgbClr val="CD0000"/>
                </a:solidFill>
                <a:latin typeface="Arial Unicode MS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,key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2708" y="2650436"/>
            <a:ext cx="117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6487" y="2685414"/>
            <a:ext cx="117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Number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3291" y="2680637"/>
            <a:ext cx="117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9541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Torch?</a:t>
            </a:r>
            <a:br>
              <a:rPr lang="en-CA" dirty="0"/>
            </a:br>
            <a:r>
              <a:rPr lang="en-CA" dirty="0"/>
              <a:t>	Tensors for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Tensors are N-dimension arrays</a:t>
            </a:r>
          </a:p>
          <a:p>
            <a:pPr lvl="1"/>
            <a:r>
              <a:rPr lang="en-CA" b="1" dirty="0"/>
              <a:t>Initialize and matrix-matrix multiply two tensors: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Basic linear algebra sub-routines (BLAS)</a:t>
            </a:r>
          </a:p>
          <a:p>
            <a:r>
              <a:rPr lang="en-CA" b="1" dirty="0"/>
              <a:t>Sub-tensor extraction, etc.</a:t>
            </a:r>
          </a:p>
          <a:p>
            <a:r>
              <a:rPr lang="en-CA" b="1" dirty="0"/>
              <a:t>Can be run on GPU/CPU</a:t>
            </a:r>
          </a:p>
          <a:p>
            <a:r>
              <a:rPr lang="en-CA" b="1" dirty="0"/>
              <a:t>Different types : </a:t>
            </a:r>
            <a:r>
              <a:rPr lang="en-CA" b="1" dirty="0" err="1"/>
              <a:t>DoubleTensor</a:t>
            </a:r>
            <a:r>
              <a:rPr lang="en-CA" b="1" dirty="0"/>
              <a:t>, </a:t>
            </a:r>
            <a:r>
              <a:rPr lang="en-CA" b="1" dirty="0" err="1"/>
              <a:t>FloatTensor</a:t>
            </a:r>
            <a:r>
              <a:rPr lang="en-CA" b="1" dirty="0"/>
              <a:t>, </a:t>
            </a:r>
            <a:r>
              <a:rPr lang="en-CA" b="1" dirty="0" err="1"/>
              <a:t>LongTensor</a:t>
            </a:r>
            <a:r>
              <a:rPr lang="en-CA" b="1" dirty="0"/>
              <a:t>, </a:t>
            </a:r>
            <a:r>
              <a:rPr lang="en-CA" b="1" dirty="0" err="1"/>
              <a:t>CudaTensor</a:t>
            </a:r>
            <a:r>
              <a:rPr lang="en-CA" b="1" dirty="0"/>
              <a:t>, 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1" name="Picture 3" descr="Vector Matrix v2 - New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90" y="219115"/>
            <a:ext cx="2776096" cy="182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6581" y="2877236"/>
            <a:ext cx="274562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torch.Tensor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a:uniform(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 0.6187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0.8752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0.1496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0.6979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0.8230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0.1439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torch.DoubleTensor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of size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x3]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2204" y="2842775"/>
            <a:ext cx="279050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torch.Tensor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{{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},{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},{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torch.DoubleTensor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of size </a:t>
            </a:r>
            <a:r>
              <a:rPr lang="en-US" altLang="en-US" sz="1400" i="1" dirty="0">
                <a:solidFill>
                  <a:srgbClr val="CD0000"/>
                </a:solidFill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x1]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0040" y="2831069"/>
            <a:ext cx="164019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torch.mm(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a,b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c:mm(a,b)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Torch?</a:t>
            </a:r>
            <a:br>
              <a:rPr lang="en-CA" dirty="0"/>
            </a:br>
            <a:r>
              <a:rPr lang="en-CA" dirty="0"/>
              <a:t>	Neural Networks for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6715"/>
          </a:xfrm>
        </p:spPr>
        <p:txBody>
          <a:bodyPr>
            <a:normAutofit/>
          </a:bodyPr>
          <a:lstStyle/>
          <a:p>
            <a:r>
              <a:rPr lang="en-CA" dirty="0"/>
              <a:t>Train neural networks using back-propagation (gradient descent + chain rule)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Automatic gradient differentiation</a:t>
            </a:r>
          </a:p>
          <a:p>
            <a:pPr lvl="1"/>
            <a:r>
              <a:rPr lang="en-CA" dirty="0"/>
              <a:t>No compilation (</a:t>
            </a:r>
            <a:r>
              <a:rPr lang="en-CA" dirty="0" err="1"/>
              <a:t>TensorFlow</a:t>
            </a:r>
            <a:r>
              <a:rPr lang="en-CA" dirty="0"/>
              <a:t>, </a:t>
            </a:r>
            <a:r>
              <a:rPr lang="en-CA" dirty="0" err="1"/>
              <a:t>Theano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Imperative programming (easier to debug than symbolic graphs)</a:t>
            </a:r>
          </a:p>
          <a:p>
            <a:r>
              <a:rPr lang="en-CA" dirty="0"/>
              <a:t>Extend by implementing </a:t>
            </a:r>
            <a:r>
              <a:rPr lang="en-CA" dirty="0" err="1"/>
              <a:t>nn.Modules</a:t>
            </a:r>
            <a:r>
              <a:rPr lang="en-CA" dirty="0"/>
              <a:t> or </a:t>
            </a:r>
            <a:r>
              <a:rPr lang="en-CA" dirty="0" err="1"/>
              <a:t>nn.Criterions</a:t>
            </a:r>
            <a:endParaRPr lang="en-C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94465" y="2599992"/>
            <a:ext cx="348532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-- </a:t>
            </a:r>
            <a:r>
              <a:rPr lang="en-US" altLang="en-US" sz="1400" dirty="0">
                <a:solidFill>
                  <a:srgbClr val="00B418"/>
                </a:solidFill>
                <a:latin typeface="Arial Unicode MS"/>
              </a:rPr>
              <a:t>data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sample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input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torch.randn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target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torch.randn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lang="en-US" altLang="en-US" sz="1400" i="1" dirty="0">
                <a:solidFill>
                  <a:srgbClr val="CD0000"/>
                </a:solidFill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1270" y="2599992"/>
            <a:ext cx="22092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--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nn.Sequential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:add(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nn.Linear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:add(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nn.Tanh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  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add(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nn.Linear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:add(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nn.Sigmoid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-- loss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nn.MSECriterion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25547" y="2599992"/>
            <a:ext cx="385239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-- 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output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mlp:forward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(input)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loss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mse:forward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(output, target)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-- backward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gradOutput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mse:backward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(output, target)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mlp:zeroGradParameters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mlp:backward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(input,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gradOutput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Arial Unicode MS"/>
              </a:rPr>
              <a:t>-- 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mlp:updateParameters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Arial Unicode MS"/>
              </a:rPr>
              <a:t>0.1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Torch be used?</a:t>
            </a:r>
            <a:br>
              <a:rPr lang="en-CA" dirty="0"/>
            </a:br>
            <a:r>
              <a:rPr lang="en-CA" dirty="0"/>
              <a:t>	Research and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574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Deep learning research</a:t>
            </a:r>
          </a:p>
          <a:p>
            <a:pPr lvl="1"/>
            <a:r>
              <a:rPr lang="en-CA" dirty="0"/>
              <a:t>Assemble existing Modules and Criterions</a:t>
            </a:r>
          </a:p>
          <a:p>
            <a:pPr lvl="1"/>
            <a:r>
              <a:rPr lang="en-CA" dirty="0"/>
              <a:t>Or implement your own</a:t>
            </a:r>
          </a:p>
          <a:p>
            <a:pPr lvl="1"/>
            <a:r>
              <a:rPr lang="en-CA" dirty="0"/>
              <a:t>Easy to debug (no compilation or symbolic graph)</a:t>
            </a:r>
          </a:p>
          <a:p>
            <a:pPr lvl="1"/>
            <a:r>
              <a:rPr lang="en-CA" dirty="0"/>
              <a:t>Lots of packages to pick from (torch, </a:t>
            </a:r>
            <a:r>
              <a:rPr lang="en-CA" dirty="0" err="1"/>
              <a:t>nn</a:t>
            </a:r>
            <a:r>
              <a:rPr lang="en-CA" dirty="0"/>
              <a:t>, </a:t>
            </a:r>
            <a:r>
              <a:rPr lang="en-CA" dirty="0" err="1"/>
              <a:t>optim</a:t>
            </a:r>
            <a:r>
              <a:rPr lang="en-CA" dirty="0"/>
              <a:t>, image, </a:t>
            </a:r>
            <a:r>
              <a:rPr lang="en-CA" dirty="0" err="1"/>
              <a:t>dataload</a:t>
            </a:r>
            <a:r>
              <a:rPr lang="en-CA" dirty="0"/>
              <a:t>, </a:t>
            </a:r>
            <a:r>
              <a:rPr lang="en-CA" dirty="0" err="1"/>
              <a:t>rnn</a:t>
            </a:r>
            <a:r>
              <a:rPr lang="en-CA" dirty="0"/>
              <a:t>, etc.)</a:t>
            </a:r>
          </a:p>
          <a:p>
            <a:r>
              <a:rPr lang="en-CA" dirty="0"/>
              <a:t>Production environment</a:t>
            </a:r>
          </a:p>
          <a:p>
            <a:pPr lvl="1"/>
            <a:r>
              <a:rPr lang="en-CA" dirty="0" err="1"/>
              <a:t>Lua</a:t>
            </a:r>
            <a:r>
              <a:rPr lang="en-CA" dirty="0"/>
              <a:t> was designed for embedded systems</a:t>
            </a:r>
          </a:p>
          <a:p>
            <a:pPr lvl="1"/>
            <a:r>
              <a:rPr lang="en-CA" dirty="0"/>
              <a:t>Servers (GPU/CPU, Ubuntu/Linux, Max OS X)</a:t>
            </a:r>
          </a:p>
          <a:p>
            <a:pPr lvl="1"/>
            <a:r>
              <a:rPr lang="en-CA" dirty="0"/>
              <a:t>Smart phones (Android, iOS)</a:t>
            </a:r>
          </a:p>
          <a:p>
            <a:r>
              <a:rPr lang="en-CA" dirty="0"/>
              <a:t>Fast execution</a:t>
            </a:r>
          </a:p>
          <a:p>
            <a:pPr lvl="1"/>
            <a:r>
              <a:rPr lang="en-CA" dirty="0" err="1"/>
              <a:t>glample</a:t>
            </a:r>
            <a:r>
              <a:rPr lang="en-CA" dirty="0"/>
              <a:t>/</a:t>
            </a:r>
            <a:r>
              <a:rPr lang="en-CA" dirty="0" err="1"/>
              <a:t>rnn</a:t>
            </a:r>
            <a:r>
              <a:rPr lang="en-CA" dirty="0"/>
              <a:t>-benchmarks</a:t>
            </a:r>
          </a:p>
          <a:p>
            <a:pPr lvl="1"/>
            <a:r>
              <a:rPr lang="en-CA" dirty="0" err="1"/>
              <a:t>soumith</a:t>
            </a:r>
            <a:r>
              <a:rPr lang="en-CA" dirty="0"/>
              <a:t>/</a:t>
            </a:r>
            <a:r>
              <a:rPr lang="en-CA" dirty="0" err="1"/>
              <a:t>convnet</a:t>
            </a:r>
            <a:r>
              <a:rPr lang="en-CA" dirty="0"/>
              <a:t>-benchmarks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Torch work?</a:t>
            </a:r>
            <a:br>
              <a:rPr lang="en-CA" dirty="0"/>
            </a:br>
            <a:r>
              <a:rPr lang="en-CA" dirty="0"/>
              <a:t>	Mental model</a:t>
            </a:r>
          </a:p>
        </p:txBody>
      </p:sp>
      <p:pic>
        <p:nvPicPr>
          <p:cNvPr id="4098" name="Picture 2" descr="Torch Mental Model v2 - New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2152"/>
            <a:ext cx="8519932" cy="429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Generating sentences using recurrent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234" y="5746910"/>
            <a:ext cx="2324307" cy="9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09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</TotalTime>
  <Words>622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Trebuchet MS</vt:lpstr>
      <vt:lpstr>Wingdings 3</vt:lpstr>
      <vt:lpstr>Facet</vt:lpstr>
      <vt:lpstr>Language Modeling  with Torch</vt:lpstr>
      <vt:lpstr>Agenda</vt:lpstr>
      <vt:lpstr>Meeting Torch</vt:lpstr>
      <vt:lpstr>What is Torch?   Lua, not Python</vt:lpstr>
      <vt:lpstr>What is Torch?  Tensors for linear algebra</vt:lpstr>
      <vt:lpstr>What is Torch?  Neural Networks for deep learning</vt:lpstr>
      <vt:lpstr>When should Torch be used?  Research and production</vt:lpstr>
      <vt:lpstr>How does Torch work?  Mental model</vt:lpstr>
      <vt:lpstr>Language Models</vt:lpstr>
      <vt:lpstr>Understanding language models</vt:lpstr>
      <vt:lpstr>Recurrent Neural Networks</vt:lpstr>
      <vt:lpstr>Recurrent Neural Networks</vt:lpstr>
      <vt:lpstr>Generating sentences</vt:lpstr>
      <vt:lpstr>Multi-GPU Multi-Layer LSTM</vt:lpstr>
      <vt:lpstr>For more info:  http://torch.ch https://github.com/Element-Research/rnn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  with Torch</dc:title>
  <dc:creator>Nicholas Leonard</dc:creator>
  <cp:lastModifiedBy>Nicholas Leonard</cp:lastModifiedBy>
  <cp:revision>22</cp:revision>
  <dcterms:created xsi:type="dcterms:W3CDTF">2016-07-12T14:39:10Z</dcterms:created>
  <dcterms:modified xsi:type="dcterms:W3CDTF">2016-07-12T21:57:07Z</dcterms:modified>
</cp:coreProperties>
</file>