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32"/>
  </p:notesMasterIdLst>
  <p:sldIdLst>
    <p:sldId id="256" r:id="rId2"/>
    <p:sldId id="257" r:id="rId3"/>
    <p:sldId id="259" r:id="rId4"/>
    <p:sldId id="261" r:id="rId5"/>
    <p:sldId id="262" r:id="rId6"/>
    <p:sldId id="263" r:id="rId7"/>
    <p:sldId id="265" r:id="rId8"/>
    <p:sldId id="264" r:id="rId9"/>
    <p:sldId id="283" r:id="rId10"/>
    <p:sldId id="284" r:id="rId11"/>
    <p:sldId id="267" r:id="rId12"/>
    <p:sldId id="271" r:id="rId13"/>
    <p:sldId id="268" r:id="rId14"/>
    <p:sldId id="269" r:id="rId15"/>
    <p:sldId id="270" r:id="rId16"/>
    <p:sldId id="273" r:id="rId17"/>
    <p:sldId id="272" r:id="rId18"/>
    <p:sldId id="266" r:id="rId19"/>
    <p:sldId id="279" r:id="rId20"/>
    <p:sldId id="288" r:id="rId21"/>
    <p:sldId id="290" r:id="rId22"/>
    <p:sldId id="291" r:id="rId23"/>
    <p:sldId id="277" r:id="rId24"/>
    <p:sldId id="286" r:id="rId25"/>
    <p:sldId id="287" r:id="rId26"/>
    <p:sldId id="285" r:id="rId27"/>
    <p:sldId id="278" r:id="rId28"/>
    <p:sldId id="275" r:id="rId29"/>
    <p:sldId id="276"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4" autoAdjust="0"/>
    <p:restoredTop sz="50748" autoAdjust="0"/>
  </p:normalViewPr>
  <p:slideViewPr>
    <p:cSldViewPr snapToGrid="0">
      <p:cViewPr varScale="1">
        <p:scale>
          <a:sx n="47" d="100"/>
          <a:sy n="47" d="100"/>
        </p:scale>
        <p:origin x="-13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4" d="100"/>
          <a:sy n="74" d="100"/>
        </p:scale>
        <p:origin x="-26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11493F-5672-420A-9E31-CACF4E9B1695}" type="datetimeFigureOut">
              <a:rPr lang="en-GB" smtClean="0"/>
              <a:t>02/12/2013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1F67F7-A939-4C44-AEBC-DA1B9358A0B2}" type="slidenum">
              <a:rPr lang="en-GB" smtClean="0"/>
              <a:t>‹#›</a:t>
            </a:fld>
            <a:endParaRPr lang="en-GB"/>
          </a:p>
        </p:txBody>
      </p:sp>
    </p:spTree>
    <p:extLst>
      <p:ext uri="{BB962C8B-B14F-4D97-AF65-F5344CB8AC3E}">
        <p14:creationId xmlns:p14="http://schemas.microsoft.com/office/powerpoint/2010/main" val="179948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ildbunny.co.uk/"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nanex.net/aqck2/3522.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knightmareonwallstreet,co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rinfinance.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www.lemnica.co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r-project.org/" TargetMode="External"/><Relationship Id="rId3" Type="http://schemas.openxmlformats.org/officeDocument/2006/relationships/hyperlink" Target="http://www.rinfinance.com/" TargetMode="External"/><Relationship Id="rId7" Type="http://schemas.openxmlformats.org/officeDocument/2006/relationships/hyperlink" Target="http://www.quantmod.co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rmetrics.org/" TargetMode="External"/><Relationship Id="rId5" Type="http://schemas.openxmlformats.org/officeDocument/2006/relationships/hyperlink" Target="http://en.wikipedia.org/wiki/Statistical_methods" TargetMode="External"/><Relationship Id="rId4" Type="http://schemas.openxmlformats.org/officeDocument/2006/relationships/hyperlink" Target="http://en.wikipedia.org/wiki/Mathematic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log.revolutionanalytics.com/2011/07/the-r-files-jeff-rya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brokerage-review.com/findbroker/proscons/interactivebrokers.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brokerage-review.com/stock-brokers/lowest-trade-commissions.asp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Heard R described at the </a:t>
            </a:r>
            <a:r>
              <a:rPr lang="en-GB" baseline="0" dirty="0" err="1" smtClean="0"/>
              <a:t>NoSQLx</a:t>
            </a:r>
            <a:r>
              <a:rPr lang="en-GB" baseline="0" dirty="0" smtClean="0"/>
              <a:t> last week as “</a:t>
            </a:r>
            <a:r>
              <a:rPr lang="en-GB" i="1" baseline="0" dirty="0" smtClean="0"/>
              <a:t>A DSL for statistics</a:t>
            </a:r>
            <a:r>
              <a:rPr lang="en-GB" baseline="0" dirty="0" smtClean="0"/>
              <a:t>”</a:t>
            </a:r>
            <a:endParaRPr lang="en-GB" i="0" baseline="0" dirty="0" smtClean="0"/>
          </a:p>
          <a:p>
            <a:r>
              <a:rPr lang="en-GB" dirty="0" smtClean="0"/>
              <a:t>I t</a:t>
            </a:r>
            <a:r>
              <a:rPr lang="en-GB" i="0" baseline="0" dirty="0" smtClean="0"/>
              <a:t>otally disagree with this.</a:t>
            </a:r>
          </a:p>
          <a:p>
            <a:endParaRPr lang="en-GB" i="0" baseline="0" dirty="0" smtClean="0"/>
          </a:p>
          <a:p>
            <a:r>
              <a:rPr lang="en-GB" i="0" baseline="0" dirty="0" smtClean="0"/>
              <a:t>Despite its origins, R can be used for a variety of tasks of which only </a:t>
            </a:r>
            <a:r>
              <a:rPr lang="en-GB" b="0" i="1" baseline="0" dirty="0" smtClean="0"/>
              <a:t>some </a:t>
            </a:r>
            <a:r>
              <a:rPr lang="en-GB" b="0" i="0" baseline="0" dirty="0" smtClean="0"/>
              <a:t> of which are statistical.  (True it does produce pretty graphs but there is much more ).</a:t>
            </a:r>
          </a:p>
          <a:p>
            <a:endParaRPr lang="en-GB" b="0" i="0" baseline="0" dirty="0" smtClean="0"/>
          </a:p>
          <a:p>
            <a:r>
              <a:rPr lang="en-GB" b="0" i="0" baseline="0" dirty="0" smtClean="0"/>
              <a:t>So want to introduce (briefly) what can be done in Real Time in R without any statistics or a graph in sight.</a:t>
            </a:r>
          </a:p>
          <a:p>
            <a:endParaRPr lang="en-GB" b="0" i="0" baseline="0" dirty="0" smtClean="0"/>
          </a:p>
          <a:p>
            <a:r>
              <a:rPr lang="en-GB" dirty="0" smtClean="0"/>
              <a:t>Could take a day/week or longer to discuss algorithmic</a:t>
            </a:r>
            <a:r>
              <a:rPr lang="en-GB" baseline="0" dirty="0" smtClean="0"/>
              <a:t> trading so want to set out aims of talk.</a:t>
            </a:r>
          </a:p>
          <a:p>
            <a:endParaRPr lang="en-GB" baseline="0" dirty="0" smtClean="0"/>
          </a:p>
          <a:p>
            <a:r>
              <a:rPr lang="en-GB" b="0" i="0" dirty="0" smtClean="0"/>
              <a:t>I will</a:t>
            </a:r>
            <a:r>
              <a:rPr lang="en-GB" b="0" i="0" baseline="0" dirty="0" smtClean="0"/>
              <a:t> need briefly to set out why you are listening to me tonight (in a couple of slides) but will gabble thru’ them.</a:t>
            </a:r>
          </a:p>
          <a:p>
            <a:endParaRPr lang="en-GB" b="0" i="0" baseline="0" dirty="0" smtClean="0"/>
          </a:p>
          <a:p>
            <a:r>
              <a:rPr lang="en-GB" b="0" i="0" baseline="0" dirty="0" smtClean="0"/>
              <a:t>Later I’ll talk a bit about algorithmic trading,  </a:t>
            </a:r>
            <a:r>
              <a:rPr lang="en-GB" b="0" i="1" baseline="0" dirty="0" smtClean="0"/>
              <a:t>per-se, </a:t>
            </a:r>
            <a:r>
              <a:rPr lang="en-GB" b="0" i="0" baseline="0" dirty="0" smtClean="0"/>
              <a:t>before getting to grips with one</a:t>
            </a:r>
            <a:r>
              <a:rPr lang="en-GB" b="0" i="0" dirty="0" smtClean="0"/>
              <a:t> way</a:t>
            </a:r>
            <a:r>
              <a:rPr lang="en-GB" b="0" i="0" baseline="0" dirty="0" smtClean="0"/>
              <a:t> to do it in R.</a:t>
            </a:r>
          </a:p>
          <a:p>
            <a:endParaRPr lang="en-GB" b="0" i="0" baseline="0" dirty="0" smtClean="0"/>
          </a:p>
          <a:p>
            <a:r>
              <a:rPr lang="en-GB" b="0" i="0" baseline="0" dirty="0" smtClean="0"/>
              <a:t>Will post my slides (+ notes) online, so no need to scribble things down.</a:t>
            </a:r>
          </a:p>
          <a:p>
            <a:r>
              <a:rPr lang="en-GB" b="0" i="0" baseline="0" dirty="0" smtClean="0"/>
              <a:t>Notes a bit more extensive as they have useful (?) </a:t>
            </a:r>
            <a:r>
              <a:rPr lang="en-GB" dirty="0" err="1"/>
              <a:t>u</a:t>
            </a:r>
            <a:r>
              <a:rPr lang="en-GB" b="0" i="0" baseline="0" dirty="0" err="1" smtClean="0"/>
              <a:t>rls</a:t>
            </a:r>
            <a:r>
              <a:rPr lang="en-GB" b="0" i="0" baseline="0" dirty="0" smtClean="0"/>
              <a:t>, document refs, etc…</a:t>
            </a:r>
          </a:p>
          <a:p>
            <a:r>
              <a:rPr lang="en-GB" b="0" i="0" baseline="0" dirty="0" smtClean="0"/>
              <a:t> </a:t>
            </a:r>
            <a:endParaRPr lang="en-GB" b="0" i="0" dirty="0" smtClean="0"/>
          </a:p>
          <a:p>
            <a:endParaRPr lang="en-GB" b="0" i="1" dirty="0"/>
          </a:p>
        </p:txBody>
      </p:sp>
      <p:sp>
        <p:nvSpPr>
          <p:cNvPr id="4" name="Slide Number Placeholder 3"/>
          <p:cNvSpPr>
            <a:spLocks noGrp="1"/>
          </p:cNvSpPr>
          <p:nvPr>
            <p:ph type="sldNum" sz="quarter" idx="10"/>
          </p:nvPr>
        </p:nvSpPr>
        <p:spPr/>
        <p:txBody>
          <a:bodyPr/>
          <a:lstStyle/>
          <a:p>
            <a:fld id="{0D1F67F7-A939-4C44-AEBC-DA1B9358A0B2}" type="slidenum">
              <a:rPr lang="en-GB" smtClean="0"/>
              <a:t>1</a:t>
            </a:fld>
            <a:endParaRPr lang="en-GB"/>
          </a:p>
        </p:txBody>
      </p:sp>
    </p:spTree>
    <p:extLst>
      <p:ext uri="{BB962C8B-B14F-4D97-AF65-F5344CB8AC3E}">
        <p14:creationId xmlns:p14="http://schemas.microsoft.com/office/powerpoint/2010/main" val="3020490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couple of panels.</a:t>
            </a:r>
          </a:p>
          <a:p>
            <a:endParaRPr lang="en-GB" dirty="0"/>
          </a:p>
          <a:p>
            <a:r>
              <a:rPr lang="en-GB" dirty="0" smtClean="0"/>
              <a:t>LHS:   Forex</a:t>
            </a:r>
          </a:p>
          <a:p>
            <a:r>
              <a:rPr lang="en-GB" dirty="0" smtClean="0"/>
              <a:t>RHS:   Apple (AAPL) stock</a:t>
            </a:r>
          </a:p>
          <a:p>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10</a:t>
            </a:fld>
            <a:endParaRPr lang="en-GB"/>
          </a:p>
        </p:txBody>
      </p:sp>
    </p:spTree>
    <p:extLst>
      <p:ext uri="{BB962C8B-B14F-4D97-AF65-F5344CB8AC3E}">
        <p14:creationId xmlns:p14="http://schemas.microsoft.com/office/powerpoint/2010/main" val="71595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smtClean="0"/>
              <a:t>Many people still trade on moving averages.</a:t>
            </a:r>
          </a:p>
          <a:p>
            <a:pPr marL="0" indent="0">
              <a:buFont typeface="+mj-lt"/>
              <a:buNone/>
            </a:pPr>
            <a:r>
              <a:rPr lang="en-GB" dirty="0" smtClean="0"/>
              <a:t>In a sense its what you do if you look at the prices and buy thorough a broker such as Hargreaves-</a:t>
            </a:r>
            <a:r>
              <a:rPr lang="en-GB" dirty="0" err="1" smtClean="0"/>
              <a:t>Lansdown</a:t>
            </a:r>
            <a:r>
              <a:rPr lang="en-GB" dirty="0" smtClean="0"/>
              <a:t>.</a:t>
            </a:r>
          </a:p>
          <a:p>
            <a:pPr marL="0" indent="0">
              <a:buFont typeface="+mj-lt"/>
              <a:buNone/>
            </a:pPr>
            <a:endParaRPr lang="en-GB" dirty="0" smtClean="0"/>
          </a:p>
          <a:p>
            <a:pPr marL="0" indent="0">
              <a:buFont typeface="+mj-lt"/>
              <a:buNone/>
            </a:pPr>
            <a:r>
              <a:rPr lang="en-GB" dirty="0" smtClean="0"/>
              <a:t>There are strategies based on moving average and in this case you only need closing prices (say) which are available from Yahoo.</a:t>
            </a:r>
          </a:p>
          <a:p>
            <a:pPr marL="0" indent="0">
              <a:buFont typeface="+mj-lt"/>
              <a:buNone/>
            </a:pPr>
            <a:endParaRPr lang="en-GB" dirty="0"/>
          </a:p>
          <a:p>
            <a:pPr marL="0" indent="0">
              <a:buFont typeface="+mj-lt"/>
              <a:buNone/>
            </a:pPr>
            <a:r>
              <a:rPr lang="en-GB" dirty="0" smtClean="0"/>
              <a:t>Historical data is needed for “back testing” of any algorithm before risking real cash.</a:t>
            </a:r>
          </a:p>
          <a:p>
            <a:pPr marL="0" indent="0">
              <a:buFont typeface="+mj-lt"/>
              <a:buNone/>
            </a:pPr>
            <a:endParaRPr lang="en-GB" dirty="0"/>
          </a:p>
          <a:p>
            <a:pPr marL="0" indent="0">
              <a:buFont typeface="+mj-lt"/>
              <a:buNone/>
            </a:pPr>
            <a:r>
              <a:rPr lang="en-GB" dirty="0" smtClean="0"/>
              <a:t>Real time (not going to give strategies)</a:t>
            </a:r>
          </a:p>
          <a:p>
            <a:pPr marL="0" indent="0">
              <a:buFont typeface="+mj-lt"/>
              <a:buNone/>
            </a:pPr>
            <a:endParaRPr lang="en-GB" dirty="0" smtClean="0"/>
          </a:p>
          <a:p>
            <a:pPr marL="171450" indent="-171450">
              <a:buFont typeface="Arial" panose="020B0604020202020204" pitchFamily="34" charset="0"/>
              <a:buChar char="•"/>
            </a:pPr>
            <a:r>
              <a:rPr lang="en-GB" dirty="0" smtClean="0"/>
              <a:t>Moving average:  Short-term </a:t>
            </a:r>
            <a:r>
              <a:rPr lang="en-GB" dirty="0" err="1" smtClean="0"/>
              <a:t>vs</a:t>
            </a:r>
            <a:r>
              <a:rPr lang="en-GB" dirty="0" smtClean="0"/>
              <a:t> long-term cross over.</a:t>
            </a:r>
          </a:p>
          <a:p>
            <a:pPr marL="171450" indent="-171450">
              <a:buFont typeface="Arial" panose="020B0604020202020204" pitchFamily="34" charset="0"/>
              <a:buChar char="•"/>
            </a:pPr>
            <a:r>
              <a:rPr lang="en-GB" dirty="0" smtClean="0"/>
              <a:t>Trends:  	           Based on trend derivatives (2</a:t>
            </a:r>
            <a:r>
              <a:rPr lang="en-GB" baseline="30000" dirty="0" smtClean="0"/>
              <a:t>nd</a:t>
            </a:r>
            <a:r>
              <a:rPr lang="en-GB" dirty="0" smtClean="0"/>
              <a:t> ???)</a:t>
            </a:r>
          </a:p>
          <a:p>
            <a:pPr marL="171450" indent="-171450">
              <a:buFont typeface="Arial" panose="020B0604020202020204" pitchFamily="34" charset="0"/>
              <a:buChar char="•"/>
            </a:pPr>
            <a:r>
              <a:rPr lang="en-GB" dirty="0" smtClean="0"/>
              <a:t>????:</a:t>
            </a:r>
          </a:p>
          <a:p>
            <a:pPr marL="171450" indent="-171450">
              <a:buFont typeface="Arial" panose="020B0604020202020204" pitchFamily="34" charset="0"/>
              <a:buChar char="•"/>
            </a:pPr>
            <a:endParaRPr lang="en-GB" dirty="0" smtClean="0"/>
          </a:p>
          <a:p>
            <a:pPr marL="0" indent="0">
              <a:buFont typeface="Arial" panose="020B0604020202020204" pitchFamily="34" charset="0"/>
              <a:buNone/>
            </a:pPr>
            <a:r>
              <a:rPr lang="en-GB" dirty="0" smtClean="0"/>
              <a:t>High Frequency</a:t>
            </a:r>
            <a:r>
              <a:rPr lang="en-GB" baseline="0" dirty="0" smtClean="0"/>
              <a:t> trading is not the subject of this talk, would not use R or Broker API</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sz="1200" b="0" i="0" kern="1200" dirty="0" smtClean="0">
                <a:solidFill>
                  <a:schemeClr val="tx1"/>
                </a:solidFill>
                <a:effectLst/>
                <a:latin typeface="+mn-lt"/>
                <a:ea typeface="+mn-ea"/>
                <a:cs typeface="+mn-cs"/>
              </a:rPr>
              <a:t>The primary purpose of dark pools is to minimise market impact. </a:t>
            </a:r>
          </a:p>
          <a:p>
            <a:pPr marL="0" indent="0">
              <a:buFont typeface="Arial" panose="020B0604020202020204" pitchFamily="34" charset="0"/>
              <a:buNone/>
            </a:pPr>
            <a:r>
              <a:rPr lang="en-GB" sz="1200" b="0" i="0" kern="1200" dirty="0" smtClean="0">
                <a:solidFill>
                  <a:schemeClr val="tx1"/>
                </a:solidFill>
                <a:effectLst/>
                <a:latin typeface="+mn-lt"/>
                <a:ea typeface="+mn-ea"/>
                <a:cs typeface="+mn-cs"/>
              </a:rPr>
              <a:t>By restricting access to undesired market participants (such as high frequency trading firms), and by not revealing quotes, dark pools enable institutional investors to minimise their information leakage and realise more efficient executions.</a:t>
            </a:r>
            <a:endParaRPr lang="en-GB" dirty="0" smtClean="0"/>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smtClean="0"/>
          </a:p>
          <a:p>
            <a:pPr marL="0" indent="0">
              <a:buFont typeface="+mj-lt"/>
              <a:buNone/>
            </a:pPr>
            <a:endParaRPr lang="en-GB" dirty="0" smtClean="0"/>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11</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0" indent="0">
              <a:buFont typeface="+mj-lt"/>
              <a:buNone/>
            </a:pPr>
            <a:r>
              <a:rPr lang="en-GB" dirty="0" smtClean="0"/>
              <a:t>Setting up an account costs.</a:t>
            </a:r>
          </a:p>
          <a:p>
            <a:pPr marL="0" indent="0">
              <a:buFont typeface="+mj-lt"/>
              <a:buNone/>
            </a:pPr>
            <a:r>
              <a:rPr lang="en-GB" dirty="0" smtClean="0"/>
              <a:t>IB want $10K (£7K) </a:t>
            </a:r>
            <a:r>
              <a:rPr lang="en-GB" dirty="0" err="1" smtClean="0"/>
              <a:t>startup</a:t>
            </a:r>
            <a:r>
              <a:rPr lang="en-GB" dirty="0" smtClean="0"/>
              <a:t> fund … </a:t>
            </a:r>
            <a:r>
              <a:rPr lang="en-GB" i="1" dirty="0" smtClean="0"/>
              <a:t>but you can transfer most of it back out</a:t>
            </a:r>
            <a:r>
              <a:rPr lang="en-GB" dirty="0" smtClean="0"/>
              <a:t>.</a:t>
            </a:r>
          </a:p>
          <a:p>
            <a:pPr marL="0" indent="0">
              <a:buFont typeface="+mj-lt"/>
              <a:buNone/>
            </a:pPr>
            <a:endParaRPr lang="en-GB" dirty="0"/>
          </a:p>
          <a:p>
            <a:pPr marL="0" indent="0">
              <a:buFont typeface="+mj-lt"/>
              <a:buNone/>
            </a:pPr>
            <a:r>
              <a:rPr lang="en-GB" dirty="0" smtClean="0"/>
              <a:t>Important to get a hang of trading via the Paper account, don’t risk some algorithmic stuff on the live.</a:t>
            </a:r>
          </a:p>
          <a:p>
            <a:pPr marL="0" indent="0">
              <a:buFont typeface="+mj-lt"/>
              <a:buNone/>
            </a:pPr>
            <a:endParaRPr lang="en-GB" dirty="0"/>
          </a:p>
          <a:p>
            <a:pPr marL="0" indent="0">
              <a:buFont typeface="+mj-lt"/>
              <a:buNone/>
            </a:pPr>
            <a:r>
              <a:rPr lang="en-GB" dirty="0" smtClean="0"/>
              <a:t>Probably stocks is easiest to start with.</a:t>
            </a:r>
          </a:p>
          <a:p>
            <a:pPr marL="0" indent="0">
              <a:buFont typeface="+mj-lt"/>
              <a:buNone/>
            </a:pPr>
            <a:endParaRPr lang="en-GB" dirty="0"/>
          </a:p>
          <a:p>
            <a:pPr marL="0" indent="0">
              <a:buFont typeface="+mj-lt"/>
              <a:buNone/>
            </a:pPr>
            <a:r>
              <a:rPr lang="en-GB" dirty="0" smtClean="0"/>
              <a:t>There is lots of advice on line.</a:t>
            </a:r>
          </a:p>
          <a:p>
            <a:pPr marL="0" indent="0">
              <a:buFont typeface="+mj-lt"/>
              <a:buNone/>
            </a:pPr>
            <a:r>
              <a:rPr lang="en-GB" dirty="0" smtClean="0"/>
              <a:t>For starting try </a:t>
            </a:r>
            <a:r>
              <a:rPr lang="en-GB" dirty="0" smtClean="0">
                <a:hlinkClick r:id="rId3"/>
              </a:rPr>
              <a:t>www.wildbunny.co.uk</a:t>
            </a:r>
            <a:r>
              <a:rPr lang="en-GB" dirty="0" smtClean="0"/>
              <a:t>  --  a gamer blog,  parts 1 and 2 -- 3 is promised.</a:t>
            </a:r>
          </a:p>
          <a:p>
            <a:pPr marL="0" indent="0">
              <a:buFont typeface="+mj-lt"/>
              <a:buNone/>
            </a:pPr>
            <a:endParaRPr lang="en-GB" dirty="0"/>
          </a:p>
          <a:p>
            <a:r>
              <a:rPr lang="en-GB" dirty="0" smtClean="0"/>
              <a:t>Also </a:t>
            </a:r>
            <a:r>
              <a:rPr lang="en-GB" dirty="0"/>
              <a:t>Algorithmic Trading and DMA: An introduction to direct access trading </a:t>
            </a:r>
            <a:r>
              <a:rPr lang="en-GB" dirty="0" smtClean="0"/>
              <a:t>strategies</a:t>
            </a:r>
          </a:p>
          <a:p>
            <a:r>
              <a:rPr lang="en-GB" dirty="0" smtClean="0"/>
              <a:t>Amazon down from £31.00 to £8.70</a:t>
            </a:r>
          </a:p>
          <a:p>
            <a:endParaRPr lang="en-GB" dirty="0"/>
          </a:p>
          <a:p>
            <a:r>
              <a:rPr lang="en-GB" dirty="0" smtClean="0"/>
              <a:t>Since we are talking R then possibly you would do that but there are other possibilities.</a:t>
            </a:r>
          </a:p>
          <a:p>
            <a:endParaRPr lang="en-GB" dirty="0" smtClean="0"/>
          </a:p>
          <a:p>
            <a:r>
              <a:rPr lang="en-GB" dirty="0" smtClean="0"/>
              <a:t>I’ve put the reference</a:t>
            </a:r>
            <a:r>
              <a:rPr lang="en-GB" baseline="0" dirty="0" smtClean="0"/>
              <a:t> to a moving average strategy using QUANTMOD in the notes</a:t>
            </a:r>
          </a:p>
          <a:p>
            <a:r>
              <a:rPr lang="en-GB" baseline="0" dirty="0" smtClean="0"/>
              <a:t> (from gekkoqquant.com)</a:t>
            </a:r>
          </a:p>
          <a:p>
            <a:r>
              <a:rPr lang="en-GB" dirty="0" smtClean="0"/>
              <a:t>http://gekkoquant.com/2012/08/29/parameter-optimisation-backtesting-part1/</a:t>
            </a:r>
          </a:p>
          <a:p>
            <a:endParaRPr lang="en-GB" dirty="0" smtClean="0"/>
          </a:p>
          <a:p>
            <a:endParaRPr lang="en-GB" dirty="0"/>
          </a:p>
          <a:p>
            <a:r>
              <a:rPr lang="en-GB" dirty="0" smtClean="0"/>
              <a:t>BTW:  Don’t </a:t>
            </a:r>
            <a:r>
              <a:rPr lang="en-GB" dirty="0" err="1" smtClean="0"/>
              <a:t>goto</a:t>
            </a:r>
            <a:r>
              <a:rPr lang="en-GB" dirty="0" smtClean="0"/>
              <a:t> the PUB – nasty things can happen if you get it wrong.</a:t>
            </a:r>
          </a:p>
          <a:p>
            <a:endParaRPr lang="en-GB" dirty="0"/>
          </a:p>
          <a:p>
            <a:endParaRPr lang="en-GB" dirty="0"/>
          </a:p>
          <a:p>
            <a:pPr marL="0" indent="0">
              <a:buFont typeface="+mj-lt"/>
              <a:buNone/>
            </a:pPr>
            <a:endParaRPr lang="en-GB" dirty="0" smtClean="0"/>
          </a:p>
          <a:p>
            <a:pPr marL="0" indent="0">
              <a:buFont typeface="+mj-lt"/>
              <a:buNone/>
            </a:pPr>
            <a:endParaRPr lang="en-GB" dirty="0"/>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12</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2771" y="4343400"/>
            <a:ext cx="6085115" cy="4114800"/>
          </a:xfrm>
        </p:spPr>
        <p:txBody>
          <a:bodyPr/>
          <a:lstStyle/>
          <a:p>
            <a:r>
              <a:rPr lang="en-GB" dirty="0"/>
              <a:t>The glitch from hell is just waiting for its </a:t>
            </a:r>
            <a:r>
              <a:rPr lang="en-GB" dirty="0" smtClean="0"/>
              <a:t>moment ….</a:t>
            </a:r>
          </a:p>
          <a:p>
            <a:pPr marL="0" indent="0">
              <a:buFont typeface="+mj-lt"/>
              <a:buNone/>
            </a:pPr>
            <a:r>
              <a:rPr lang="en-GB" dirty="0" smtClean="0"/>
              <a:t>…  it happened </a:t>
            </a:r>
            <a:r>
              <a:rPr lang="en-GB" dirty="0"/>
              <a:t>o</a:t>
            </a:r>
            <a:r>
              <a:rPr lang="en-GB" dirty="0" smtClean="0"/>
              <a:t>n 1</a:t>
            </a:r>
            <a:r>
              <a:rPr lang="en-GB" baseline="30000" dirty="0" smtClean="0"/>
              <a:t>st</a:t>
            </a:r>
            <a:r>
              <a:rPr lang="en-GB" dirty="0" smtClean="0"/>
              <a:t> August last year when Knight Capital deployed some new software.</a:t>
            </a:r>
          </a:p>
          <a:p>
            <a:pPr marL="0" indent="0">
              <a:buFont typeface="+mj-lt"/>
              <a:buNone/>
            </a:pPr>
            <a:endParaRPr lang="en-GB" dirty="0"/>
          </a:p>
          <a:p>
            <a:r>
              <a:rPr lang="en-GB" dirty="0"/>
              <a:t>In the words of the Securities and Exchange Commission, </a:t>
            </a:r>
            <a:endParaRPr lang="en-GB" dirty="0" smtClean="0"/>
          </a:p>
          <a:p>
            <a:endParaRPr lang="en-GB" dirty="0"/>
          </a:p>
          <a:p>
            <a:r>
              <a:rPr lang="en-GB" dirty="0"/>
              <a:t>O</a:t>
            </a:r>
            <a:r>
              <a:rPr lang="en-GB" dirty="0" smtClean="0"/>
              <a:t>n </a:t>
            </a:r>
            <a:r>
              <a:rPr lang="en-GB" dirty="0"/>
              <a:t>Aug. 1, 2012, “Knight Capital traded more than 397 million shares, acquired several billion dollars in unwanted positions and eventually suffered a loss of more than $460 million.” </a:t>
            </a:r>
            <a:endParaRPr lang="en-GB" dirty="0" smtClean="0"/>
          </a:p>
          <a:p>
            <a:endParaRPr lang="en-GB" dirty="0" smtClean="0"/>
          </a:p>
          <a:p>
            <a:r>
              <a:rPr lang="en-GB" dirty="0" smtClean="0"/>
              <a:t>In fact they could not meet the $460 loss by the end of the trading day so a rescue plan was cobbled up to allow then to resolve the commitments.</a:t>
            </a:r>
          </a:p>
          <a:p>
            <a:endParaRPr lang="en-GB" dirty="0" smtClean="0"/>
          </a:p>
          <a:p>
            <a:r>
              <a:rPr lang="en-GB" dirty="0"/>
              <a:t>Knight Capital had struck a deal with Jefferies, TD Ameritrade, Blackstone, GETCO, Stephens, and </a:t>
            </a:r>
            <a:r>
              <a:rPr lang="en-GB" dirty="0" err="1"/>
              <a:t>Stifel</a:t>
            </a:r>
            <a:r>
              <a:rPr lang="en-GB" dirty="0"/>
              <a:t> Financial, staving off collapse days after the trading </a:t>
            </a:r>
            <a:r>
              <a:rPr lang="en-GB" dirty="0" smtClean="0"/>
              <a:t>mishap</a:t>
            </a:r>
            <a:r>
              <a:rPr lang="en-GB" dirty="0"/>
              <a:t> </a:t>
            </a:r>
            <a:r>
              <a:rPr lang="en-GB" dirty="0" smtClean="0"/>
              <a:t>and eventually </a:t>
            </a:r>
            <a:r>
              <a:rPr lang="en-GB" dirty="0"/>
              <a:t>sold itself to </a:t>
            </a:r>
            <a:r>
              <a:rPr lang="en-GB" dirty="0" err="1" smtClean="0"/>
              <a:t>GetCo</a:t>
            </a:r>
            <a:r>
              <a:rPr lang="en-GB" dirty="0" smtClean="0"/>
              <a:t>. They were also fined </a:t>
            </a:r>
            <a:r>
              <a:rPr lang="en-GB" dirty="0"/>
              <a:t>$12 million by the SEC</a:t>
            </a:r>
            <a:endParaRPr lang="en-GB" dirty="0" smtClean="0"/>
          </a:p>
          <a:p>
            <a:endParaRPr lang="en-GB" dirty="0"/>
          </a:p>
          <a:p>
            <a:r>
              <a:rPr lang="en-GB" dirty="0" smtClean="0"/>
              <a:t>KC dropped from over $10 per share to around $7 and was marked down to under $4</a:t>
            </a:r>
          </a:p>
          <a:p>
            <a:endParaRPr lang="en-GB" dirty="0"/>
          </a:p>
          <a:p>
            <a:r>
              <a:rPr lang="en-GB" dirty="0" smtClean="0"/>
              <a:t>The phrase </a:t>
            </a:r>
            <a:r>
              <a:rPr lang="en-GB" dirty="0" err="1" smtClean="0"/>
              <a:t>Knightmare</a:t>
            </a:r>
            <a:r>
              <a:rPr lang="en-GB" dirty="0" smtClean="0"/>
              <a:t> on Wall Street was to good to miss.</a:t>
            </a:r>
          </a:p>
          <a:p>
            <a:endParaRPr lang="en-GB" dirty="0"/>
          </a:p>
          <a:p>
            <a:r>
              <a:rPr lang="en-GB" dirty="0" smtClean="0"/>
              <a:t>Why? ….</a:t>
            </a: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13</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smtClean="0"/>
              <a:t>This is the </a:t>
            </a:r>
            <a:r>
              <a:rPr lang="en-GB" dirty="0" err="1" smtClean="0"/>
              <a:t>Nanex</a:t>
            </a:r>
            <a:r>
              <a:rPr lang="en-GB" dirty="0" smtClean="0"/>
              <a:t> chart of trading on the 1</a:t>
            </a:r>
            <a:r>
              <a:rPr lang="en-GB" baseline="30000" dirty="0" smtClean="0"/>
              <a:t>st</a:t>
            </a:r>
            <a:r>
              <a:rPr lang="en-GB" dirty="0" smtClean="0"/>
              <a:t> August.</a:t>
            </a:r>
          </a:p>
          <a:p>
            <a:pPr marL="0" indent="0">
              <a:buFont typeface="+mj-lt"/>
              <a:buNone/>
            </a:pPr>
            <a:endParaRPr lang="en-GB" dirty="0"/>
          </a:p>
          <a:p>
            <a:pPr marL="0" indent="0">
              <a:buFont typeface="+mj-lt"/>
              <a:buNone/>
            </a:pPr>
            <a:r>
              <a:rPr lang="en-GB" dirty="0" smtClean="0"/>
              <a:t>There is a fully account of what happened at the time at:</a:t>
            </a:r>
          </a:p>
          <a:p>
            <a:r>
              <a:rPr lang="en-GB" dirty="0" smtClean="0">
                <a:hlinkClick r:id="rId3"/>
              </a:rPr>
              <a:t>http</a:t>
            </a:r>
            <a:r>
              <a:rPr lang="en-GB" dirty="0">
                <a:hlinkClick r:id="rId3"/>
              </a:rPr>
              <a:t>://</a:t>
            </a:r>
            <a:r>
              <a:rPr lang="en-GB" dirty="0" smtClean="0">
                <a:hlinkClick r:id="rId3"/>
              </a:rPr>
              <a:t>www.nanex.net/aqck2/3522.html</a:t>
            </a:r>
            <a:endParaRPr lang="en-GB" dirty="0" smtClean="0"/>
          </a:p>
          <a:p>
            <a:endParaRPr lang="en-GB" dirty="0"/>
          </a:p>
          <a:p>
            <a:r>
              <a:rPr lang="en-GB" dirty="0" smtClean="0"/>
              <a:t>Also the Edgar Perez book (frontispiece over leaf):</a:t>
            </a:r>
          </a:p>
          <a:p>
            <a:r>
              <a:rPr lang="en-GB" dirty="0" smtClean="0">
                <a:hlinkClick r:id="rId4"/>
              </a:rPr>
              <a:t>www.knightmareonwallstreet.com</a:t>
            </a:r>
            <a:endParaRPr lang="en-GB" dirty="0" smtClean="0"/>
          </a:p>
          <a:p>
            <a:endParaRPr lang="en-GB" dirty="0" smtClean="0"/>
          </a:p>
          <a:p>
            <a:r>
              <a:rPr lang="en-GB" dirty="0" smtClean="0"/>
              <a:t>All damage do in 40 minutes from the exchange opening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14</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70114" y="4343400"/>
            <a:ext cx="6215742" cy="4114800"/>
          </a:xfrm>
        </p:spPr>
        <p:txBody>
          <a:bodyPr/>
          <a:lstStyle/>
          <a:p>
            <a:pPr marL="0" indent="0">
              <a:buFont typeface="+mj-lt"/>
              <a:buNone/>
            </a:pPr>
            <a:r>
              <a:rPr lang="en-GB" dirty="0" smtClean="0"/>
              <a:t>(Can’t resist the alliteration)</a:t>
            </a:r>
          </a:p>
          <a:p>
            <a:pPr marL="0" indent="0">
              <a:buFont typeface="+mj-lt"/>
              <a:buNone/>
            </a:pPr>
            <a:r>
              <a:rPr lang="en-GB" dirty="0" smtClean="0"/>
              <a:t>Blue are trades on NYSE</a:t>
            </a:r>
            <a:r>
              <a:rPr lang="en-GB" baseline="0" dirty="0" smtClean="0"/>
              <a:t>  -- </a:t>
            </a:r>
            <a:r>
              <a:rPr lang="en-GB" dirty="0" smtClean="0"/>
              <a:t> Volume 112% of daily in first 10 minutes.</a:t>
            </a:r>
          </a:p>
          <a:p>
            <a:pPr marL="0" indent="0">
              <a:buFont typeface="+mj-lt"/>
              <a:buNone/>
            </a:pPr>
            <a:r>
              <a:rPr lang="en-GB" dirty="0" smtClean="0"/>
              <a:t>From about 10.10 normal trading resumes</a:t>
            </a:r>
          </a:p>
          <a:p>
            <a:pPr marL="0" indent="0">
              <a:buFont typeface="+mj-lt"/>
              <a:buNone/>
            </a:pPr>
            <a:endParaRPr lang="en-GB" dirty="0"/>
          </a:p>
          <a:p>
            <a:pPr marL="0" indent="0">
              <a:buFont typeface="+mj-lt"/>
              <a:buNone/>
            </a:pPr>
            <a:r>
              <a:rPr lang="en-GB" dirty="0" smtClean="0"/>
              <a:t>There were a couple of times when KC switched it off, thought they had fixed the problem and switched it back on again !!!</a:t>
            </a:r>
          </a:p>
          <a:p>
            <a:pPr marL="0" indent="0">
              <a:buFont typeface="+mj-lt"/>
              <a:buNone/>
            </a:pPr>
            <a:endParaRPr lang="en-GB" dirty="0" smtClean="0"/>
          </a:p>
          <a:p>
            <a:pPr marL="0" indent="0">
              <a:buFont typeface="+mj-lt"/>
              <a:buNone/>
            </a:pPr>
            <a:r>
              <a:rPr lang="en-GB" dirty="0" smtClean="0"/>
              <a:t>Initial conclusion (and Perez’s) is that KC got the Bid and Ask prices revised for kept thinking “here’s” a good deal and buying</a:t>
            </a:r>
            <a:r>
              <a:rPr lang="en-GB" baseline="0" dirty="0" smtClean="0"/>
              <a:t> back their sales losing on the spread each </a:t>
            </a:r>
            <a:r>
              <a:rPr lang="en-GB" baseline="0" dirty="0" err="1" smtClean="0"/>
              <a:t>time.Basket</a:t>
            </a:r>
            <a:r>
              <a:rPr lang="en-GB" baseline="0" dirty="0" smtClean="0"/>
              <a:t> of 40 shares (to memory) on NYSE but large volumes.</a:t>
            </a:r>
          </a:p>
          <a:p>
            <a:pPr marL="0" indent="0">
              <a:buFont typeface="+mj-lt"/>
              <a:buNone/>
            </a:pPr>
            <a:endParaRPr lang="en-GB" baseline="0" dirty="0" smtClean="0"/>
          </a:p>
          <a:p>
            <a:pPr marL="0" indent="0">
              <a:buFont typeface="+mj-lt"/>
              <a:buNone/>
            </a:pPr>
            <a:r>
              <a:rPr lang="en-GB" baseline="0" dirty="0" smtClean="0"/>
              <a:t>Word on the street as it was “test” software which did not have the necessary stops in place to limit losses or that the stops were there but in the wrong place, which is almost true …</a:t>
            </a:r>
          </a:p>
          <a:p>
            <a:pPr marL="0" indent="0">
              <a:buFont typeface="+mj-lt"/>
              <a:buNone/>
            </a:pPr>
            <a:endParaRPr lang="en-GB" baseline="0" dirty="0" smtClean="0"/>
          </a:p>
          <a:p>
            <a:r>
              <a:rPr lang="en-GB" dirty="0"/>
              <a:t>The SEC said two </a:t>
            </a:r>
            <a:r>
              <a:rPr lang="en-GB" dirty="0" smtClean="0"/>
              <a:t>mistakes </a:t>
            </a:r>
            <a:r>
              <a:rPr lang="en-GB" dirty="0"/>
              <a:t>led to the breakdown. The first occurred in 2005. According to the SEC, a section of code in an automated equity router was moved to an earlier spot in the code sequence. As a result, one of the router's functions became defective. In July 2012, Knight incorrectly deployed new code in the same </a:t>
            </a:r>
            <a:r>
              <a:rPr lang="en-GB" dirty="0" smtClean="0"/>
              <a:t>router</a:t>
            </a:r>
            <a:r>
              <a:rPr lang="en-GB" baseline="0" dirty="0" smtClean="0"/>
              <a:t> which</a:t>
            </a:r>
            <a:r>
              <a:rPr lang="en-GB" dirty="0" smtClean="0"/>
              <a:t> </a:t>
            </a:r>
            <a:r>
              <a:rPr lang="en-GB" dirty="0"/>
              <a:t>triggered the defective function, which couldn't recognize when orders had been filled.</a:t>
            </a:r>
          </a:p>
          <a:p>
            <a:endParaRPr lang="en-GB" dirty="0"/>
          </a:p>
          <a:p>
            <a:r>
              <a:rPr lang="en-GB" dirty="0"/>
              <a:t>http://www.sec.gov/News/PressRelease/Detail/PressRelease/1370539879795#.UmaWdfmsh8E</a:t>
            </a:r>
            <a:endParaRPr lang="en-GB" baseline="0" dirty="0" smtClean="0"/>
          </a:p>
          <a:p>
            <a:pPr marL="0" indent="0">
              <a:buFont typeface="+mj-lt"/>
              <a:buNone/>
            </a:pPr>
            <a:endParaRPr lang="en-GB" baseline="0" dirty="0" smtClean="0"/>
          </a:p>
          <a:p>
            <a:pPr marL="0" indent="0">
              <a:buFont typeface="+mj-lt"/>
              <a:buNone/>
            </a:pPr>
            <a:endParaRPr lang="en-GB" dirty="0" smtClean="0"/>
          </a:p>
          <a:p>
            <a:pPr marL="0" indent="0">
              <a:buFont typeface="+mj-lt"/>
              <a:buNone/>
            </a:pPr>
            <a:endParaRPr lang="en-GB" dirty="0"/>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15</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smtClean="0"/>
              <a:t>&lt; Just read bullets &gt;</a:t>
            </a: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16</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smtClean="0"/>
              <a:t>I-Brokers is a package</a:t>
            </a:r>
            <a:r>
              <a:rPr lang="en-GB" baseline="0" dirty="0" smtClean="0"/>
              <a:t> downloadable from CRAN.</a:t>
            </a:r>
          </a:p>
          <a:p>
            <a:pPr marL="0" indent="0">
              <a:buFont typeface="+mj-lt"/>
              <a:buNone/>
            </a:pPr>
            <a:endParaRPr lang="en-GB" baseline="0" dirty="0" smtClean="0"/>
          </a:p>
          <a:p>
            <a:pPr marL="0" indent="0">
              <a:buFont typeface="+mj-lt"/>
              <a:buNone/>
            </a:pPr>
            <a:r>
              <a:rPr lang="en-GB" baseline="0" dirty="0" smtClean="0"/>
              <a:t>It is in native code (i.e. not a wrapper like </a:t>
            </a:r>
            <a:r>
              <a:rPr lang="en-GB" baseline="0" dirty="0" err="1" smtClean="0"/>
              <a:t>Rquantlib</a:t>
            </a:r>
            <a:r>
              <a:rPr lang="en-GB" baseline="0" dirty="0" smtClean="0"/>
              <a:t>) and to my mind the coding is exquisite. </a:t>
            </a:r>
          </a:p>
          <a:p>
            <a:pPr marL="0" indent="0">
              <a:buFont typeface="+mj-lt"/>
              <a:buNone/>
            </a:pPr>
            <a:r>
              <a:rPr lang="en-GB" baseline="0" dirty="0" smtClean="0"/>
              <a:t>So if you only want to look at beautiful code, look at this package.</a:t>
            </a:r>
          </a:p>
          <a:p>
            <a:pPr marL="0" indent="0">
              <a:buFont typeface="+mj-lt"/>
              <a:buNone/>
            </a:pPr>
            <a:endParaRPr lang="en-GB" baseline="0" dirty="0" smtClean="0"/>
          </a:p>
          <a:p>
            <a:pPr marL="0" indent="0">
              <a:buFont typeface="+mj-lt"/>
              <a:buNone/>
            </a:pPr>
            <a:r>
              <a:rPr lang="en-GB" baseline="0" dirty="0" smtClean="0"/>
              <a:t>It works by establishing a socket &lt;-&gt; socket connection with the TWS, so this must be running when </a:t>
            </a:r>
            <a:r>
              <a:rPr lang="en-GB" baseline="0" dirty="0" err="1" smtClean="0"/>
              <a:t>IBrokers</a:t>
            </a:r>
            <a:r>
              <a:rPr lang="en-GB" baseline="0" dirty="0" smtClean="0"/>
              <a:t> is called. TWS prompts that an incoming call as been requested and should it be allowed.</a:t>
            </a:r>
          </a:p>
          <a:p>
            <a:pPr marL="0" indent="0">
              <a:buFont typeface="+mj-lt"/>
              <a:buNone/>
            </a:pPr>
            <a:endParaRPr lang="en-GB" baseline="0" dirty="0" smtClean="0"/>
          </a:p>
          <a:p>
            <a:pPr marL="0" indent="0">
              <a:buFont typeface="+mj-lt"/>
              <a:buNone/>
            </a:pPr>
            <a:r>
              <a:rPr lang="en-GB" baseline="0" dirty="0" smtClean="0"/>
              <a:t>Since R is single-threaded so is the package.</a:t>
            </a:r>
          </a:p>
          <a:p>
            <a:pPr marL="0" indent="0">
              <a:buFont typeface="+mj-lt"/>
              <a:buNone/>
            </a:pPr>
            <a:r>
              <a:rPr lang="en-GB" baseline="0" dirty="0" smtClean="0"/>
              <a:t>However there are ways around this: Ethan McCullum spoke just a year ago on parallelization ( -- I remember the mince pies).</a:t>
            </a:r>
          </a:p>
          <a:p>
            <a:pPr marL="0" indent="0">
              <a:buFont typeface="+mj-lt"/>
              <a:buNone/>
            </a:pPr>
            <a:endParaRPr lang="en-GB" baseline="0" dirty="0" smtClean="0"/>
          </a:p>
          <a:p>
            <a:pPr marL="0" indent="0">
              <a:buFont typeface="+mj-lt"/>
              <a:buNone/>
            </a:pPr>
            <a:r>
              <a:rPr lang="en-GB" baseline="0" dirty="0" smtClean="0"/>
              <a:t>R is a LISP in sheep-clothing ( </a:t>
            </a:r>
            <a:r>
              <a:rPr lang="en-GB" i="1" baseline="0" dirty="0" smtClean="0"/>
              <a:t>did you know that? </a:t>
            </a:r>
            <a:r>
              <a:rPr lang="en-GB" i="0" baseline="0" dirty="0" smtClean="0"/>
              <a:t>) so its possible to utilise closures to provide for non-blocking persistence.</a:t>
            </a:r>
          </a:p>
          <a:p>
            <a:pPr marL="0" indent="0">
              <a:buFont typeface="+mj-lt"/>
              <a:buNone/>
            </a:pPr>
            <a:endParaRPr lang="en-GB" i="0" baseline="0" dirty="0" smtClean="0"/>
          </a:p>
          <a:p>
            <a:pPr marL="0" indent="0">
              <a:buFont typeface="+mj-lt"/>
              <a:buNone/>
            </a:pPr>
            <a:r>
              <a:rPr lang="en-GB" i="0" baseline="0" dirty="0" smtClean="0"/>
              <a:t>This means implementing a Read-Execute-Process loop passing messages back to the event routine.</a:t>
            </a:r>
            <a:endParaRPr lang="en-GB" i="1" baseline="0" dirty="0" smtClean="0"/>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17</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smtClean="0"/>
              <a:t>As said the author is Jeff Ryan.</a:t>
            </a:r>
          </a:p>
          <a:p>
            <a:pPr marL="0" indent="0">
              <a:buFont typeface="+mj-lt"/>
              <a:buNone/>
            </a:pPr>
            <a:r>
              <a:rPr lang="en-GB" dirty="0" smtClean="0"/>
              <a:t>Chicago based and very active in the R-world for around O10 years.</a:t>
            </a:r>
          </a:p>
          <a:p>
            <a:pPr marL="0" indent="0">
              <a:buFont typeface="+mj-lt"/>
              <a:buNone/>
            </a:pPr>
            <a:r>
              <a:rPr lang="en-GB" dirty="0" smtClean="0"/>
              <a:t>He’s a </a:t>
            </a:r>
            <a:r>
              <a:rPr lang="en-GB" baseline="0" dirty="0" smtClean="0"/>
              <a:t>c</a:t>
            </a:r>
            <a:r>
              <a:rPr lang="en-GB" dirty="0" smtClean="0"/>
              <a:t>ommittee Member at R/Finance : </a:t>
            </a:r>
            <a:r>
              <a:rPr lang="en-GB" dirty="0" smtClean="0">
                <a:hlinkClick r:id="rId3"/>
              </a:rPr>
              <a:t>http://www.rinfinance.com</a:t>
            </a:r>
            <a:r>
              <a:rPr lang="en-GB"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dirty="0" smtClean="0"/>
              <a:t>… and Owner/Principal at </a:t>
            </a:r>
            <a:r>
              <a:rPr lang="en-GB" dirty="0" err="1" smtClean="0"/>
              <a:t>Lemnica</a:t>
            </a:r>
            <a:r>
              <a:rPr lang="en-GB" dirty="0" smtClean="0"/>
              <a:t> : </a:t>
            </a:r>
            <a:r>
              <a:rPr lang="en-GB" sz="1200" b="0" i="0" kern="1200" dirty="0" smtClean="0">
                <a:solidFill>
                  <a:schemeClr val="tx1"/>
                </a:solidFill>
                <a:effectLst/>
                <a:latin typeface="+mn-lt"/>
                <a:ea typeface="+mn-ea"/>
                <a:cs typeface="+mn-cs"/>
                <a:hlinkClick r:id="rId4"/>
              </a:rPr>
              <a:t>www.lemnica.com</a:t>
            </a:r>
            <a:endParaRPr lang="en-GB"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GB"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dirty="0" smtClean="0"/>
              <a:t>There are some interesting stuff on R on the </a:t>
            </a:r>
            <a:r>
              <a:rPr lang="en-GB" dirty="0" err="1" smtClean="0"/>
              <a:t>Lemnica</a:t>
            </a:r>
            <a:r>
              <a:rPr lang="en-GB" dirty="0" smtClean="0"/>
              <a:t> site.</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dirty="0" smtClean="0"/>
              <a:t>Authored: 	</a:t>
            </a:r>
            <a:r>
              <a:rPr lang="en-GB" dirty="0" err="1" smtClean="0"/>
              <a:t>xts</a:t>
            </a:r>
            <a:r>
              <a:rPr lang="en-GB" dirty="0" smtClean="0"/>
              <a:t>, </a:t>
            </a:r>
            <a:r>
              <a:rPr lang="en-GB" dirty="0" err="1" smtClean="0"/>
              <a:t>quantmod</a:t>
            </a:r>
            <a:endParaRPr lang="en-GB" dirty="0" smtClean="0"/>
          </a:p>
          <a:p>
            <a:r>
              <a:rPr lang="en-GB" dirty="0" smtClean="0"/>
              <a:t>Relies on</a:t>
            </a:r>
            <a:r>
              <a:rPr lang="en-GB" dirty="0"/>
              <a:t>: </a:t>
            </a:r>
            <a:r>
              <a:rPr lang="en-GB" dirty="0" smtClean="0"/>
              <a:t>	zoo</a:t>
            </a:r>
            <a:r>
              <a:rPr lang="en-GB" dirty="0"/>
              <a:t>, </a:t>
            </a:r>
            <a:r>
              <a:rPr lang="en-GB" dirty="0" err="1"/>
              <a:t>timeSeries</a:t>
            </a:r>
            <a:r>
              <a:rPr lang="en-GB" dirty="0" smtClean="0"/>
              <a:t>, </a:t>
            </a:r>
            <a:r>
              <a:rPr lang="en-GB" dirty="0" err="1" smtClean="0"/>
              <a:t>timeDate,tseries</a:t>
            </a:r>
            <a:r>
              <a:rPr lang="en-GB" dirty="0" smtClean="0"/>
              <a:t>, its, </a:t>
            </a:r>
            <a:r>
              <a:rPr lang="en-GB" dirty="0" err="1" smtClean="0"/>
              <a:t>chron</a:t>
            </a:r>
            <a:r>
              <a:rPr lang="en-GB" dirty="0" smtClean="0"/>
              <a:t>, </a:t>
            </a:r>
            <a:r>
              <a:rPr lang="en-GB" dirty="0" err="1" smtClean="0"/>
              <a:t>fts</a:t>
            </a:r>
            <a:r>
              <a:rPr lang="en-GB" dirty="0" smtClean="0"/>
              <a:t>, tis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GB"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dirty="0" smtClean="0"/>
              <a:t>In 2008 Jeff had a first go at the </a:t>
            </a:r>
            <a:r>
              <a:rPr lang="en-GB" dirty="0" err="1" smtClean="0"/>
              <a:t>IBrokers</a:t>
            </a:r>
            <a:r>
              <a:rPr lang="en-GB" dirty="0" smtClean="0"/>
              <a:t> package but that was pretty incomplete.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dirty="0" smtClean="0"/>
              <a:t>In 2012 greatly expanded and added functionality, much to my pleasure as we thought we’d have to tackle it.</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GB"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dirty="0" smtClean="0"/>
              <a:t>Because TWS is used for </a:t>
            </a:r>
            <a:r>
              <a:rPr lang="en-GB" dirty="0" err="1" smtClean="0"/>
              <a:t>authenication</a:t>
            </a:r>
            <a:r>
              <a:rPr lang="en-GB" dirty="0" smtClean="0"/>
              <a:t> it does not have to worry about maintaining the </a:t>
            </a:r>
            <a:r>
              <a:rPr lang="en-GB" dirty="0" err="1" smtClean="0"/>
              <a:t>datastream</a:t>
            </a:r>
            <a:r>
              <a:rPr lang="en-GB" dirty="0" smtClean="0"/>
              <a:t>.</a:t>
            </a: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18</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59229" y="4343400"/>
            <a:ext cx="5987142" cy="4114800"/>
          </a:xfrm>
        </p:spPr>
        <p:txBody>
          <a:bodyPr/>
          <a:lstStyle/>
          <a:p>
            <a:endParaRPr lang="en-GB" dirty="0" smtClean="0"/>
          </a:p>
          <a:p>
            <a:r>
              <a:rPr lang="en-GB" dirty="0" smtClean="0"/>
              <a:t>Although R is single threaded one TWS instance can support 8 connections through its API.</a:t>
            </a:r>
          </a:p>
          <a:p>
            <a:endParaRPr lang="en-GB" dirty="0"/>
          </a:p>
          <a:p>
            <a:r>
              <a:rPr lang="en-GB" dirty="0" smtClean="0"/>
              <a:t>Multiple instances (on separate machines?) can communicate with the IB server. </a:t>
            </a: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19</a:t>
            </a:fld>
            <a:endParaRPr lang="en-GB"/>
          </a:p>
        </p:txBody>
      </p:sp>
    </p:spTree>
    <p:extLst>
      <p:ext uri="{BB962C8B-B14F-4D97-AF65-F5344CB8AC3E}">
        <p14:creationId xmlns:p14="http://schemas.microsoft.com/office/powerpoint/2010/main" val="18711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2771" y="4343400"/>
            <a:ext cx="6041572" cy="4256314"/>
          </a:xfrm>
        </p:spPr>
        <p:txBody>
          <a:bodyPr/>
          <a:lstStyle/>
          <a:p>
            <a:r>
              <a:rPr lang="en-GB" dirty="0"/>
              <a:t>1983/1997</a:t>
            </a:r>
          </a:p>
          <a:p>
            <a:pPr marL="171450" lvl="0" indent="-171450">
              <a:buFont typeface="Arial" panose="020B0604020202020204" pitchFamily="34" charset="0"/>
              <a:buChar char="•"/>
            </a:pPr>
            <a:r>
              <a:rPr lang="en-GB" dirty="0"/>
              <a:t>First job was fingerprinting diamonds for S.A. company in London</a:t>
            </a:r>
          </a:p>
          <a:p>
            <a:pPr marL="171450" lvl="0" indent="-171450">
              <a:buFont typeface="Arial" panose="020B0604020202020204" pitchFamily="34" charset="0"/>
              <a:buChar char="•"/>
            </a:pPr>
            <a:r>
              <a:rPr lang="en-GB" dirty="0"/>
              <a:t>Worked in aerospace in Boston, Rome and Munich on satellite </a:t>
            </a:r>
            <a:r>
              <a:rPr lang="en-GB" dirty="0" smtClean="0"/>
              <a:t>imagery, reduced processing time of radar images to under one hour from 2 days.</a:t>
            </a:r>
            <a:endParaRPr lang="en-GB" dirty="0"/>
          </a:p>
          <a:p>
            <a:pPr marL="171450" lvl="0" indent="-171450">
              <a:buFont typeface="Arial" panose="020B0604020202020204" pitchFamily="34" charset="0"/>
              <a:buChar char="•"/>
            </a:pPr>
            <a:r>
              <a:rPr lang="en-GB" dirty="0"/>
              <a:t>Back in London with NHS at RPMS/Imperial – medical imaging and telemedicine</a:t>
            </a:r>
          </a:p>
          <a:p>
            <a:endParaRPr lang="en-GB" dirty="0"/>
          </a:p>
          <a:p>
            <a:r>
              <a:rPr lang="en-GB" dirty="0"/>
              <a:t>1997/2003</a:t>
            </a:r>
          </a:p>
          <a:p>
            <a:pPr marL="171450" lvl="0" indent="-171450">
              <a:buFont typeface="Arial" panose="020B0604020202020204" pitchFamily="34" charset="0"/>
              <a:buChar char="•"/>
            </a:pPr>
            <a:r>
              <a:rPr lang="en-GB" dirty="0"/>
              <a:t>Web work (what else?) – mainly backend </a:t>
            </a:r>
            <a:r>
              <a:rPr lang="en-GB" dirty="0" smtClean="0"/>
              <a:t>work for design companies.</a:t>
            </a:r>
            <a:endParaRPr lang="en-GB" dirty="0"/>
          </a:p>
          <a:p>
            <a:pPr marL="171450" lvl="0" indent="-171450">
              <a:buFont typeface="Arial" panose="020B0604020202020204" pitchFamily="34" charset="0"/>
              <a:buChar char="•"/>
            </a:pPr>
            <a:r>
              <a:rPr lang="en-GB" dirty="0" smtClean="0"/>
              <a:t>However </a:t>
            </a:r>
            <a:r>
              <a:rPr lang="en-GB" dirty="0"/>
              <a:t>as well as LAMP systems we looked at Java (Tomcat/ </a:t>
            </a:r>
            <a:r>
              <a:rPr lang="en-GB" dirty="0" err="1" smtClean="0"/>
              <a:t>jBoss</a:t>
            </a:r>
            <a:r>
              <a:rPr lang="en-GB" dirty="0" smtClean="0"/>
              <a:t>)</a:t>
            </a:r>
          </a:p>
          <a:p>
            <a:pPr marL="171450" lvl="0" indent="-171450">
              <a:buFont typeface="Arial" panose="020B0604020202020204" pitchFamily="34" charset="0"/>
              <a:buChar char="•"/>
            </a:pPr>
            <a:r>
              <a:rPr lang="en-GB" dirty="0"/>
              <a:t>D</a:t>
            </a:r>
            <a:r>
              <a:rPr lang="en-GB" dirty="0" smtClean="0"/>
              <a:t>atabases </a:t>
            </a:r>
            <a:r>
              <a:rPr lang="en-GB" dirty="0"/>
              <a:t>such as </a:t>
            </a:r>
            <a:r>
              <a:rPr lang="en-GB" dirty="0" err="1" smtClean="0"/>
              <a:t>Postgresql</a:t>
            </a:r>
            <a:r>
              <a:rPr lang="en-GB" dirty="0" smtClean="0"/>
              <a:t>;   </a:t>
            </a:r>
            <a:r>
              <a:rPr lang="en-GB" dirty="0" err="1" smtClean="0"/>
              <a:t>OpenLDAP</a:t>
            </a:r>
            <a:endParaRPr lang="en-GB"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Also specialist document systems (BRS/Search), LDAP and early XML/SGML</a:t>
            </a:r>
            <a:r>
              <a:rPr lang="en-GB" baseline="0" dirty="0" smtClean="0"/>
              <a:t> etc. </a:t>
            </a:r>
            <a:br>
              <a:rPr lang="en-GB" baseline="0" dirty="0" smtClean="0"/>
            </a:br>
            <a:r>
              <a:rPr lang="en-GB" baseline="0" dirty="0" smtClean="0"/>
              <a:t>Worked on DSSSL (</a:t>
            </a:r>
            <a:r>
              <a:rPr lang="en-GB" baseline="0" dirty="0" err="1" smtClean="0"/>
              <a:t>lav</a:t>
            </a:r>
            <a:r>
              <a:rPr lang="en-GB" dirty="0" smtClean="0"/>
              <a:t> joke?)</a:t>
            </a:r>
            <a:r>
              <a:rPr lang="en-GB" baseline="0" dirty="0" smtClean="0"/>
              <a:t>.</a:t>
            </a:r>
            <a:endParaRPr lang="en-GB" dirty="0" smtClean="0"/>
          </a:p>
          <a:p>
            <a:pPr marL="171450" lvl="0" indent="-171450">
              <a:buFont typeface="Arial" panose="020B0604020202020204" pitchFamily="34" charset="0"/>
              <a:buChar char="•"/>
            </a:pPr>
            <a:r>
              <a:rPr lang="en-GB" dirty="0" smtClean="0"/>
              <a:t>Put together specialist systems, configured and hosted them.</a:t>
            </a:r>
          </a:p>
          <a:p>
            <a:endParaRPr lang="en-GB" dirty="0"/>
          </a:p>
          <a:p>
            <a:r>
              <a:rPr lang="en-GB" dirty="0" smtClean="0"/>
              <a:t>2003-present</a:t>
            </a:r>
          </a:p>
          <a:p>
            <a:pPr marL="171450" indent="-171450">
              <a:buFont typeface="Arial" panose="020B0604020202020204" pitchFamily="34" charset="0"/>
              <a:buChar char="•"/>
            </a:pPr>
            <a:r>
              <a:rPr lang="en-GB" dirty="0" smtClean="0"/>
              <a:t>Back-end systems and web solutions in financial institutions.</a:t>
            </a:r>
          </a:p>
          <a:p>
            <a:pPr marL="171450" indent="-171450">
              <a:buFont typeface="Arial" panose="020B0604020202020204" pitchFamily="34" charset="0"/>
              <a:buChar char="•"/>
            </a:pPr>
            <a:r>
              <a:rPr lang="en-GB" dirty="0" smtClean="0"/>
              <a:t>Unusual </a:t>
            </a:r>
            <a:r>
              <a:rPr lang="en-GB" dirty="0" err="1" smtClean="0"/>
              <a:t>docbases</a:t>
            </a:r>
            <a:r>
              <a:rPr lang="en-GB" dirty="0" smtClean="0"/>
              <a:t>: Documentum, Appian</a:t>
            </a:r>
          </a:p>
          <a:p>
            <a:pPr marL="171450" indent="-171450">
              <a:buFont typeface="Arial" panose="020B0604020202020204" pitchFamily="34" charset="0"/>
              <a:buChar char="•"/>
            </a:pPr>
            <a:r>
              <a:rPr lang="en-GB" dirty="0" smtClean="0"/>
              <a:t>Get involved </a:t>
            </a:r>
            <a:r>
              <a:rPr lang="en-GB" dirty="0" err="1" smtClean="0"/>
              <a:t>Involved</a:t>
            </a:r>
            <a:r>
              <a:rPr lang="en-GB" dirty="0" smtClean="0"/>
              <a:t> in trading desks and risk software.</a:t>
            </a:r>
          </a:p>
          <a:p>
            <a:endParaRPr lang="en-GB" dirty="0" smtClean="0"/>
          </a:p>
          <a:p>
            <a:r>
              <a:rPr lang="en-GB" dirty="0" smtClean="0"/>
              <a:t>Current interests</a:t>
            </a:r>
          </a:p>
          <a:p>
            <a:pPr marL="171450" indent="-171450">
              <a:buFont typeface="Arial" panose="020B0604020202020204" pitchFamily="34" charset="0"/>
              <a:buChar char="•"/>
            </a:pPr>
            <a:r>
              <a:rPr lang="en-GB" dirty="0" smtClean="0"/>
              <a:t>Jointly run an HPC </a:t>
            </a:r>
            <a:r>
              <a:rPr lang="en-GB" dirty="0" err="1" smtClean="0"/>
              <a:t>meetup</a:t>
            </a:r>
            <a:r>
              <a:rPr lang="en-GB" dirty="0" smtClean="0"/>
              <a:t> group</a:t>
            </a:r>
          </a:p>
          <a:p>
            <a:pPr marL="171450" indent="-171450">
              <a:buFont typeface="Arial" panose="020B0604020202020204" pitchFamily="34" charset="0"/>
              <a:buChar char="•"/>
            </a:pPr>
            <a:r>
              <a:rPr lang="en-GB" dirty="0" smtClean="0"/>
              <a:t>Putting together an analytics group for M2M data, starting on AWS moving to self-hosting when successful.</a:t>
            </a:r>
            <a:endParaRPr lang="en-GB" dirty="0"/>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2</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IBrokers</a:t>
            </a:r>
            <a:r>
              <a:rPr lang="en-GB" dirty="0" smtClean="0"/>
              <a:t>  package  provides all  the functionality needed to trade with  IB-TWS</a:t>
            </a:r>
          </a:p>
          <a:p>
            <a:endParaRPr lang="en-GB" dirty="0"/>
          </a:p>
          <a:p>
            <a:r>
              <a:rPr lang="en-GB" dirty="0" smtClean="0"/>
              <a:t>Possible to get :</a:t>
            </a:r>
          </a:p>
          <a:p>
            <a:endParaRPr lang="en-GB" dirty="0" smtClean="0"/>
          </a:p>
          <a:p>
            <a:pPr marL="171450" indent="-171450">
              <a:buFont typeface="Arial" panose="020B0604020202020204" pitchFamily="34" charset="0"/>
              <a:buChar char="•"/>
            </a:pPr>
            <a:r>
              <a:rPr lang="en-GB" dirty="0" smtClean="0"/>
              <a:t>historical data for back testing</a:t>
            </a:r>
          </a:p>
          <a:p>
            <a:pPr marL="171450" indent="-171450">
              <a:buFont typeface="Arial" panose="020B0604020202020204" pitchFamily="34" charset="0"/>
              <a:buChar char="•"/>
            </a:pPr>
            <a:r>
              <a:rPr lang="en-GB" dirty="0" err="1" smtClean="0"/>
              <a:t>realtime</a:t>
            </a:r>
            <a:r>
              <a:rPr lang="en-GB" dirty="0" smtClean="0"/>
              <a:t> data for </a:t>
            </a:r>
            <a:r>
              <a:rPr lang="en-GB" dirty="0" smtClean="0"/>
              <a:t>algorithmic</a:t>
            </a:r>
            <a:r>
              <a:rPr lang="en-GB" baseline="0" dirty="0" smtClean="0"/>
              <a:t> </a:t>
            </a:r>
            <a:r>
              <a:rPr lang="en-GB" baseline="0" dirty="0" smtClean="0"/>
              <a:t>analysis</a:t>
            </a:r>
          </a:p>
          <a:p>
            <a:pPr marL="171450" indent="-171450">
              <a:buFont typeface="Arial" panose="020B0604020202020204" pitchFamily="34" charset="0"/>
              <a:buChar char="•"/>
            </a:pPr>
            <a:r>
              <a:rPr lang="en-GB" baseline="0" dirty="0" smtClean="0"/>
              <a:t>place/cancel orders</a:t>
            </a:r>
          </a:p>
          <a:p>
            <a:pPr marL="171450" indent="-171450">
              <a:buFont typeface="Arial" panose="020B0604020202020204" pitchFamily="34" charset="0"/>
              <a:buChar char="•"/>
            </a:pPr>
            <a:endParaRPr lang="en-GB" baseline="0" dirty="0" smtClean="0"/>
          </a:p>
          <a:p>
            <a:pPr marL="0" indent="0">
              <a:buFont typeface="Arial" panose="020B0604020202020204" pitchFamily="34" charset="0"/>
              <a:buNone/>
            </a:pPr>
            <a:r>
              <a:rPr lang="en-GB" baseline="0" dirty="0" smtClean="0"/>
              <a:t>Also have access to user’s account data.</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To quote Jeff Ryan’s (caveat emptor) :</a:t>
            </a:r>
          </a:p>
          <a:p>
            <a:pPr marL="0" indent="0">
              <a:buFont typeface="Arial" panose="020B0604020202020204" pitchFamily="34" charset="0"/>
              <a:buNone/>
            </a:pPr>
            <a:endParaRPr lang="en-GB" baseline="0" dirty="0" smtClean="0"/>
          </a:p>
          <a:p>
            <a:r>
              <a:rPr lang="en-GB" sz="1200" kern="1200" dirty="0" smtClean="0">
                <a:solidFill>
                  <a:schemeClr val="tx1"/>
                </a:solidFill>
                <a:effectLst/>
                <a:latin typeface="+mn-lt"/>
                <a:ea typeface="+mn-ea"/>
                <a:cs typeface="+mn-cs"/>
              </a:rPr>
              <a:t>Orders via the API are quite complicated, or at least can be. It is strongly advised to only proceed with trading real money after one understands not only all the R code in this package, but the official API as well.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you are more comfortable clicking shiny buttons in a GUI, it is probably better that you keep clicking the buttons and not pretend to program.</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Not for the faint of heart. All profits and losses related are yours and yours alone.  If you don’t like it, write it yourself.</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20</a:t>
            </a:fld>
            <a:endParaRPr lang="en-GB"/>
          </a:p>
        </p:txBody>
      </p:sp>
    </p:spTree>
    <p:extLst>
      <p:ext uri="{BB962C8B-B14F-4D97-AF65-F5344CB8AC3E}">
        <p14:creationId xmlns:p14="http://schemas.microsoft.com/office/powerpoint/2010/main" val="3749356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as an “Hello World” moment as I can get.</a:t>
            </a:r>
          </a:p>
          <a:p>
            <a:endParaRPr lang="en-GB" baseline="0" dirty="0" smtClean="0"/>
          </a:p>
          <a:p>
            <a:r>
              <a:rPr lang="en-GB" baseline="0" dirty="0" smtClean="0"/>
              <a:t>Make a connection.</a:t>
            </a:r>
          </a:p>
          <a:p>
            <a:r>
              <a:rPr lang="en-GB" baseline="0" dirty="0" smtClean="0"/>
              <a:t>Open a file for writing</a:t>
            </a:r>
          </a:p>
          <a:p>
            <a:r>
              <a:rPr lang="en-GB" baseline="0" dirty="0" smtClean="0"/>
              <a:t>Get the Apple stock price via </a:t>
            </a:r>
            <a:r>
              <a:rPr lang="en-GB" baseline="0" dirty="0" err="1" smtClean="0"/>
              <a:t>reqMktData</a:t>
            </a:r>
            <a:endParaRPr lang="en-GB" baseline="0" dirty="0" smtClean="0"/>
          </a:p>
          <a:p>
            <a:endParaRPr lang="en-GB" baseline="0" dirty="0" smtClean="0"/>
          </a:p>
          <a:p>
            <a:r>
              <a:rPr lang="en-GB" baseline="0" dirty="0" smtClean="0"/>
              <a:t>On termination (^C) close the file and shutdown the connection</a:t>
            </a:r>
          </a:p>
          <a:p>
            <a:endParaRPr lang="en-GB" baseline="0" dirty="0" smtClean="0"/>
          </a:p>
          <a:p>
            <a:r>
              <a:rPr lang="en-GB" baseline="0" dirty="0" smtClean="0"/>
              <a:t>Important to understand the IB API not just the </a:t>
            </a:r>
            <a:r>
              <a:rPr lang="en-GB" baseline="0" dirty="0" err="1" smtClean="0"/>
              <a:t>IBrokers</a:t>
            </a:r>
            <a:r>
              <a:rPr lang="en-GB" baseline="0" dirty="0" smtClean="0"/>
              <a:t> implementation of it.</a:t>
            </a:r>
          </a:p>
          <a:p>
            <a:r>
              <a:rPr lang="en-GB" baseline="0" dirty="0" smtClean="0"/>
              <a:t>Note: There is a C and Java guide </a:t>
            </a:r>
            <a:r>
              <a:rPr lang="en-GB" baseline="0" smtClean="0"/>
              <a:t>for the API</a:t>
            </a: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21</a:t>
            </a:fld>
            <a:endParaRPr lang="en-GB"/>
          </a:p>
        </p:txBody>
      </p:sp>
    </p:spTree>
    <p:extLst>
      <p:ext uri="{BB962C8B-B14F-4D97-AF65-F5344CB8AC3E}">
        <p14:creationId xmlns:p14="http://schemas.microsoft.com/office/powerpoint/2010/main" val="212768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smtClean="0"/>
              <a:t>This is a </a:t>
            </a:r>
            <a:r>
              <a:rPr lang="en-GB" dirty="0" err="1" smtClean="0"/>
              <a:t>reqMktData</a:t>
            </a:r>
            <a:r>
              <a:rPr lang="en-GB" dirty="0" smtClean="0"/>
              <a:t> call for a Futures contract on the Nasdaq-100 (NQ)</a:t>
            </a:r>
          </a:p>
          <a:p>
            <a:pPr marL="0" indent="0">
              <a:buFont typeface="+mj-lt"/>
              <a:buNone/>
            </a:pPr>
            <a:r>
              <a:rPr lang="en-GB" dirty="0" smtClean="0"/>
              <a:t>Using the CME </a:t>
            </a:r>
            <a:r>
              <a:rPr lang="en-GB" dirty="0" err="1" smtClean="0"/>
              <a:t>Globex</a:t>
            </a:r>
            <a:r>
              <a:rPr lang="en-GB" dirty="0" smtClean="0"/>
              <a:t> exchange</a:t>
            </a:r>
          </a:p>
          <a:p>
            <a:pPr marL="0" indent="0">
              <a:buFont typeface="+mj-lt"/>
              <a:buNone/>
            </a:pPr>
            <a:endParaRPr lang="en-GB" baseline="0" dirty="0" smtClean="0"/>
          </a:p>
          <a:p>
            <a:pPr marL="0" indent="0">
              <a:buFont typeface="+mj-lt"/>
              <a:buNone/>
            </a:pPr>
            <a:r>
              <a:rPr lang="en-GB" baseline="0" dirty="0" smtClean="0"/>
              <a:t>Typical line has a time stamp, id (position in the list), symbol type plus information as  key: value (pair)</a:t>
            </a:r>
          </a:p>
          <a:p>
            <a:pPr marL="0" indent="0">
              <a:buFont typeface="+mj-lt"/>
              <a:buNone/>
            </a:pPr>
            <a:r>
              <a:rPr lang="en-GB" baseline="0" dirty="0" smtClean="0"/>
              <a:t>Normally sequentially but information such as </a:t>
            </a:r>
            <a:r>
              <a:rPr lang="en-GB" baseline="0" dirty="0" err="1" smtClean="0"/>
              <a:t>askPrice</a:t>
            </a:r>
            <a:r>
              <a:rPr lang="en-GB" baseline="0" dirty="0" smtClean="0"/>
              <a:t> and associated Size given together</a:t>
            </a:r>
          </a:p>
          <a:p>
            <a:pPr marL="0" indent="0">
              <a:buFont typeface="+mj-lt"/>
              <a:buNone/>
            </a:pPr>
            <a:endParaRPr lang="en-GB" baseline="0" dirty="0" smtClean="0"/>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22</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smtClean="0"/>
              <a:t>Its possible to request market data on more than one</a:t>
            </a:r>
            <a:r>
              <a:rPr lang="en-GB" baseline="0" dirty="0" smtClean="0"/>
              <a:t> stock</a:t>
            </a:r>
          </a:p>
          <a:p>
            <a:pPr marL="0" indent="0">
              <a:buFont typeface="+mj-lt"/>
              <a:buNone/>
            </a:pPr>
            <a:endParaRPr lang="en-GB" baseline="0" dirty="0" smtClean="0"/>
          </a:p>
          <a:p>
            <a:pPr marL="0" indent="0">
              <a:buFont typeface="+mj-lt"/>
              <a:buNone/>
            </a:pPr>
            <a:r>
              <a:rPr lang="en-GB" baseline="0" dirty="0" smtClean="0"/>
              <a:t>Typical line has a time stamp, id (position in the list), symbol type plus information as  key: value (pair)</a:t>
            </a:r>
          </a:p>
          <a:p>
            <a:pPr marL="0" indent="0">
              <a:buFont typeface="+mj-lt"/>
              <a:buNone/>
            </a:pPr>
            <a:r>
              <a:rPr lang="en-GB" baseline="0" dirty="0" smtClean="0"/>
              <a:t>Normally sequentially but information such as </a:t>
            </a:r>
            <a:r>
              <a:rPr lang="en-GB" baseline="0" dirty="0" err="1" smtClean="0"/>
              <a:t>askPrice</a:t>
            </a:r>
            <a:r>
              <a:rPr lang="en-GB" baseline="0" dirty="0" smtClean="0"/>
              <a:t> and associated Size given together</a:t>
            </a:r>
          </a:p>
          <a:p>
            <a:pPr marL="0" indent="0">
              <a:buFont typeface="+mj-lt"/>
              <a:buNone/>
            </a:pPr>
            <a:endParaRPr lang="en-GB" baseline="0" dirty="0" smtClean="0"/>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23</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t>
            </a:r>
            <a:r>
              <a:rPr lang="en-GB" dirty="0" err="1" smtClean="0"/>
              <a:t>reqMktData</a:t>
            </a:r>
            <a:r>
              <a:rPr lang="en-GB" baseline="0" dirty="0" smtClean="0"/>
              <a:t> : first parameter is the connection and second the contract</a:t>
            </a:r>
          </a:p>
          <a:p>
            <a:endParaRPr lang="en-GB" baseline="0" dirty="0" smtClean="0"/>
          </a:p>
          <a:p>
            <a:r>
              <a:rPr lang="en-GB" baseline="0" dirty="0" smtClean="0"/>
              <a:t>There are a series of others which effect the method’s behaviour.</a:t>
            </a:r>
          </a:p>
          <a:p>
            <a:endParaRPr lang="en-GB" baseline="0" dirty="0" smtClean="0"/>
          </a:p>
          <a:p>
            <a:r>
              <a:rPr lang="en-GB" baseline="0" dirty="0" smtClean="0"/>
              <a:t>Normally we specific an event wrapper into which the data is returned.</a:t>
            </a:r>
          </a:p>
          <a:p>
            <a:r>
              <a:rPr lang="en-GB" baseline="0" dirty="0" smtClean="0"/>
              <a:t>This is via a call back routine and the “message” in the </a:t>
            </a:r>
            <a:r>
              <a:rPr lang="en-GB" baseline="0" dirty="0" err="1" smtClean="0"/>
              <a:t>eWrapper</a:t>
            </a:r>
            <a:r>
              <a:rPr lang="en-GB" baseline="0" dirty="0" smtClean="0"/>
              <a:t> is then  processed in a closure.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24</a:t>
            </a:fld>
            <a:endParaRPr lang="en-GB"/>
          </a:p>
        </p:txBody>
      </p:sp>
    </p:spTree>
    <p:extLst>
      <p:ext uri="{BB962C8B-B14F-4D97-AF65-F5344CB8AC3E}">
        <p14:creationId xmlns:p14="http://schemas.microsoft.com/office/powerpoint/2010/main" val="2747998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25</a:t>
            </a:fld>
            <a:endParaRPr lang="en-GB"/>
          </a:p>
        </p:txBody>
      </p:sp>
    </p:spTree>
    <p:extLst>
      <p:ext uri="{BB962C8B-B14F-4D97-AF65-F5344CB8AC3E}">
        <p14:creationId xmlns:p14="http://schemas.microsoft.com/office/powerpoint/2010/main" val="3058264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D1F67F7-A939-4C44-AEBC-DA1B9358A0B2}" type="slidenum">
              <a:rPr lang="en-GB" smtClean="0"/>
              <a:t>26</a:t>
            </a:fld>
            <a:endParaRPr lang="en-GB"/>
          </a:p>
        </p:txBody>
      </p:sp>
    </p:spTree>
    <p:extLst>
      <p:ext uri="{BB962C8B-B14F-4D97-AF65-F5344CB8AC3E}">
        <p14:creationId xmlns:p14="http://schemas.microsoft.com/office/powerpoint/2010/main" val="903554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D1F67F7-A939-4C44-AEBC-DA1B9358A0B2}" type="slidenum">
              <a:rPr lang="en-GB" smtClean="0"/>
              <a:t>27</a:t>
            </a:fld>
            <a:endParaRPr lang="en-GB"/>
          </a:p>
        </p:txBody>
      </p:sp>
    </p:spTree>
    <p:extLst>
      <p:ext uri="{BB962C8B-B14F-4D97-AF65-F5344CB8AC3E}">
        <p14:creationId xmlns:p14="http://schemas.microsoft.com/office/powerpoint/2010/main" val="3846958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28</a:t>
            </a:fld>
            <a:endParaRPr lang="en-GB"/>
          </a:p>
        </p:txBody>
      </p:sp>
    </p:spTree>
    <p:extLst>
      <p:ext uri="{BB962C8B-B14F-4D97-AF65-F5344CB8AC3E}">
        <p14:creationId xmlns:p14="http://schemas.microsoft.com/office/powerpoint/2010/main" val="2060272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smtClean="0"/>
              <a:t>Discuss new Julia </a:t>
            </a:r>
            <a:r>
              <a:rPr lang="en-GB" dirty="0" err="1" smtClean="0"/>
              <a:t>meetup</a:t>
            </a:r>
            <a:r>
              <a:rPr lang="en-GB" dirty="0" smtClean="0"/>
              <a:t> group.</a:t>
            </a:r>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29</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91887" y="4343400"/>
            <a:ext cx="6041570" cy="4114800"/>
          </a:xfrm>
        </p:spPr>
        <p:txBody>
          <a:bodyPr/>
          <a:lstStyle/>
          <a:p>
            <a:pPr marL="0" indent="0">
              <a:buFont typeface="+mj-lt"/>
              <a:buNone/>
            </a:pPr>
            <a:r>
              <a:rPr lang="en-GB" dirty="0" smtClean="0"/>
              <a:t>In</a:t>
            </a:r>
            <a:r>
              <a:rPr lang="en-GB" baseline="0" dirty="0" smtClean="0"/>
              <a:t> anger means someone paid us for the software.</a:t>
            </a:r>
          </a:p>
          <a:p>
            <a:pPr marL="0" indent="0">
              <a:buFont typeface="+mj-lt"/>
              <a:buNone/>
            </a:pPr>
            <a:endParaRPr lang="en-GB" baseline="0" dirty="0" smtClean="0"/>
          </a:p>
          <a:p>
            <a:r>
              <a:rPr lang="en-GB" baseline="0" dirty="0" smtClean="0"/>
              <a:t>Lots of other languages – procedural all pretty similar, have more problem with thinking </a:t>
            </a:r>
            <a:r>
              <a:rPr lang="en-GB" dirty="0" smtClean="0"/>
              <a:t>functionally</a:t>
            </a:r>
            <a:r>
              <a:rPr lang="en-GB" baseline="0" dirty="0" smtClean="0"/>
              <a:t>.</a:t>
            </a:r>
          </a:p>
          <a:p>
            <a:pPr marL="0" indent="0">
              <a:buFont typeface="+mj-lt"/>
              <a:buNone/>
            </a:pPr>
            <a:endParaRPr lang="en-GB" baseline="0" dirty="0" smtClean="0"/>
          </a:p>
          <a:p>
            <a:pPr marL="0" indent="0">
              <a:buFont typeface="+mj-lt"/>
              <a:buNone/>
            </a:pPr>
            <a:r>
              <a:rPr lang="en-GB" baseline="0" dirty="0" smtClean="0"/>
              <a:t>Still use Perl for data </a:t>
            </a:r>
            <a:r>
              <a:rPr lang="en-GB" baseline="0" dirty="0" err="1" smtClean="0"/>
              <a:t>munging</a:t>
            </a:r>
            <a:r>
              <a:rPr lang="en-GB" baseline="0" dirty="0" smtClean="0"/>
              <a:t> but since the Perl 6 fiasco, Python clearly has won, so trying to get in a Python state of mind.</a:t>
            </a:r>
          </a:p>
          <a:p>
            <a:pPr marL="0" indent="0">
              <a:buFont typeface="+mj-lt"/>
              <a:buNone/>
            </a:pPr>
            <a:endParaRPr lang="en-GB" baseline="0" dirty="0" smtClean="0"/>
          </a:p>
          <a:p>
            <a:pPr marL="0" indent="0">
              <a:buFont typeface="+mj-lt"/>
              <a:buNone/>
            </a:pPr>
            <a:r>
              <a:rPr lang="en-GB" baseline="0" dirty="0" smtClean="0"/>
              <a:t>Unix: Solaris, HPUX, AIX as will as the </a:t>
            </a:r>
            <a:r>
              <a:rPr lang="en-GB" baseline="0" dirty="0" err="1" smtClean="0"/>
              <a:t>Redhat</a:t>
            </a:r>
            <a:r>
              <a:rPr lang="en-GB" baseline="0" dirty="0" smtClean="0"/>
              <a:t> and </a:t>
            </a:r>
            <a:r>
              <a:rPr lang="en-GB" baseline="0" dirty="0" err="1" smtClean="0"/>
              <a:t>Debian</a:t>
            </a:r>
            <a:r>
              <a:rPr lang="en-GB" baseline="0" dirty="0" smtClean="0"/>
              <a:t> mob.</a:t>
            </a:r>
          </a:p>
          <a:p>
            <a:pPr marL="0" indent="0">
              <a:buFont typeface="+mj-lt"/>
              <a:buNone/>
            </a:pPr>
            <a:endParaRPr lang="en-GB" baseline="0" dirty="0" smtClean="0"/>
          </a:p>
          <a:p>
            <a:pPr marL="0" indent="0">
              <a:buFont typeface="+mj-lt"/>
              <a:buNone/>
            </a:pPr>
            <a:r>
              <a:rPr lang="en-GB" baseline="0" dirty="0" smtClean="0"/>
              <a:t>Database:</a:t>
            </a:r>
          </a:p>
          <a:p>
            <a:pPr marL="0" indent="0">
              <a:buFont typeface="+mj-lt"/>
              <a:buNone/>
            </a:pPr>
            <a:r>
              <a:rPr lang="en-GB" baseline="0" dirty="0" smtClean="0"/>
              <a:t>SQL   – 	Started with Oracle (V2),  there as one; </a:t>
            </a:r>
          </a:p>
          <a:p>
            <a:pPr marL="0" indent="0">
              <a:buFont typeface="+mj-lt"/>
              <a:buNone/>
            </a:pPr>
            <a:r>
              <a:rPr lang="en-GB" baseline="0" dirty="0" smtClean="0"/>
              <a:t>	Also Sybase but Bill Gates came along and Ingres </a:t>
            </a:r>
            <a:r>
              <a:rPr lang="en-GB" i="1" baseline="0" dirty="0" smtClean="0"/>
              <a:t>pre-</a:t>
            </a:r>
            <a:r>
              <a:rPr lang="en-GB" baseline="0" dirty="0" err="1" smtClean="0"/>
              <a:t>Postgres</a:t>
            </a:r>
            <a:endParaRPr lang="en-GB" baseline="0" dirty="0" smtClean="0"/>
          </a:p>
          <a:p>
            <a:pPr marL="0" indent="0">
              <a:buFont typeface="+mj-lt"/>
              <a:buNone/>
            </a:pPr>
            <a:r>
              <a:rPr lang="en-GB" baseline="0" dirty="0" smtClean="0"/>
              <a:t>	</a:t>
            </a:r>
            <a:r>
              <a:rPr lang="en-GB" baseline="0" dirty="0" err="1" smtClean="0"/>
              <a:t>MariaDb</a:t>
            </a:r>
            <a:r>
              <a:rPr lang="en-GB" baseline="0" dirty="0" smtClean="0"/>
              <a:t> is the one to watch since Oracle bought and trying to destroy MySQL</a:t>
            </a:r>
          </a:p>
          <a:p>
            <a:pPr marL="0" indent="0">
              <a:buFont typeface="+mj-lt"/>
              <a:buNone/>
            </a:pPr>
            <a:endParaRPr lang="en-GB" baseline="0" dirty="0" smtClean="0"/>
          </a:p>
          <a:p>
            <a:pPr marL="0" indent="0">
              <a:buFont typeface="+mj-lt"/>
              <a:buNone/>
            </a:pPr>
            <a:r>
              <a:rPr lang="en-GB" baseline="0" dirty="0" err="1" smtClean="0"/>
              <a:t>NoSQL</a:t>
            </a:r>
            <a:r>
              <a:rPr lang="en-GB" baseline="0" dirty="0" smtClean="0"/>
              <a:t> -	</a:t>
            </a:r>
            <a:r>
              <a:rPr lang="en-GB" baseline="0" dirty="0" err="1" smtClean="0"/>
              <a:t>KeyVal</a:t>
            </a:r>
            <a:r>
              <a:rPr lang="en-GB" baseline="0" dirty="0" smtClean="0"/>
              <a:t>:  	Berkeley, </a:t>
            </a:r>
            <a:r>
              <a:rPr lang="en-GB" baseline="0" dirty="0" err="1" smtClean="0"/>
              <a:t>Redis</a:t>
            </a:r>
            <a:r>
              <a:rPr lang="en-GB" baseline="0" dirty="0" smtClean="0"/>
              <a:t>, </a:t>
            </a:r>
          </a:p>
          <a:p>
            <a:pPr marL="0" indent="0">
              <a:buFont typeface="+mj-lt"/>
              <a:buNone/>
            </a:pPr>
            <a:r>
              <a:rPr lang="en-GB" baseline="0" dirty="0" smtClean="0"/>
              <a:t>	Columnar:	Cassandra</a:t>
            </a:r>
          </a:p>
          <a:p>
            <a:pPr marL="0" indent="0">
              <a:buFont typeface="+mj-lt"/>
              <a:buNone/>
            </a:pPr>
            <a:r>
              <a:rPr lang="en-GB" baseline="0" dirty="0" smtClean="0"/>
              <a:t>	</a:t>
            </a:r>
            <a:r>
              <a:rPr lang="en-GB" baseline="0" dirty="0" err="1" smtClean="0"/>
              <a:t>Docbase</a:t>
            </a:r>
            <a:r>
              <a:rPr lang="en-GB" baseline="0" dirty="0" smtClean="0"/>
              <a:t>:	Mongo and Couch</a:t>
            </a:r>
          </a:p>
          <a:p>
            <a:pPr marL="0" indent="0">
              <a:buFont typeface="+mj-lt"/>
              <a:buNone/>
            </a:pPr>
            <a:endParaRPr lang="en-GB" dirty="0"/>
          </a:p>
          <a:p>
            <a:pPr marL="0" indent="0">
              <a:buFont typeface="+mj-lt"/>
              <a:buNone/>
            </a:pPr>
            <a:r>
              <a:rPr lang="en-GB" baseline="0" dirty="0" smtClean="0"/>
              <a:t>Cloud:</a:t>
            </a:r>
            <a:r>
              <a:rPr lang="en-GB" dirty="0" smtClean="0"/>
              <a:t> Amazon has won (over Google) for my needs.</a:t>
            </a:r>
            <a:endParaRPr lang="en-GB" baseline="0" dirty="0" smtClean="0"/>
          </a:p>
          <a:p>
            <a:pPr marL="0" indent="0">
              <a:buFont typeface="+mj-lt"/>
              <a:buNone/>
            </a:pPr>
            <a:endParaRPr lang="en-GB" baseline="0" dirty="0" smtClean="0"/>
          </a:p>
          <a:p>
            <a:pPr marL="0" indent="0">
              <a:buFont typeface="+mj-lt"/>
              <a:buNone/>
            </a:pPr>
            <a:endParaRPr lang="en-GB" baseline="0" dirty="0" smtClean="0"/>
          </a:p>
          <a:p>
            <a:pPr marL="0" indent="0">
              <a:buFont typeface="+mj-lt"/>
              <a:buNone/>
            </a:pPr>
            <a:endParaRPr lang="en-GB" baseline="0" dirty="0" smtClean="0"/>
          </a:p>
          <a:p>
            <a:pPr marL="0" indent="0">
              <a:buFont typeface="+mj-lt"/>
              <a:buNone/>
            </a:pPr>
            <a:r>
              <a:rPr lang="en-GB" baseline="0" dirty="0" smtClean="0"/>
              <a:t> </a:t>
            </a: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3</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30</a:t>
            </a:fld>
            <a:endParaRPr lang="en-GB"/>
          </a:p>
        </p:txBody>
      </p:sp>
    </p:spTree>
    <p:extLst>
      <p:ext uri="{BB962C8B-B14F-4D97-AF65-F5344CB8AC3E}">
        <p14:creationId xmlns:p14="http://schemas.microsoft.com/office/powerpoint/2010/main" val="37975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59229" y="4343400"/>
            <a:ext cx="6074228" cy="4114800"/>
          </a:xfrm>
        </p:spPr>
        <p:txBody>
          <a:bodyPr/>
          <a:lstStyle/>
          <a:p>
            <a:pPr marL="0" indent="0">
              <a:buFont typeface="+mj-lt"/>
              <a:buNone/>
            </a:pPr>
            <a:r>
              <a:rPr lang="en-GB" dirty="0" smtClean="0"/>
              <a:t>Was at Kings (not 100%) when Lane Houston was running the Finance group in the Maths dept.</a:t>
            </a:r>
          </a:p>
          <a:p>
            <a:pPr marL="0" indent="0">
              <a:buFont typeface="+mj-lt"/>
              <a:buNone/>
            </a:pPr>
            <a:endParaRPr lang="en-GB" dirty="0"/>
          </a:p>
          <a:p>
            <a:pPr marL="0" indent="0">
              <a:buFont typeface="+mj-lt"/>
              <a:buNone/>
            </a:pPr>
            <a:r>
              <a:rPr lang="en-GB" dirty="0" smtClean="0"/>
              <a:t>They were putting together an HPC ring based on </a:t>
            </a:r>
            <a:r>
              <a:rPr lang="en-GB" dirty="0" err="1" smtClean="0"/>
              <a:t>Nvidia</a:t>
            </a:r>
            <a:r>
              <a:rPr lang="en-GB" dirty="0" smtClean="0"/>
              <a:t> graphics processors.</a:t>
            </a:r>
          </a:p>
          <a:p>
            <a:pPr marL="0" indent="0">
              <a:buFont typeface="+mj-lt"/>
              <a:buNone/>
            </a:pPr>
            <a:r>
              <a:rPr lang="en-GB" dirty="0" smtClean="0"/>
              <a:t>We had interest from our German work on STAR-100 and SGI (at Imperial)</a:t>
            </a:r>
          </a:p>
          <a:p>
            <a:pPr marL="0" indent="0">
              <a:buFont typeface="+mj-lt"/>
              <a:buNone/>
            </a:pPr>
            <a:endParaRPr lang="en-GB" dirty="0"/>
          </a:p>
          <a:p>
            <a:pPr marL="0" indent="0">
              <a:buFont typeface="+mj-lt"/>
              <a:buNone/>
            </a:pPr>
            <a:r>
              <a:rPr lang="en-GB" dirty="0" smtClean="0"/>
              <a:t>Also started to use </a:t>
            </a:r>
            <a:r>
              <a:rPr lang="en-GB" dirty="0" err="1" smtClean="0"/>
              <a:t>Matlab</a:t>
            </a:r>
            <a:r>
              <a:rPr lang="en-GB" dirty="0" smtClean="0"/>
              <a:t> but post-Kings were looking for an O/S option. </a:t>
            </a:r>
          </a:p>
          <a:p>
            <a:pPr marL="0" indent="0">
              <a:buFont typeface="+mj-lt"/>
              <a:buNone/>
            </a:pPr>
            <a:endParaRPr lang="en-GB" dirty="0"/>
          </a:p>
          <a:p>
            <a:pPr marL="0" indent="0">
              <a:buFont typeface="+mj-lt"/>
              <a:buNone/>
            </a:pPr>
            <a:r>
              <a:rPr lang="en-GB" dirty="0" smtClean="0"/>
              <a:t>GNU had Octave which is slow even by </a:t>
            </a:r>
            <a:r>
              <a:rPr lang="en-GB" dirty="0" err="1" smtClean="0"/>
              <a:t>Matlab</a:t>
            </a:r>
            <a:r>
              <a:rPr lang="en-GB" dirty="0" smtClean="0"/>
              <a:t> Standards but pretty compliant.</a:t>
            </a:r>
          </a:p>
          <a:p>
            <a:pPr marL="0" indent="0">
              <a:buFont typeface="+mj-lt"/>
              <a:buNone/>
            </a:pPr>
            <a:r>
              <a:rPr lang="en-GB" dirty="0" smtClean="0"/>
              <a:t>The French have </a:t>
            </a:r>
            <a:r>
              <a:rPr lang="en-GB" i="1" dirty="0" err="1" smtClean="0"/>
              <a:t>Scilab</a:t>
            </a:r>
            <a:r>
              <a:rPr lang="en-GB" dirty="0" smtClean="0"/>
              <a:t> (any French here ?) which is not;</a:t>
            </a:r>
            <a:r>
              <a:rPr lang="en-GB" baseline="0" dirty="0" smtClean="0"/>
              <a:t> a</a:t>
            </a:r>
            <a:r>
              <a:rPr lang="en-GB" dirty="0" smtClean="0"/>
              <a:t>lso </a:t>
            </a:r>
            <a:r>
              <a:rPr lang="en-GB" dirty="0" err="1" smtClean="0"/>
              <a:t>Freemat</a:t>
            </a:r>
            <a:endParaRPr lang="en-GB" dirty="0" smtClean="0"/>
          </a:p>
          <a:p>
            <a:pPr marL="0" indent="0">
              <a:buFont typeface="+mj-lt"/>
              <a:buNone/>
            </a:pPr>
            <a:endParaRPr lang="en-GB" dirty="0"/>
          </a:p>
          <a:p>
            <a:pPr marL="0" indent="0">
              <a:buFont typeface="+mj-lt"/>
              <a:buNone/>
            </a:pPr>
            <a:r>
              <a:rPr lang="en-GB" dirty="0" smtClean="0"/>
              <a:t>R is functionally equivalent – for what I wanted.</a:t>
            </a:r>
          </a:p>
          <a:p>
            <a:pPr marL="0" indent="0">
              <a:buFont typeface="+mj-lt"/>
              <a:buNone/>
            </a:pPr>
            <a:endParaRPr lang="en-GB" dirty="0"/>
          </a:p>
          <a:p>
            <a:pPr marL="0" indent="0">
              <a:buFont typeface="+mj-lt"/>
              <a:buNone/>
            </a:pPr>
            <a:r>
              <a:rPr lang="en-GB" dirty="0" smtClean="0"/>
              <a:t>Now interested in a new kid on the block.</a:t>
            </a: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4</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3657" y="4343400"/>
            <a:ext cx="6117772" cy="4158344"/>
          </a:xfrm>
        </p:spPr>
        <p:txBody>
          <a:bodyPr/>
          <a:lstStyle/>
          <a:p>
            <a:pPr marL="0" indent="0">
              <a:buFont typeface="+mj-lt"/>
              <a:buNone/>
            </a:pPr>
            <a:r>
              <a:rPr lang="en-GB" dirty="0" smtClean="0"/>
              <a:t>Original aims of talk to focus on using R in Finance.</a:t>
            </a:r>
          </a:p>
          <a:p>
            <a:r>
              <a:rPr lang="en-GB" dirty="0" smtClean="0"/>
              <a:t>Taken off over last 6 months:  </a:t>
            </a:r>
            <a:r>
              <a:rPr lang="en-GB" b="1" dirty="0"/>
              <a:t>R/Finance </a:t>
            </a:r>
            <a:r>
              <a:rPr lang="en-GB" b="1" dirty="0" smtClean="0"/>
              <a:t>2013</a:t>
            </a:r>
            <a:r>
              <a:rPr lang="en-GB" b="1" dirty="0"/>
              <a:t> </a:t>
            </a:r>
            <a:r>
              <a:rPr lang="en-GB" dirty="0" smtClean="0"/>
              <a:t>( </a:t>
            </a:r>
            <a:r>
              <a:rPr lang="en-GB" dirty="0" smtClean="0">
                <a:hlinkClick r:id="rId3"/>
              </a:rPr>
              <a:t>www.rinfinance.com</a:t>
            </a:r>
            <a:r>
              <a:rPr lang="en-GB" dirty="0" smtClean="0"/>
              <a:t> )</a:t>
            </a:r>
          </a:p>
          <a:p>
            <a:pPr marL="0" indent="0">
              <a:buFont typeface="+mj-lt"/>
              <a:buNone/>
            </a:pPr>
            <a:r>
              <a:rPr lang="en-GB" dirty="0" smtClean="0"/>
              <a:t>There is a web view page on CRAN which is the best place to start.</a:t>
            </a:r>
          </a:p>
          <a:p>
            <a:endParaRPr lang="en-GB" b="1" dirty="0" smtClean="0"/>
          </a:p>
          <a:p>
            <a:r>
              <a:rPr lang="en-GB" b="1" dirty="0" smtClean="0"/>
              <a:t>Econometrics</a:t>
            </a:r>
            <a:r>
              <a:rPr lang="en-GB" dirty="0"/>
              <a:t> is the application of </a:t>
            </a:r>
            <a:r>
              <a:rPr lang="en-GB" dirty="0">
                <a:hlinkClick r:id="rId4" tooltip="Mathematics"/>
              </a:rPr>
              <a:t>mathematics</a:t>
            </a:r>
            <a:r>
              <a:rPr lang="en-GB" dirty="0"/>
              <a:t>, </a:t>
            </a:r>
            <a:r>
              <a:rPr lang="en-GB" dirty="0">
                <a:hlinkClick r:id="rId5" tooltip="Statistical methods"/>
              </a:rPr>
              <a:t>statistical methods</a:t>
            </a:r>
            <a:r>
              <a:rPr lang="en-GB" dirty="0"/>
              <a:t>, </a:t>
            </a:r>
            <a:r>
              <a:rPr lang="en-GB" dirty="0" smtClean="0"/>
              <a:t>etc. to economic data.</a:t>
            </a:r>
          </a:p>
          <a:p>
            <a:r>
              <a:rPr lang="en-GB" dirty="0" smtClean="0"/>
              <a:t>Need estimates of stock behaviour (viz</a:t>
            </a:r>
            <a:r>
              <a:rPr lang="en-GB" dirty="0"/>
              <a:t>.</a:t>
            </a:r>
            <a:r>
              <a:rPr lang="en-GB" dirty="0" smtClean="0"/>
              <a:t> volatility) to price options (say)</a:t>
            </a:r>
          </a:p>
          <a:p>
            <a:r>
              <a:rPr lang="en-GB" dirty="0" smtClean="0"/>
              <a:t>There is an econometrics page on CRAN.</a:t>
            </a:r>
          </a:p>
          <a:p>
            <a:endParaRPr lang="en-GB" dirty="0"/>
          </a:p>
          <a:p>
            <a:r>
              <a:rPr lang="en-GB" b="1" dirty="0" err="1" smtClean="0"/>
              <a:t>Rmetrics</a:t>
            </a:r>
            <a:r>
              <a:rPr lang="en-GB" b="1" dirty="0" smtClean="0"/>
              <a:t> Association </a:t>
            </a:r>
            <a:r>
              <a:rPr lang="en-GB" dirty="0" smtClean="0"/>
              <a:t>is based in Zurich; provide books, training courses and an annual meeting on R-Finance, also a few (free) webinars. (</a:t>
            </a:r>
            <a:r>
              <a:rPr lang="en-GB" dirty="0" smtClean="0">
                <a:hlinkClick r:id="rId6"/>
              </a:rPr>
              <a:t>www.rmetrics.org</a:t>
            </a:r>
            <a:r>
              <a:rPr lang="en-GB" dirty="0" smtClean="0"/>
              <a:t>)</a:t>
            </a:r>
          </a:p>
          <a:p>
            <a:r>
              <a:rPr lang="en-GB" dirty="0" smtClean="0"/>
              <a:t>The concentrate on a series of f* packages: </a:t>
            </a:r>
            <a:r>
              <a:rPr lang="en-GB" dirty="0" err="1" smtClean="0"/>
              <a:t>fBonds</a:t>
            </a:r>
            <a:r>
              <a:rPr lang="en-GB" dirty="0" smtClean="0"/>
              <a:t>, </a:t>
            </a:r>
            <a:r>
              <a:rPr lang="en-GB" dirty="0" err="1" smtClean="0"/>
              <a:t>fOptions</a:t>
            </a:r>
            <a:r>
              <a:rPr lang="en-GB" dirty="0" smtClean="0"/>
              <a:t>, </a:t>
            </a:r>
            <a:r>
              <a:rPr lang="en-GB" dirty="0" err="1" smtClean="0"/>
              <a:t>fCopulae</a:t>
            </a:r>
            <a:r>
              <a:rPr lang="en-GB" dirty="0" smtClean="0"/>
              <a:t>, </a:t>
            </a:r>
            <a:r>
              <a:rPr lang="en-GB" dirty="0" err="1" smtClean="0"/>
              <a:t>fAsianOptions</a:t>
            </a:r>
            <a:r>
              <a:rPr lang="en-GB" dirty="0" smtClean="0"/>
              <a:t> … and bundle these together in an easy to manage install.</a:t>
            </a:r>
          </a:p>
          <a:p>
            <a:endParaRPr lang="en-GB" dirty="0"/>
          </a:p>
          <a:p>
            <a:r>
              <a:rPr lang="en-GB" b="1" dirty="0" err="1" smtClean="0"/>
              <a:t>Quantmod</a:t>
            </a:r>
            <a:r>
              <a:rPr lang="en-GB" b="1" dirty="0" smtClean="0"/>
              <a:t>  </a:t>
            </a:r>
            <a:r>
              <a:rPr lang="en-GB" dirty="0" smtClean="0"/>
              <a:t>( not to be confused with </a:t>
            </a:r>
            <a:r>
              <a:rPr lang="en-GB" dirty="0" err="1" smtClean="0"/>
              <a:t>RQuantLib</a:t>
            </a:r>
            <a:r>
              <a:rPr lang="en-GB" dirty="0" smtClean="0"/>
              <a:t>, which is a wrapper using </a:t>
            </a:r>
            <a:r>
              <a:rPr lang="en-GB" dirty="0" err="1" smtClean="0"/>
              <a:t>Rcpp</a:t>
            </a:r>
            <a:r>
              <a:rPr lang="en-GB" dirty="0" smtClean="0"/>
              <a:t>/C++)</a:t>
            </a:r>
          </a:p>
          <a:p>
            <a:r>
              <a:rPr lang="en-GB" dirty="0" smtClean="0"/>
              <a:t>Author is Jeffery Ryan (</a:t>
            </a:r>
            <a:r>
              <a:rPr lang="en-GB" dirty="0" smtClean="0">
                <a:hlinkClick r:id="rId7"/>
              </a:rPr>
              <a:t>www.quantmod.com</a:t>
            </a:r>
            <a:r>
              <a:rPr lang="en-GB" dirty="0" smtClean="0"/>
              <a:t>)</a:t>
            </a:r>
          </a:p>
          <a:p>
            <a:endParaRPr lang="en-GB" dirty="0" smtClean="0"/>
          </a:p>
          <a:p>
            <a:r>
              <a:rPr lang="en-GB" dirty="0"/>
              <a:t>The </a:t>
            </a:r>
            <a:r>
              <a:rPr lang="en-GB" b="1" dirty="0" err="1"/>
              <a:t>quantmod</a:t>
            </a:r>
            <a:r>
              <a:rPr lang="en-GB" dirty="0"/>
              <a:t> package for </a:t>
            </a:r>
            <a:r>
              <a:rPr lang="en-GB" dirty="0">
                <a:hlinkClick r:id="rId8"/>
              </a:rPr>
              <a:t>R</a:t>
            </a:r>
            <a:r>
              <a:rPr lang="en-GB" dirty="0"/>
              <a:t> is designed to assist the quantitative trader in the development, testing, and deployment of statistically based trading models</a:t>
            </a:r>
            <a:r>
              <a:rPr lang="en-GB" dirty="0" smtClean="0"/>
              <a:t>.</a:t>
            </a:r>
          </a:p>
          <a:p>
            <a:r>
              <a:rPr lang="en-GB" dirty="0" smtClean="0"/>
              <a:t>Will be talking later about Jeff’s work so leave it until then.</a:t>
            </a:r>
          </a:p>
          <a:p>
            <a:endParaRPr lang="en-GB" dirty="0"/>
          </a:p>
          <a:p>
            <a:r>
              <a:rPr lang="en-GB" dirty="0" smtClean="0"/>
              <a:t>Then there are the </a:t>
            </a:r>
            <a:r>
              <a:rPr lang="en-GB" b="1" dirty="0" smtClean="0"/>
              <a:t>Tits.</a:t>
            </a:r>
            <a:endParaRPr lang="en-GB" dirty="0" smtClean="0"/>
          </a:p>
          <a:p>
            <a:r>
              <a:rPr lang="en-GB" dirty="0" smtClean="0"/>
              <a:t>Next slide is of a pair of Tits …. </a:t>
            </a:r>
            <a:endParaRPr lang="en-GB" dirty="0"/>
          </a:p>
          <a:p>
            <a:endParaRPr lang="en-GB" dirty="0" smtClean="0"/>
          </a:p>
          <a:p>
            <a:pPr marL="0" indent="0">
              <a:buFont typeface="+mj-lt"/>
              <a:buNone/>
            </a:pPr>
            <a:endParaRPr lang="en-GB" dirty="0"/>
          </a:p>
          <a:p>
            <a:pPr marL="0" indent="0">
              <a:buFont typeface="+mj-lt"/>
              <a:buNone/>
            </a:pPr>
            <a:endParaRPr lang="en-GB" dirty="0" smtClean="0"/>
          </a:p>
          <a:p>
            <a:pPr marL="0" indent="0">
              <a:buFont typeface="+mj-lt"/>
              <a:buNone/>
            </a:pPr>
            <a:endParaRPr lang="en-GB" dirty="0" smtClean="0"/>
          </a:p>
          <a:p>
            <a:pPr marL="0" indent="0">
              <a:buFont typeface="+mj-lt"/>
              <a:buNone/>
            </a:pPr>
            <a:endParaRPr lang="en-GB" dirty="0"/>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5</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2771" y="4343400"/>
            <a:ext cx="5867400" cy="4114800"/>
          </a:xfrm>
        </p:spPr>
        <p:txBody>
          <a:bodyPr/>
          <a:lstStyle/>
          <a:p>
            <a:pPr marL="0" indent="0">
              <a:buFont typeface="+mj-lt"/>
              <a:buNone/>
            </a:pPr>
            <a:r>
              <a:rPr lang="en-GB" dirty="0" smtClean="0"/>
              <a:t>Tits : Trotters Independent Traders</a:t>
            </a:r>
          </a:p>
          <a:p>
            <a:pPr marL="0" indent="0">
              <a:buFont typeface="+mj-lt"/>
              <a:buNone/>
            </a:pPr>
            <a:endParaRPr lang="en-GB" dirty="0"/>
          </a:p>
          <a:p>
            <a:pPr marL="0" indent="0">
              <a:buFont typeface="+mj-lt"/>
              <a:buNone/>
            </a:pPr>
            <a:r>
              <a:rPr lang="en-GB" dirty="0" smtClean="0"/>
              <a:t>Anyone who writes a package and decides to share it with the R-World becomes a TIT, if not one already.</a:t>
            </a:r>
          </a:p>
          <a:p>
            <a:pPr marL="0" indent="0">
              <a:buFont typeface="+mj-lt"/>
              <a:buNone/>
            </a:pPr>
            <a:endParaRPr lang="en-GB" dirty="0"/>
          </a:p>
          <a:p>
            <a:pPr marL="0" indent="0">
              <a:buFont typeface="+mj-lt"/>
              <a:buNone/>
            </a:pPr>
            <a:r>
              <a:rPr lang="en-GB" dirty="0" smtClean="0"/>
              <a:t>There are GREAT tits, LITTLE tits, even (</a:t>
            </a:r>
            <a:r>
              <a:rPr lang="en-GB" dirty="0" err="1" smtClean="0"/>
              <a:t>possibily</a:t>
            </a:r>
            <a:r>
              <a:rPr lang="en-GB" dirty="0" smtClean="0"/>
              <a:t>) BLUE tits.</a:t>
            </a:r>
          </a:p>
          <a:p>
            <a:pPr marL="0" indent="0">
              <a:buFont typeface="+mj-lt"/>
              <a:buNone/>
            </a:pPr>
            <a:r>
              <a:rPr lang="en-GB" dirty="0" smtClean="0"/>
              <a:t>So not a form of derision – genuine admiration.</a:t>
            </a:r>
          </a:p>
          <a:p>
            <a:pPr marL="0" indent="0">
              <a:buFont typeface="+mj-lt"/>
              <a:buNone/>
            </a:pPr>
            <a:endParaRPr lang="en-GB" dirty="0"/>
          </a:p>
          <a:p>
            <a:pPr marL="0" indent="0">
              <a:buFont typeface="+mj-lt"/>
              <a:buNone/>
            </a:pPr>
            <a:r>
              <a:rPr lang="en-GB" dirty="0" smtClean="0"/>
              <a:t>R packages have exploded in past 18 months (doubled ??) so important to sort-out the wheat from the chaff.</a:t>
            </a:r>
          </a:p>
          <a:p>
            <a:pPr marL="0" indent="0">
              <a:buFont typeface="+mj-lt"/>
              <a:buNone/>
            </a:pPr>
            <a:endParaRPr lang="en-GB" dirty="0"/>
          </a:p>
          <a:p>
            <a:pPr marL="0" indent="0">
              <a:buFont typeface="+mj-lt"/>
              <a:buNone/>
            </a:pPr>
            <a:r>
              <a:rPr lang="en-GB" dirty="0" smtClean="0"/>
              <a:t>R-Forums help, otherwise suck-it-and-see.</a:t>
            </a:r>
          </a:p>
          <a:p>
            <a:pPr marL="0" indent="0">
              <a:buFont typeface="+mj-lt"/>
              <a:buNone/>
            </a:pPr>
            <a:endParaRPr lang="en-GB" dirty="0" smtClean="0"/>
          </a:p>
          <a:p>
            <a:pPr marL="0" indent="0">
              <a:buFont typeface="+mj-lt"/>
              <a:buNone/>
            </a:pPr>
            <a:r>
              <a:rPr lang="en-GB" dirty="0" smtClean="0"/>
              <a:t>Revolutions are good here:</a:t>
            </a:r>
          </a:p>
          <a:p>
            <a:r>
              <a:rPr lang="en-GB" dirty="0" smtClean="0"/>
              <a:t>They have a blog page on Jeff Ryan: </a:t>
            </a:r>
          </a:p>
          <a:p>
            <a:r>
              <a:rPr lang="en-GB" dirty="0" smtClean="0"/>
              <a:t> </a:t>
            </a:r>
            <a:r>
              <a:rPr lang="en-GB" dirty="0">
                <a:hlinkClick r:id="rId3"/>
              </a:rPr>
              <a:t>http://blog.revolutionanalytics.com/2011/07/the-r-files-jeff-ryan.html</a:t>
            </a:r>
            <a:endParaRPr lang="en-GB" dirty="0" smtClean="0"/>
          </a:p>
          <a:p>
            <a:pPr marL="0" indent="0">
              <a:buFont typeface="+mj-lt"/>
              <a:buNone/>
            </a:pPr>
            <a:endParaRPr lang="en-GB" sz="1400" dirty="0"/>
          </a:p>
          <a:p>
            <a:pPr marL="0" indent="0">
              <a:buFont typeface="+mj-lt"/>
              <a:buNone/>
            </a:pPr>
            <a:endParaRPr lang="en-GB" sz="1400" dirty="0" smtClean="0"/>
          </a:p>
        </p:txBody>
      </p:sp>
      <p:sp>
        <p:nvSpPr>
          <p:cNvPr id="4" name="Slide Number Placeholder 3"/>
          <p:cNvSpPr>
            <a:spLocks noGrp="1"/>
          </p:cNvSpPr>
          <p:nvPr>
            <p:ph type="sldNum" sz="quarter" idx="10"/>
          </p:nvPr>
        </p:nvSpPr>
        <p:spPr/>
        <p:txBody>
          <a:bodyPr/>
          <a:lstStyle/>
          <a:p>
            <a:fld id="{0D1F67F7-A939-4C44-AEBC-DA1B9358A0B2}" type="slidenum">
              <a:rPr lang="en-GB" smtClean="0"/>
              <a:t>6</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3657" y="4343400"/>
            <a:ext cx="6030686" cy="3842657"/>
          </a:xfrm>
        </p:spPr>
        <p:txBody>
          <a:bodyPr/>
          <a:lstStyle/>
          <a:p>
            <a:pPr marL="0" indent="0">
              <a:buFont typeface="+mj-lt"/>
              <a:buNone/>
            </a:pPr>
            <a:r>
              <a:rPr lang="en-GB" dirty="0" smtClean="0"/>
              <a:t>Pretty self explanatory: Using an algorithm to execute programmed trading instructions without human intervention.</a:t>
            </a:r>
          </a:p>
          <a:p>
            <a:pPr marL="0" indent="0">
              <a:buFont typeface="+mj-lt"/>
              <a:buNone/>
            </a:pPr>
            <a:endParaRPr lang="en-GB" dirty="0"/>
          </a:p>
          <a:p>
            <a:pPr marL="0" indent="0">
              <a:buFont typeface="+mj-lt"/>
              <a:buNone/>
            </a:pPr>
            <a:r>
              <a:rPr lang="en-GB" dirty="0" smtClean="0"/>
              <a:t>Used widely by investment banks, pension funds, mutual and hedge funds.</a:t>
            </a:r>
          </a:p>
          <a:p>
            <a:pPr marL="0" indent="0">
              <a:buFont typeface="+mj-lt"/>
              <a:buNone/>
            </a:pPr>
            <a:endParaRPr lang="en-GB" dirty="0"/>
          </a:p>
          <a:p>
            <a:pPr marL="0" indent="0">
              <a:buFont typeface="+mj-lt"/>
              <a:buNone/>
            </a:pPr>
            <a:r>
              <a:rPr lang="en-GB" dirty="0"/>
              <a:t>N</a:t>
            </a:r>
            <a:r>
              <a:rPr lang="en-GB" dirty="0" smtClean="0"/>
              <a:t>eed a data feed – payment not an option for the individual (£2/3 pm Bloomberg)</a:t>
            </a:r>
          </a:p>
          <a:p>
            <a:pPr marL="0" indent="0">
              <a:buFont typeface="+mj-lt"/>
              <a:buNone/>
            </a:pPr>
            <a:r>
              <a:rPr lang="en-GB" dirty="0" smtClean="0"/>
              <a:t>So looking at a </a:t>
            </a:r>
            <a:r>
              <a:rPr lang="en-GB" dirty="0"/>
              <a:t>P</a:t>
            </a:r>
            <a:r>
              <a:rPr lang="en-GB" dirty="0" smtClean="0"/>
              <a:t>latform API.</a:t>
            </a:r>
          </a:p>
          <a:p>
            <a:pPr marL="0" indent="0">
              <a:buFont typeface="+mj-lt"/>
              <a:buNone/>
            </a:pPr>
            <a:endParaRPr lang="en-GB" dirty="0"/>
          </a:p>
          <a:p>
            <a:pPr marL="0" indent="0">
              <a:buFont typeface="+mj-lt"/>
              <a:buNone/>
            </a:pPr>
            <a:r>
              <a:rPr lang="en-GB" dirty="0" smtClean="0"/>
              <a:t>Then analysis R and </a:t>
            </a:r>
            <a:r>
              <a:rPr lang="en-GB" dirty="0" err="1" smtClean="0"/>
              <a:t>Matlab</a:t>
            </a:r>
            <a:r>
              <a:rPr lang="en-GB" dirty="0" smtClean="0"/>
              <a:t> are popular, Python becoming increasing so.</a:t>
            </a:r>
          </a:p>
          <a:p>
            <a:pPr marL="0" indent="0">
              <a:buFont typeface="+mj-lt"/>
              <a:buNone/>
            </a:pPr>
            <a:endParaRPr lang="en-GB" dirty="0"/>
          </a:p>
          <a:p>
            <a:pPr marL="0" indent="0">
              <a:buFont typeface="+mj-lt"/>
              <a:buNone/>
            </a:pPr>
            <a:r>
              <a:rPr lang="en-GB" dirty="0" smtClean="0"/>
              <a:t>Finally a way to trade:</a:t>
            </a:r>
          </a:p>
          <a:p>
            <a:pPr marL="0" indent="0">
              <a:buFont typeface="+mj-lt"/>
              <a:buNone/>
            </a:pPr>
            <a:endParaRPr lang="en-GB" dirty="0" smtClean="0"/>
          </a:p>
          <a:p>
            <a:pPr marL="0" indent="0">
              <a:buFont typeface="+mj-lt"/>
              <a:buNone/>
            </a:pPr>
            <a:r>
              <a:rPr lang="en-GB" b="1" dirty="0" err="1" smtClean="0"/>
              <a:t>Metatrader</a:t>
            </a:r>
            <a:r>
              <a:rPr lang="en-GB" b="1" dirty="0" smtClean="0"/>
              <a:t>:</a:t>
            </a:r>
            <a:r>
              <a:rPr lang="en-GB" dirty="0" smtClean="0"/>
              <a:t>	Daddy of FX trading (currently v 5, script is MQL5)</a:t>
            </a:r>
          </a:p>
          <a:p>
            <a:pPr marL="0" indent="0">
              <a:buFont typeface="+mj-lt"/>
              <a:buNone/>
            </a:pPr>
            <a:r>
              <a:rPr lang="en-GB" b="1" dirty="0" err="1" smtClean="0"/>
              <a:t>NinjaTrader</a:t>
            </a:r>
            <a:r>
              <a:rPr lang="en-GB" b="1" dirty="0" smtClean="0"/>
              <a:t>:</a:t>
            </a:r>
            <a:r>
              <a:rPr lang="en-GB" dirty="0" smtClean="0"/>
              <a:t>	</a:t>
            </a:r>
            <a:r>
              <a:rPr lang="en-GB" dirty="0" err="1" smtClean="0"/>
              <a:t>NinjaScript</a:t>
            </a:r>
            <a:r>
              <a:rPr lang="en-GB" dirty="0" smtClean="0"/>
              <a:t>, C# API</a:t>
            </a:r>
            <a:endParaRPr lang="en-GB" dirty="0"/>
          </a:p>
          <a:p>
            <a:pPr marL="0" indent="0">
              <a:buFont typeface="+mj-lt"/>
              <a:buNone/>
            </a:pPr>
            <a:r>
              <a:rPr lang="en-GB" b="1" dirty="0" err="1" smtClean="0"/>
              <a:t>TradeStation</a:t>
            </a:r>
            <a:r>
              <a:rPr lang="en-GB" b="1" dirty="0" smtClean="0"/>
              <a:t>:</a:t>
            </a:r>
            <a:r>
              <a:rPr lang="en-GB" dirty="0" smtClean="0"/>
              <a:t>	</a:t>
            </a:r>
            <a:r>
              <a:rPr lang="en-GB" dirty="0" err="1" smtClean="0"/>
              <a:t>EasyLanguage</a:t>
            </a:r>
            <a:endParaRPr lang="en-GB" dirty="0"/>
          </a:p>
          <a:p>
            <a:pPr marL="0" indent="0">
              <a:buFont typeface="+mj-lt"/>
              <a:buNone/>
            </a:pPr>
            <a:r>
              <a:rPr lang="en-GB" b="1" dirty="0" err="1" smtClean="0"/>
              <a:t>ThinkOrSwim</a:t>
            </a:r>
            <a:r>
              <a:rPr lang="en-GB" dirty="0" smtClean="0"/>
              <a:t>:	</a:t>
            </a:r>
            <a:r>
              <a:rPr lang="en-GB" dirty="0" err="1" smtClean="0"/>
              <a:t>thinkScript</a:t>
            </a:r>
            <a:r>
              <a:rPr lang="en-GB" dirty="0" smtClean="0"/>
              <a:t>, API (at least) Java, Python</a:t>
            </a:r>
          </a:p>
          <a:p>
            <a:pPr marL="0" indent="0">
              <a:buFont typeface="+mj-lt"/>
              <a:buNone/>
            </a:pPr>
            <a:endParaRPr lang="en-GB" dirty="0"/>
          </a:p>
          <a:p>
            <a:pPr marL="0" indent="0">
              <a:buFont typeface="+mj-lt"/>
              <a:buNone/>
            </a:pPr>
            <a:r>
              <a:rPr lang="en-GB" dirty="0" smtClean="0"/>
              <a:t>All have online websites and you tube presentations.</a:t>
            </a:r>
          </a:p>
          <a:p>
            <a:pPr marL="0" indent="0">
              <a:buFont typeface="+mj-lt"/>
              <a:buNone/>
            </a:pPr>
            <a:r>
              <a:rPr lang="en-GB" dirty="0" smtClean="0"/>
              <a:t>Worth looking at for information if nothing else.</a:t>
            </a:r>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7</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2771" y="4343400"/>
            <a:ext cx="6030686" cy="4114800"/>
          </a:xfrm>
        </p:spPr>
        <p:txBody>
          <a:bodyPr/>
          <a:lstStyle/>
          <a:p>
            <a:pPr marL="0" indent="0">
              <a:buFont typeface="+mj-lt"/>
              <a:buNone/>
            </a:pPr>
            <a:r>
              <a:rPr lang="en-GB" dirty="0" smtClean="0"/>
              <a:t>We use </a:t>
            </a:r>
            <a:r>
              <a:rPr lang="en-GB" dirty="0" err="1" smtClean="0"/>
              <a:t>InteractiveBrokers</a:t>
            </a:r>
            <a:r>
              <a:rPr lang="en-GB" dirty="0" smtClean="0"/>
              <a:t>.</a:t>
            </a:r>
          </a:p>
          <a:p>
            <a:pPr marL="0" indent="0">
              <a:buFont typeface="+mj-lt"/>
              <a:buNone/>
            </a:pPr>
            <a:endParaRPr lang="en-GB" dirty="0" smtClean="0"/>
          </a:p>
          <a:p>
            <a:r>
              <a:rPr lang="en-GB" dirty="0">
                <a:hlinkClick r:id="rId3"/>
              </a:rPr>
              <a:t>http://</a:t>
            </a:r>
            <a:r>
              <a:rPr lang="en-GB" dirty="0" smtClean="0">
                <a:hlinkClick r:id="rId3"/>
              </a:rPr>
              <a:t>www.brokerage-review.com/findbroker/proscons/interactivebrokers.aspx</a:t>
            </a:r>
            <a:endParaRPr lang="en-GB" dirty="0" smtClean="0"/>
          </a:p>
          <a:p>
            <a:endParaRPr lang="en-GB" dirty="0"/>
          </a:p>
          <a:p>
            <a:pPr marL="0" indent="0">
              <a:buFont typeface="+mj-lt"/>
              <a:buNone/>
            </a:pPr>
            <a:r>
              <a:rPr lang="en-GB" dirty="0" smtClean="0"/>
              <a:t>Pros: (&amp; Cons listed there too).</a:t>
            </a:r>
            <a:endParaRPr lang="en-GB" dirty="0" smtClean="0">
              <a:hlinkClick r:id="rId4"/>
            </a:endParaRPr>
          </a:p>
          <a:p>
            <a:r>
              <a:rPr lang="en-GB" dirty="0" smtClean="0"/>
              <a:t>Low stock commissions for </a:t>
            </a:r>
            <a:r>
              <a:rPr lang="en-GB" dirty="0"/>
              <a:t>orders with 1,000 shares or </a:t>
            </a:r>
            <a:r>
              <a:rPr lang="en-GB" dirty="0" smtClean="0"/>
              <a:t>less</a:t>
            </a:r>
          </a:p>
          <a:p>
            <a:r>
              <a:rPr lang="en-GB" dirty="0" smtClean="0"/>
              <a:t>Professional </a:t>
            </a:r>
            <a:r>
              <a:rPr lang="en-GB" dirty="0"/>
              <a:t>trading </a:t>
            </a:r>
            <a:r>
              <a:rPr lang="en-GB" dirty="0" smtClean="0"/>
              <a:t>platform</a:t>
            </a:r>
          </a:p>
          <a:p>
            <a:r>
              <a:rPr lang="en-GB" dirty="0" smtClean="0"/>
              <a:t>Best </a:t>
            </a:r>
            <a:r>
              <a:rPr lang="en-GB" dirty="0"/>
              <a:t>margin </a:t>
            </a:r>
            <a:r>
              <a:rPr lang="en-GB" dirty="0" smtClean="0"/>
              <a:t>rates</a:t>
            </a:r>
          </a:p>
          <a:p>
            <a:r>
              <a:rPr lang="en-GB" dirty="0" smtClean="0"/>
              <a:t>Access </a:t>
            </a:r>
            <a:r>
              <a:rPr lang="en-GB" dirty="0"/>
              <a:t>to many </a:t>
            </a:r>
            <a:r>
              <a:rPr lang="en-GB" dirty="0" smtClean="0"/>
              <a:t>markets</a:t>
            </a:r>
          </a:p>
          <a:p>
            <a:r>
              <a:rPr lang="en-GB" dirty="0" smtClean="0"/>
              <a:t>Rich </a:t>
            </a:r>
            <a:r>
              <a:rPr lang="en-GB" dirty="0"/>
              <a:t>selection of products </a:t>
            </a:r>
            <a:r>
              <a:rPr lang="en-GB" dirty="0" smtClean="0"/>
              <a:t>for trading.</a:t>
            </a:r>
          </a:p>
          <a:p>
            <a:endParaRPr lang="en-GB" dirty="0"/>
          </a:p>
          <a:p>
            <a:r>
              <a:rPr lang="en-GB" dirty="0" smtClean="0"/>
              <a:t>Provide a Java app (TWS), </a:t>
            </a:r>
            <a:r>
              <a:rPr lang="en-GB" dirty="0" err="1" smtClean="0"/>
              <a:t>webtrader</a:t>
            </a:r>
            <a:r>
              <a:rPr lang="en-GB" dirty="0" smtClean="0"/>
              <a:t> and mobile trader – so you can keep losing money where ever you are.</a:t>
            </a:r>
          </a:p>
          <a:p>
            <a:endParaRPr lang="en-GB" dirty="0"/>
          </a:p>
          <a:p>
            <a:r>
              <a:rPr lang="en-GB" dirty="0" smtClean="0"/>
              <a:t>I’ve found the documentation good and the usual videos and webinars.</a:t>
            </a:r>
          </a:p>
          <a:p>
            <a:r>
              <a:rPr lang="en-GB" dirty="0" smtClean="0"/>
              <a:t>Plus 3</a:t>
            </a:r>
            <a:r>
              <a:rPr lang="en-GB" baseline="30000" dirty="0" smtClean="0"/>
              <a:t>rd</a:t>
            </a:r>
            <a:r>
              <a:rPr lang="en-GB" dirty="0" smtClean="0"/>
              <a:t> party </a:t>
            </a:r>
            <a:r>
              <a:rPr lang="en-GB" dirty="0" err="1" smtClean="0"/>
              <a:t>youtube-rs</a:t>
            </a:r>
            <a:r>
              <a:rPr lang="en-GB" dirty="0" smtClean="0"/>
              <a:t>.</a:t>
            </a:r>
          </a:p>
          <a:p>
            <a:endParaRPr lang="en-GB" dirty="0"/>
          </a:p>
          <a:p>
            <a:r>
              <a:rPr lang="en-GB" dirty="0" smtClean="0"/>
              <a:t>Not </a:t>
            </a:r>
            <a:r>
              <a:rPr lang="en-GB" dirty="0" err="1" smtClean="0"/>
              <a:t>unsuprisingly</a:t>
            </a:r>
            <a:r>
              <a:rPr lang="en-GB" dirty="0" smtClean="0"/>
              <a:t>, the R-Package is the subject of the talk.</a:t>
            </a:r>
          </a:p>
          <a:p>
            <a:endParaRPr lang="en-GB" dirty="0"/>
          </a:p>
          <a:p>
            <a:endParaRPr lang="en-GB" dirty="0" smtClean="0"/>
          </a:p>
        </p:txBody>
      </p:sp>
      <p:sp>
        <p:nvSpPr>
          <p:cNvPr id="4" name="Slide Number Placeholder 3"/>
          <p:cNvSpPr>
            <a:spLocks noGrp="1"/>
          </p:cNvSpPr>
          <p:nvPr>
            <p:ph type="sldNum" sz="quarter" idx="10"/>
          </p:nvPr>
        </p:nvSpPr>
        <p:spPr/>
        <p:txBody>
          <a:bodyPr/>
          <a:lstStyle/>
          <a:p>
            <a:fld id="{0D1F67F7-A939-4C44-AEBC-DA1B9358A0B2}" type="slidenum">
              <a:rPr lang="en-GB" smtClean="0"/>
              <a:t>8</a:t>
            </a:fld>
            <a:endParaRPr lang="en-GB"/>
          </a:p>
        </p:txBody>
      </p:sp>
    </p:spTree>
    <p:extLst>
      <p:ext uri="{BB962C8B-B14F-4D97-AF65-F5344CB8AC3E}">
        <p14:creationId xmlns:p14="http://schemas.microsoft.com/office/powerpoint/2010/main" val="46368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3657" y="4343400"/>
            <a:ext cx="5758543" cy="4114800"/>
          </a:xfrm>
        </p:spPr>
        <p:txBody>
          <a:bodyPr/>
          <a:lstStyle/>
          <a:p>
            <a:r>
              <a:rPr lang="en-GB" dirty="0" smtClean="0"/>
              <a:t>Worth looking at  TWS interface.</a:t>
            </a:r>
          </a:p>
          <a:p>
            <a:endParaRPr lang="en-GB" dirty="0"/>
          </a:p>
          <a:p>
            <a:r>
              <a:rPr lang="en-GB" dirty="0" smtClean="0"/>
              <a:t>Java app ( there is a JNLP available too )</a:t>
            </a:r>
          </a:p>
          <a:p>
            <a:r>
              <a:rPr lang="en-GB" dirty="0" smtClean="0"/>
              <a:t>The Mosaic is a “dashboard” style with usual </a:t>
            </a:r>
            <a:r>
              <a:rPr lang="en-GB" dirty="0" err="1" smtClean="0"/>
              <a:t>drag’n’drop</a:t>
            </a:r>
            <a:r>
              <a:rPr lang="en-GB" dirty="0" smtClean="0"/>
              <a:t>, panel resizing.</a:t>
            </a:r>
          </a:p>
          <a:p>
            <a:r>
              <a:rPr lang="en-GB" dirty="0" smtClean="0"/>
              <a:t>Panels can be docked or floating.</a:t>
            </a:r>
          </a:p>
          <a:p>
            <a:endParaRPr lang="en-GB" dirty="0"/>
          </a:p>
          <a:p>
            <a:r>
              <a:rPr lang="en-GB" dirty="0" smtClean="0"/>
              <a:t>Two accounts:  Paper and Trading. </a:t>
            </a:r>
          </a:p>
          <a:p>
            <a:r>
              <a:rPr lang="en-GB" dirty="0" smtClean="0"/>
              <a:t>Separate login credentials and (naturally) the Trading account is much more secure.</a:t>
            </a:r>
          </a:p>
          <a:p>
            <a:endParaRPr lang="en-GB" dirty="0"/>
          </a:p>
          <a:p>
            <a:r>
              <a:rPr lang="en-GB" dirty="0" smtClean="0"/>
              <a:t>Dashboard layout can be locked in which case it is saved to the server of the preferences are reloaded at login.</a:t>
            </a:r>
          </a:p>
          <a:p>
            <a:endParaRPr lang="en-GB" dirty="0"/>
          </a:p>
          <a:p>
            <a:r>
              <a:rPr lang="en-GB" dirty="0" smtClean="0"/>
              <a:t>Panels with:</a:t>
            </a:r>
          </a:p>
          <a:p>
            <a:endParaRPr lang="en-GB" dirty="0" smtClean="0"/>
          </a:p>
          <a:p>
            <a:pPr marL="171450" indent="-171450">
              <a:buFont typeface="Arial" panose="020B0604020202020204" pitchFamily="34" charset="0"/>
              <a:buChar char="•"/>
            </a:pPr>
            <a:r>
              <a:rPr lang="en-GB" dirty="0" smtClean="0"/>
              <a:t>Information on (selected) stocks.</a:t>
            </a:r>
          </a:p>
          <a:p>
            <a:pPr marL="171450" indent="-171450">
              <a:buFont typeface="Arial" panose="020B0604020202020204" pitchFamily="34" charset="0"/>
              <a:buChar char="•"/>
            </a:pPr>
            <a:r>
              <a:rPr lang="en-GB" dirty="0" smtClean="0"/>
              <a:t>User’s trade book</a:t>
            </a:r>
          </a:p>
          <a:p>
            <a:pPr marL="171450" indent="-171450">
              <a:buFont typeface="Arial" panose="020B0604020202020204" pitchFamily="34" charset="0"/>
              <a:buChar char="•"/>
            </a:pPr>
            <a:r>
              <a:rPr lang="en-GB" dirty="0" smtClean="0"/>
              <a:t>News</a:t>
            </a:r>
          </a:p>
          <a:p>
            <a:pPr marL="171450" indent="-171450">
              <a:buFont typeface="Arial" panose="020B0604020202020204" pitchFamily="34" charset="0"/>
              <a:buChar char="•"/>
            </a:pPr>
            <a:r>
              <a:rPr lang="en-GB" dirty="0" smtClean="0"/>
              <a:t>Graphics (various)</a:t>
            </a:r>
          </a:p>
          <a:p>
            <a:pPr lvl="1"/>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0D1F67F7-A939-4C44-AEBC-DA1B9358A0B2}" type="slidenum">
              <a:rPr lang="en-GB" smtClean="0"/>
              <a:t>9</a:t>
            </a:fld>
            <a:endParaRPr lang="en-GB"/>
          </a:p>
        </p:txBody>
      </p:sp>
    </p:spTree>
    <p:extLst>
      <p:ext uri="{BB962C8B-B14F-4D97-AF65-F5344CB8AC3E}">
        <p14:creationId xmlns:p14="http://schemas.microsoft.com/office/powerpoint/2010/main" val="340762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ww.nanex.net/aqck2/3522.html" TargetMode="Externa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teractivebrokers.com/en/software/api/apiguide/java/reqmktdata.htm"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malcolm@amisllp.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hyperlink" Target="http://www.amisllp.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ran.r-project.org/web/views/Financ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teractivebrokers.co.u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610436"/>
            <a:ext cx="8574622" cy="1815153"/>
          </a:xfrm>
        </p:spPr>
        <p:txBody>
          <a:bodyPr/>
          <a:lstStyle/>
          <a:p>
            <a:r>
              <a:rPr lang="en-GB" dirty="0" smtClean="0"/>
              <a:t>Algorithmic Trading with R</a:t>
            </a:r>
            <a:endParaRPr lang="en-GB" dirty="0"/>
          </a:p>
        </p:txBody>
      </p:sp>
      <p:sp>
        <p:nvSpPr>
          <p:cNvPr id="3" name="Subtitle 2"/>
          <p:cNvSpPr>
            <a:spLocks noGrp="1"/>
          </p:cNvSpPr>
          <p:nvPr>
            <p:ph type="subTitle" idx="1"/>
          </p:nvPr>
        </p:nvSpPr>
        <p:spPr>
          <a:xfrm>
            <a:off x="4515377" y="3996267"/>
            <a:ext cx="6987645" cy="806739"/>
          </a:xfrm>
        </p:spPr>
        <p:txBody>
          <a:bodyPr>
            <a:normAutofit/>
          </a:bodyPr>
          <a:lstStyle/>
          <a:p>
            <a:r>
              <a:rPr lang="en-GB" sz="3200" dirty="0" smtClean="0"/>
              <a:t>How to lose money without really trying.</a:t>
            </a:r>
            <a:endParaRPr lang="en-GB" sz="3200" dirty="0"/>
          </a:p>
        </p:txBody>
      </p:sp>
    </p:spTree>
    <p:extLst>
      <p:ext uri="{BB962C8B-B14F-4D97-AF65-F5344CB8AC3E}">
        <p14:creationId xmlns:p14="http://schemas.microsoft.com/office/powerpoint/2010/main" val="3457525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808" y="1500187"/>
            <a:ext cx="4912632" cy="390620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1500187"/>
            <a:ext cx="5223510" cy="3906203"/>
          </a:xfrm>
          <a:prstGeom prst="rect">
            <a:avLst/>
          </a:prstGeom>
        </p:spPr>
      </p:pic>
      <p:sp>
        <p:nvSpPr>
          <p:cNvPr id="5" name="TextBox 4"/>
          <p:cNvSpPr txBox="1"/>
          <p:nvPr/>
        </p:nvSpPr>
        <p:spPr>
          <a:xfrm>
            <a:off x="3345860" y="5703570"/>
            <a:ext cx="1671909" cy="400110"/>
          </a:xfrm>
          <a:prstGeom prst="rect">
            <a:avLst/>
          </a:prstGeom>
          <a:noFill/>
        </p:spPr>
        <p:txBody>
          <a:bodyPr wrap="square" rtlCol="0">
            <a:spAutoFit/>
          </a:bodyPr>
          <a:lstStyle/>
          <a:p>
            <a:r>
              <a:rPr lang="en-GB" sz="2000" dirty="0" smtClean="0"/>
              <a:t>Forex trading</a:t>
            </a:r>
            <a:endParaRPr lang="en-GB" sz="2000" dirty="0"/>
          </a:p>
        </p:txBody>
      </p:sp>
      <p:sp>
        <p:nvSpPr>
          <p:cNvPr id="7" name="TextBox 6"/>
          <p:cNvSpPr txBox="1"/>
          <p:nvPr/>
        </p:nvSpPr>
        <p:spPr>
          <a:xfrm>
            <a:off x="8378190" y="5783580"/>
            <a:ext cx="2606040" cy="400110"/>
          </a:xfrm>
          <a:prstGeom prst="rect">
            <a:avLst/>
          </a:prstGeom>
          <a:noFill/>
        </p:spPr>
        <p:txBody>
          <a:bodyPr wrap="square" rtlCol="0">
            <a:spAutoFit/>
          </a:bodyPr>
          <a:lstStyle/>
          <a:p>
            <a:r>
              <a:rPr lang="en-GB" sz="2000" dirty="0" smtClean="0"/>
              <a:t>AAPL stock movement</a:t>
            </a:r>
            <a:endParaRPr lang="en-GB" sz="2000" dirty="0"/>
          </a:p>
        </p:txBody>
      </p:sp>
      <p:sp>
        <p:nvSpPr>
          <p:cNvPr id="8" name="TextBox 7"/>
          <p:cNvSpPr txBox="1"/>
          <p:nvPr/>
        </p:nvSpPr>
        <p:spPr>
          <a:xfrm>
            <a:off x="4871675" y="514350"/>
            <a:ext cx="3097530" cy="523220"/>
          </a:xfrm>
          <a:prstGeom prst="rect">
            <a:avLst/>
          </a:prstGeom>
          <a:noFill/>
        </p:spPr>
        <p:txBody>
          <a:bodyPr wrap="square" rtlCol="0">
            <a:spAutoFit/>
          </a:bodyPr>
          <a:lstStyle/>
          <a:p>
            <a:r>
              <a:rPr lang="en-GB" sz="2800" dirty="0"/>
              <a:t>T</a:t>
            </a:r>
            <a:r>
              <a:rPr lang="en-GB" sz="2800" dirty="0" smtClean="0"/>
              <a:t>WS Mosaic Panels</a:t>
            </a:r>
            <a:endParaRPr lang="en-GB" sz="2800" dirty="0"/>
          </a:p>
        </p:txBody>
      </p:sp>
    </p:spTree>
    <p:extLst>
      <p:ext uri="{BB962C8B-B14F-4D97-AF65-F5344CB8AC3E}">
        <p14:creationId xmlns:p14="http://schemas.microsoft.com/office/powerpoint/2010/main" val="1992074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959" y="440141"/>
            <a:ext cx="10018713" cy="705754"/>
          </a:xfrm>
        </p:spPr>
        <p:txBody>
          <a:bodyPr/>
          <a:lstStyle/>
          <a:p>
            <a:r>
              <a:rPr lang="en-GB" dirty="0" smtClean="0"/>
              <a:t>More on Algorithmic Trading</a:t>
            </a:r>
            <a:endParaRPr lang="en-GB" dirty="0"/>
          </a:p>
        </p:txBody>
      </p:sp>
      <p:sp>
        <p:nvSpPr>
          <p:cNvPr id="3" name="Content Placeholder 2"/>
          <p:cNvSpPr>
            <a:spLocks noGrp="1"/>
          </p:cNvSpPr>
          <p:nvPr>
            <p:ph idx="1"/>
          </p:nvPr>
        </p:nvSpPr>
        <p:spPr>
          <a:xfrm>
            <a:off x="1484310" y="1331088"/>
            <a:ext cx="10018713" cy="4537449"/>
          </a:xfrm>
        </p:spPr>
        <p:txBody>
          <a:bodyPr anchor="t">
            <a:normAutofit fontScale="92500" lnSpcReduction="10000"/>
          </a:bodyPr>
          <a:lstStyle/>
          <a:p>
            <a:r>
              <a:rPr lang="en-GB" sz="2800" dirty="0" smtClean="0"/>
              <a:t>Moving average</a:t>
            </a:r>
            <a:br>
              <a:rPr lang="en-GB" sz="2800" dirty="0" smtClean="0"/>
            </a:br>
            <a:r>
              <a:rPr lang="en-GB" sz="2200" dirty="0" smtClean="0"/>
              <a:t>Closing prices, Yahoo/Google Financials</a:t>
            </a:r>
            <a:r>
              <a:rPr lang="en-GB" sz="2800" dirty="0" smtClean="0"/>
              <a:t/>
            </a:r>
            <a:br>
              <a:rPr lang="en-GB" sz="2800" dirty="0" smtClean="0"/>
            </a:br>
            <a:endParaRPr lang="en-GB" sz="2800" dirty="0" smtClean="0"/>
          </a:p>
          <a:p>
            <a:r>
              <a:rPr lang="en-GB" sz="2800" dirty="0" smtClean="0"/>
              <a:t>Historical data</a:t>
            </a:r>
            <a:br>
              <a:rPr lang="en-GB" sz="2800" dirty="0" smtClean="0"/>
            </a:br>
            <a:r>
              <a:rPr lang="en-GB" dirty="0" smtClean="0"/>
              <a:t>Back testing</a:t>
            </a:r>
            <a:br>
              <a:rPr lang="en-GB" dirty="0" smtClean="0"/>
            </a:br>
            <a:endParaRPr lang="en-GB" dirty="0" smtClean="0"/>
          </a:p>
          <a:p>
            <a:r>
              <a:rPr lang="en-GB" sz="2800" dirty="0" smtClean="0"/>
              <a:t>Real time</a:t>
            </a:r>
            <a:br>
              <a:rPr lang="en-GB" sz="2800" dirty="0" smtClean="0"/>
            </a:br>
            <a:r>
              <a:rPr lang="en-GB" dirty="0" smtClean="0"/>
              <a:t>Forex, Stocks, Options, Futures</a:t>
            </a:r>
            <a:r>
              <a:rPr lang="en-GB" sz="2800" dirty="0" smtClean="0"/>
              <a:t/>
            </a:r>
            <a:br>
              <a:rPr lang="en-GB" sz="2800" dirty="0" smtClean="0"/>
            </a:br>
            <a:endParaRPr lang="en-GB" sz="2800" dirty="0" smtClean="0"/>
          </a:p>
          <a:p>
            <a:r>
              <a:rPr lang="en-GB" sz="2800" dirty="0" smtClean="0"/>
              <a:t>High frequency trading</a:t>
            </a:r>
            <a:br>
              <a:rPr lang="en-GB" sz="2800" dirty="0" smtClean="0"/>
            </a:br>
            <a:r>
              <a:rPr lang="en-GB" dirty="0" smtClean="0"/>
              <a:t>Black Arts, </a:t>
            </a:r>
            <a:r>
              <a:rPr lang="en-GB" i="1" dirty="0" smtClean="0"/>
              <a:t>not for us</a:t>
            </a:r>
            <a:endParaRPr lang="en-GB" sz="2200" i="1" dirty="0"/>
          </a:p>
        </p:txBody>
      </p:sp>
    </p:spTree>
    <p:extLst>
      <p:ext uri="{BB962C8B-B14F-4D97-AF65-F5344CB8AC3E}">
        <p14:creationId xmlns:p14="http://schemas.microsoft.com/office/powerpoint/2010/main" val="4200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959" y="388621"/>
            <a:ext cx="10018713" cy="754380"/>
          </a:xfrm>
        </p:spPr>
        <p:txBody>
          <a:bodyPr/>
          <a:lstStyle/>
          <a:p>
            <a:r>
              <a:rPr lang="en-GB" dirty="0" smtClean="0"/>
              <a:t>How do I start?</a:t>
            </a:r>
            <a:endParaRPr lang="en-GB" dirty="0"/>
          </a:p>
        </p:txBody>
      </p:sp>
      <p:sp>
        <p:nvSpPr>
          <p:cNvPr id="3" name="Content Placeholder 2"/>
          <p:cNvSpPr>
            <a:spLocks noGrp="1"/>
          </p:cNvSpPr>
          <p:nvPr>
            <p:ph idx="1"/>
          </p:nvPr>
        </p:nvSpPr>
        <p:spPr>
          <a:xfrm>
            <a:off x="1484310" y="1463041"/>
            <a:ext cx="10018713" cy="4309110"/>
          </a:xfrm>
        </p:spPr>
        <p:txBody>
          <a:bodyPr anchor="t">
            <a:normAutofit/>
          </a:bodyPr>
          <a:lstStyle/>
          <a:p>
            <a:r>
              <a:rPr lang="en-GB" sz="2800" dirty="0" smtClean="0"/>
              <a:t>Setup IB account.</a:t>
            </a:r>
            <a:br>
              <a:rPr lang="en-GB" sz="2800" dirty="0" smtClean="0"/>
            </a:br>
            <a:r>
              <a:rPr lang="en-GB" dirty="0" smtClean="0"/>
              <a:t>Read the documentation and look at the videos / webinars.</a:t>
            </a:r>
            <a:endParaRPr lang="en-GB" sz="2800" dirty="0" smtClean="0"/>
          </a:p>
          <a:p>
            <a:r>
              <a:rPr lang="en-GB" sz="2800" dirty="0" smtClean="0"/>
              <a:t>Use the “Paper” Account .</a:t>
            </a:r>
            <a:br>
              <a:rPr lang="en-GB" sz="2800" dirty="0" smtClean="0"/>
            </a:br>
            <a:r>
              <a:rPr lang="en-GB" dirty="0" smtClean="0"/>
              <a:t>Forex, Stocks, Options …</a:t>
            </a:r>
          </a:p>
          <a:p>
            <a:r>
              <a:rPr lang="en-GB" sz="2800" dirty="0" smtClean="0"/>
              <a:t>Use the TWS and/or Web-trader with real money.</a:t>
            </a:r>
          </a:p>
          <a:p>
            <a:r>
              <a:rPr lang="en-GB" sz="2800" dirty="0" smtClean="0"/>
              <a:t>Formulate your algorithmic strategy.</a:t>
            </a:r>
          </a:p>
          <a:p>
            <a:r>
              <a:rPr lang="en-GB" sz="2800" dirty="0" smtClean="0"/>
              <a:t>Program it.</a:t>
            </a:r>
          </a:p>
          <a:p>
            <a:r>
              <a:rPr lang="en-GB" sz="2800" dirty="0" err="1" smtClean="0"/>
              <a:t>Goto</a:t>
            </a:r>
            <a:r>
              <a:rPr lang="en-GB" sz="2800" dirty="0" smtClean="0"/>
              <a:t> the PUB.</a:t>
            </a:r>
          </a:p>
        </p:txBody>
      </p:sp>
    </p:spTree>
    <p:extLst>
      <p:ext uri="{BB962C8B-B14F-4D97-AF65-F5344CB8AC3E}">
        <p14:creationId xmlns:p14="http://schemas.microsoft.com/office/powerpoint/2010/main" val="126986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775" y="567160"/>
            <a:ext cx="10069836" cy="671331"/>
          </a:xfrm>
        </p:spPr>
        <p:txBody>
          <a:bodyPr>
            <a:normAutofit fontScale="90000"/>
          </a:bodyPr>
          <a:lstStyle/>
          <a:p>
            <a:r>
              <a:rPr lang="en-GB" b="1" dirty="0"/>
              <a:t/>
            </a:r>
            <a:br>
              <a:rPr lang="en-GB" b="1" dirty="0"/>
            </a:br>
            <a:r>
              <a:rPr lang="en-GB" sz="2700" dirty="0"/>
              <a:t>How to Test Your New Market Making Software </a:t>
            </a:r>
            <a:r>
              <a:rPr lang="en-GB" sz="2700" dirty="0" smtClean="0"/>
              <a:t>and </a:t>
            </a:r>
            <a:r>
              <a:rPr lang="en-GB" sz="2700" dirty="0"/>
              <a:t>Lose a Pile of Money, Fast</a:t>
            </a:r>
            <a:r>
              <a:rPr lang="en-GB" b="1" dirty="0"/>
              <a:t/>
            </a:r>
            <a:br>
              <a:rPr lang="en-GB" b="1" dirty="0"/>
            </a:b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0037" y="1759070"/>
            <a:ext cx="4843831" cy="4271963"/>
          </a:xfr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384" y="1824261"/>
            <a:ext cx="4843831" cy="3447604"/>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700" y="3309938"/>
            <a:ext cx="22860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527562" y="5428526"/>
            <a:ext cx="3715473" cy="369332"/>
          </a:xfrm>
          <a:prstGeom prst="rect">
            <a:avLst/>
          </a:prstGeom>
          <a:noFill/>
        </p:spPr>
        <p:txBody>
          <a:bodyPr wrap="square" rtlCol="0">
            <a:spAutoFit/>
          </a:bodyPr>
          <a:lstStyle/>
          <a:p>
            <a:r>
              <a:rPr lang="en-GB" b="1" dirty="0" smtClean="0"/>
              <a:t>Wednesday, 1</a:t>
            </a:r>
            <a:r>
              <a:rPr lang="en-GB" b="1" baseline="30000" dirty="0" smtClean="0"/>
              <a:t>st</a:t>
            </a:r>
            <a:r>
              <a:rPr lang="en-GB" b="1" dirty="0" smtClean="0"/>
              <a:t> August 2012</a:t>
            </a:r>
            <a:endParaRPr lang="en-GB" b="1" dirty="0"/>
          </a:p>
        </p:txBody>
      </p:sp>
    </p:spTree>
    <p:extLst>
      <p:ext uri="{BB962C8B-B14F-4D97-AF65-F5344CB8AC3E}">
        <p14:creationId xmlns:p14="http://schemas.microsoft.com/office/powerpoint/2010/main" val="4200388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456" y="440140"/>
            <a:ext cx="9896216" cy="856397"/>
          </a:xfrm>
        </p:spPr>
        <p:txBody>
          <a:bodyPr>
            <a:noAutofit/>
          </a:bodyPr>
          <a:lstStyle/>
          <a:p>
            <a:r>
              <a:rPr lang="en-GB" sz="2400" b="1" dirty="0" err="1" smtClean="0"/>
              <a:t>Nanex</a:t>
            </a:r>
            <a:r>
              <a:rPr lang="en-GB" sz="2400" dirty="0" smtClean="0"/>
              <a:t> :  5 </a:t>
            </a:r>
            <a:r>
              <a:rPr lang="en-GB" sz="2400" dirty="0"/>
              <a:t>second interval chart showing </a:t>
            </a:r>
            <a:r>
              <a:rPr lang="en-GB" sz="2400" dirty="0" smtClean="0"/>
              <a:t>all </a:t>
            </a:r>
            <a:r>
              <a:rPr lang="en-GB" sz="2400" dirty="0"/>
              <a:t>trades </a:t>
            </a:r>
            <a:r>
              <a:rPr lang="en-GB" sz="2400" dirty="0" smtClean="0"/>
              <a:t>colour </a:t>
            </a:r>
            <a:r>
              <a:rPr lang="en-GB" sz="2400" dirty="0"/>
              <a:t>coded by exchange</a:t>
            </a:r>
            <a:r>
              <a:rPr lang="en-GB" sz="2400" dirty="0" smtClean="0"/>
              <a:t> </a:t>
            </a:r>
            <a:endParaRPr lang="en-GB" sz="2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144" y="1597024"/>
            <a:ext cx="9375494" cy="4803775"/>
          </a:xfrm>
        </p:spPr>
      </p:pic>
    </p:spTree>
    <p:extLst>
      <p:ext uri="{BB962C8B-B14F-4D97-AF65-F5344CB8AC3E}">
        <p14:creationId xmlns:p14="http://schemas.microsoft.com/office/powerpoint/2010/main" val="4200388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3038" y="440141"/>
            <a:ext cx="6748035" cy="752052"/>
          </a:xfrm>
        </p:spPr>
        <p:txBody>
          <a:bodyPr>
            <a:normAutofit/>
          </a:bodyPr>
          <a:lstStyle/>
          <a:p>
            <a:r>
              <a:rPr lang="en-GB" sz="3200" dirty="0" smtClean="0"/>
              <a:t>Fatal First Forty minutes</a:t>
            </a:r>
            <a:endParaRPr lang="en-GB"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7364" y="1608599"/>
            <a:ext cx="5451534" cy="4271963"/>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6391" y="2251839"/>
            <a:ext cx="3492500" cy="3187700"/>
          </a:xfrm>
          <a:prstGeom prst="rect">
            <a:avLst/>
          </a:prstGeom>
        </p:spPr>
      </p:pic>
      <p:sp>
        <p:nvSpPr>
          <p:cNvPr id="7" name="TextBox 6"/>
          <p:cNvSpPr txBox="1"/>
          <p:nvPr/>
        </p:nvSpPr>
        <p:spPr>
          <a:xfrm>
            <a:off x="8293256" y="5552429"/>
            <a:ext cx="3275635" cy="307777"/>
          </a:xfrm>
          <a:prstGeom prst="rect">
            <a:avLst/>
          </a:prstGeom>
          <a:noFill/>
        </p:spPr>
        <p:txBody>
          <a:bodyPr wrap="square" rtlCol="0">
            <a:spAutoFit/>
          </a:bodyPr>
          <a:lstStyle/>
          <a:p>
            <a:r>
              <a:rPr lang="en-GB" sz="1400" b="1" dirty="0">
                <a:solidFill>
                  <a:schemeClr val="tx1">
                    <a:lumMod val="95000"/>
                    <a:lumOff val="5000"/>
                  </a:schemeClr>
                </a:solidFill>
                <a:hlinkClick r:id="rId5"/>
              </a:rPr>
              <a:t>http://www.nanex.net/aqck2/3522.html</a:t>
            </a:r>
            <a:endParaRPr lang="en-GB" sz="1400" b="1" dirty="0">
              <a:solidFill>
                <a:schemeClr val="tx1">
                  <a:lumMod val="95000"/>
                  <a:lumOff val="5000"/>
                </a:schemeClr>
              </a:solidFill>
            </a:endParaRPr>
          </a:p>
        </p:txBody>
      </p:sp>
    </p:spTree>
    <p:extLst>
      <p:ext uri="{BB962C8B-B14F-4D97-AF65-F5344CB8AC3E}">
        <p14:creationId xmlns:p14="http://schemas.microsoft.com/office/powerpoint/2010/main" val="3502889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959" y="440140"/>
            <a:ext cx="10018713" cy="856397"/>
          </a:xfrm>
        </p:spPr>
        <p:txBody>
          <a:bodyPr/>
          <a:lstStyle/>
          <a:p>
            <a:r>
              <a:rPr lang="en-GB" dirty="0" smtClean="0"/>
              <a:t>Why Use R as a trading platform</a:t>
            </a:r>
            <a:endParaRPr lang="en-GB" dirty="0"/>
          </a:p>
        </p:txBody>
      </p:sp>
      <p:sp>
        <p:nvSpPr>
          <p:cNvPr id="3" name="Content Placeholder 2"/>
          <p:cNvSpPr>
            <a:spLocks noGrp="1"/>
          </p:cNvSpPr>
          <p:nvPr>
            <p:ph idx="1"/>
          </p:nvPr>
        </p:nvSpPr>
        <p:spPr>
          <a:xfrm>
            <a:off x="1851660" y="1596789"/>
            <a:ext cx="9651363" cy="4271748"/>
          </a:xfrm>
        </p:spPr>
        <p:txBody>
          <a:bodyPr anchor="t">
            <a:normAutofit/>
          </a:bodyPr>
          <a:lstStyle/>
          <a:p>
            <a:r>
              <a:rPr lang="en-GB" sz="2800" dirty="0" smtClean="0"/>
              <a:t>Advantages</a:t>
            </a:r>
          </a:p>
          <a:p>
            <a:pPr lvl="1">
              <a:buFont typeface="Wingdings" panose="05000000000000000000" pitchFamily="2" charset="2"/>
              <a:buChar char="Ø"/>
            </a:pPr>
            <a:r>
              <a:rPr lang="en-GB" dirty="0"/>
              <a:t> </a:t>
            </a:r>
            <a:r>
              <a:rPr lang="en-GB" sz="2400" dirty="0" smtClean="0"/>
              <a:t>Flexible, </a:t>
            </a:r>
            <a:r>
              <a:rPr lang="en-GB" sz="2400" dirty="0"/>
              <a:t>p</a:t>
            </a:r>
            <a:r>
              <a:rPr lang="en-GB" sz="2400" dirty="0" smtClean="0"/>
              <a:t>owerful language</a:t>
            </a:r>
          </a:p>
          <a:p>
            <a:pPr lvl="1">
              <a:buFont typeface="Wingdings" panose="05000000000000000000" pitchFamily="2" charset="2"/>
              <a:buChar char="Ø"/>
            </a:pPr>
            <a:r>
              <a:rPr lang="en-GB" sz="2400" dirty="0" smtClean="0"/>
              <a:t>Best of class tool chain</a:t>
            </a:r>
          </a:p>
          <a:p>
            <a:pPr lvl="1">
              <a:buFont typeface="Wingdings" panose="05000000000000000000" pitchFamily="2" charset="2"/>
              <a:buChar char="Ø"/>
            </a:pPr>
            <a:r>
              <a:rPr lang="en-GB" sz="2400" dirty="0" smtClean="0"/>
              <a:t>Community, open source, cross-platform</a:t>
            </a:r>
          </a:p>
          <a:p>
            <a:r>
              <a:rPr lang="en-GB" sz="2800" dirty="0" smtClean="0"/>
              <a:t>Disadvantages</a:t>
            </a:r>
          </a:p>
          <a:p>
            <a:pPr lvl="1">
              <a:buFont typeface="Wingdings" panose="05000000000000000000" pitchFamily="2" charset="2"/>
              <a:buChar char="Ø"/>
            </a:pPr>
            <a:r>
              <a:rPr lang="en-GB" sz="2400" dirty="0" smtClean="0"/>
              <a:t>Single threaded</a:t>
            </a:r>
          </a:p>
          <a:p>
            <a:pPr lvl="1">
              <a:buFont typeface="Wingdings" panose="05000000000000000000" pitchFamily="2" charset="2"/>
              <a:buChar char="Ø"/>
            </a:pPr>
            <a:r>
              <a:rPr lang="en-GB" sz="2400" dirty="0" smtClean="0"/>
              <a:t>Not as quick as C/C++</a:t>
            </a:r>
          </a:p>
        </p:txBody>
      </p:sp>
    </p:spTree>
    <p:extLst>
      <p:ext uri="{BB962C8B-B14F-4D97-AF65-F5344CB8AC3E}">
        <p14:creationId xmlns:p14="http://schemas.microsoft.com/office/powerpoint/2010/main" val="30719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394" y="394420"/>
            <a:ext cx="6065135" cy="856397"/>
          </a:xfrm>
        </p:spPr>
        <p:txBody>
          <a:bodyPr>
            <a:normAutofit/>
          </a:bodyPr>
          <a:lstStyle/>
          <a:p>
            <a:r>
              <a:rPr lang="en-GB" sz="3200" dirty="0" err="1" smtClean="0"/>
              <a:t>IBrokers</a:t>
            </a:r>
            <a:r>
              <a:rPr lang="en-GB" sz="3200" dirty="0" smtClean="0"/>
              <a:t>: R package (1)</a:t>
            </a:r>
            <a:endParaRPr lang="en-GB" sz="3200" dirty="0"/>
          </a:p>
        </p:txBody>
      </p:sp>
      <p:sp>
        <p:nvSpPr>
          <p:cNvPr id="3" name="Content Placeholder 2"/>
          <p:cNvSpPr>
            <a:spLocks noGrp="1"/>
          </p:cNvSpPr>
          <p:nvPr>
            <p:ph idx="1"/>
          </p:nvPr>
        </p:nvSpPr>
        <p:spPr>
          <a:xfrm>
            <a:off x="1472880" y="1425339"/>
            <a:ext cx="10018713" cy="4271748"/>
          </a:xfrm>
        </p:spPr>
        <p:txBody>
          <a:bodyPr anchor="t">
            <a:normAutofit/>
          </a:bodyPr>
          <a:lstStyle/>
          <a:p>
            <a:r>
              <a:rPr lang="en-GB" sz="2800" dirty="0" smtClean="0"/>
              <a:t>Connections</a:t>
            </a:r>
            <a:br>
              <a:rPr lang="en-GB" sz="2800" dirty="0" smtClean="0"/>
            </a:br>
            <a:r>
              <a:rPr lang="en-GB" dirty="0" smtClean="0"/>
              <a:t>R has a native socket interface providing relatively high performance.</a:t>
            </a:r>
            <a:endParaRPr lang="en-GB" sz="2800" dirty="0" smtClean="0"/>
          </a:p>
          <a:p>
            <a:r>
              <a:rPr lang="en-GB" sz="2800" dirty="0" smtClean="0"/>
              <a:t>Threads</a:t>
            </a:r>
            <a:br>
              <a:rPr lang="en-GB" sz="2800" dirty="0" smtClean="0"/>
            </a:br>
            <a:r>
              <a:rPr lang="en-GB" dirty="0" smtClean="0"/>
              <a:t>Single-threaded R makes true “</a:t>
            </a:r>
            <a:r>
              <a:rPr lang="en-GB" i="1" dirty="0" smtClean="0"/>
              <a:t>threading</a:t>
            </a:r>
            <a:r>
              <a:rPr lang="en-GB" dirty="0" smtClean="0"/>
              <a:t>” impossible.</a:t>
            </a:r>
            <a:endParaRPr lang="en-GB" sz="2800" dirty="0" smtClean="0"/>
          </a:p>
          <a:p>
            <a:r>
              <a:rPr lang="en-GB" sz="2800" dirty="0" smtClean="0"/>
              <a:t>Data Persistence and Sharing</a:t>
            </a:r>
            <a:br>
              <a:rPr lang="en-GB" sz="2800" dirty="0" smtClean="0"/>
            </a:br>
            <a:r>
              <a:rPr lang="en-GB" dirty="0" smtClean="0"/>
              <a:t>Closures allow for single process data persistence among calls.</a:t>
            </a:r>
            <a:endParaRPr lang="en-GB" sz="2800" dirty="0" smtClean="0"/>
          </a:p>
          <a:p>
            <a:r>
              <a:rPr lang="en-GB" sz="2800" dirty="0" smtClean="0"/>
              <a:t>Thorough-put</a:t>
            </a:r>
            <a:br>
              <a:rPr lang="en-GB" sz="2800" dirty="0" smtClean="0"/>
            </a:br>
            <a:r>
              <a:rPr lang="en-GB" dirty="0" smtClean="0"/>
              <a:t>Event REPL bounded by costly R loops</a:t>
            </a:r>
            <a:br>
              <a:rPr lang="en-GB" dirty="0" smtClean="0"/>
            </a:br>
            <a:r>
              <a:rPr lang="en-GB" dirty="0" smtClean="0"/>
              <a:t>Message structure dependent</a:t>
            </a:r>
            <a:endParaRPr lang="en-GB" sz="2200" dirty="0"/>
          </a:p>
        </p:txBody>
      </p:sp>
    </p:spTree>
    <p:extLst>
      <p:ext uri="{BB962C8B-B14F-4D97-AF65-F5344CB8AC3E}">
        <p14:creationId xmlns:p14="http://schemas.microsoft.com/office/powerpoint/2010/main" val="30719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7048" y="440140"/>
            <a:ext cx="4653023" cy="856397"/>
          </a:xfrm>
        </p:spPr>
        <p:txBody>
          <a:bodyPr>
            <a:normAutofit/>
          </a:bodyPr>
          <a:lstStyle/>
          <a:p>
            <a:r>
              <a:rPr lang="en-GB" sz="3200" dirty="0" err="1" smtClean="0"/>
              <a:t>IBrokers</a:t>
            </a:r>
            <a:r>
              <a:rPr lang="en-GB" sz="3200" dirty="0" smtClean="0"/>
              <a:t>: R package (2)</a:t>
            </a:r>
            <a:endParaRPr lang="en-GB" sz="3200" dirty="0"/>
          </a:p>
        </p:txBody>
      </p:sp>
      <p:sp>
        <p:nvSpPr>
          <p:cNvPr id="3" name="Content Placeholder 2"/>
          <p:cNvSpPr>
            <a:spLocks noGrp="1"/>
          </p:cNvSpPr>
          <p:nvPr>
            <p:ph idx="1"/>
          </p:nvPr>
        </p:nvSpPr>
        <p:spPr>
          <a:xfrm>
            <a:off x="1484310" y="1596789"/>
            <a:ext cx="10018713" cy="4271748"/>
          </a:xfrm>
        </p:spPr>
        <p:txBody>
          <a:bodyPr anchor="t">
            <a:normAutofit/>
          </a:bodyPr>
          <a:lstStyle/>
          <a:p>
            <a:r>
              <a:rPr lang="en-GB" sz="2800" dirty="0" smtClean="0"/>
              <a:t>Authored by Jeff Ryan</a:t>
            </a:r>
            <a:br>
              <a:rPr lang="en-GB" sz="2800" dirty="0" smtClean="0"/>
            </a:br>
            <a:r>
              <a:rPr lang="en-GB" dirty="0" smtClean="0"/>
              <a:t>Member of the “Quant Mods”,  his first cut 2008, revised 2012</a:t>
            </a:r>
          </a:p>
          <a:p>
            <a:r>
              <a:rPr lang="en-GB" sz="2800" dirty="0" smtClean="0"/>
              <a:t>Works via the Trader Workstation API</a:t>
            </a:r>
            <a:br>
              <a:rPr lang="en-GB" sz="2800" dirty="0" smtClean="0"/>
            </a:br>
            <a:r>
              <a:rPr lang="en-GB" dirty="0" smtClean="0"/>
              <a:t>Uses this for authentication and for the data feed</a:t>
            </a:r>
          </a:p>
          <a:p>
            <a:r>
              <a:rPr lang="en-GB" sz="2800" dirty="0" smtClean="0"/>
              <a:t>Establishes a </a:t>
            </a:r>
            <a:r>
              <a:rPr lang="en-GB" sz="2800" dirty="0"/>
              <a:t>s</a:t>
            </a:r>
            <a:r>
              <a:rPr lang="en-GB" sz="2800" dirty="0" smtClean="0"/>
              <a:t>ocket to socket local connection</a:t>
            </a:r>
          </a:p>
          <a:p>
            <a:r>
              <a:rPr lang="en-GB" sz="2800" dirty="0" smtClean="0"/>
              <a:t>Written in almost native R, not a wrapper</a:t>
            </a:r>
          </a:p>
          <a:p>
            <a:r>
              <a:rPr lang="en-GB" sz="2800" dirty="0" smtClean="0"/>
              <a:t>Revised version almost complete implementation of IB API</a:t>
            </a:r>
            <a:endParaRPr lang="en-GB" sz="2800" dirty="0"/>
          </a:p>
        </p:txBody>
      </p:sp>
    </p:spTree>
    <p:extLst>
      <p:ext uri="{BB962C8B-B14F-4D97-AF65-F5344CB8AC3E}">
        <p14:creationId xmlns:p14="http://schemas.microsoft.com/office/powerpoint/2010/main" val="42003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150" y="480059"/>
            <a:ext cx="8938260" cy="5829301"/>
          </a:xfrm>
          <a:prstGeom prst="rect">
            <a:avLst/>
          </a:prstGeom>
        </p:spPr>
      </p:pic>
    </p:spTree>
    <p:extLst>
      <p:ext uri="{BB962C8B-B14F-4D97-AF65-F5344CB8AC3E}">
        <p14:creationId xmlns:p14="http://schemas.microsoft.com/office/powerpoint/2010/main" val="118584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959" y="440140"/>
            <a:ext cx="10018713" cy="856397"/>
          </a:xfrm>
        </p:spPr>
        <p:txBody>
          <a:bodyPr/>
          <a:lstStyle/>
          <a:p>
            <a:r>
              <a:rPr lang="en-GB" dirty="0" smtClean="0"/>
              <a:t>Amis Consulting LLP</a:t>
            </a:r>
            <a:endParaRPr lang="en-GB" dirty="0"/>
          </a:p>
        </p:txBody>
      </p:sp>
      <p:sp>
        <p:nvSpPr>
          <p:cNvPr id="3" name="Content Placeholder 2"/>
          <p:cNvSpPr>
            <a:spLocks noGrp="1"/>
          </p:cNvSpPr>
          <p:nvPr>
            <p:ph idx="1"/>
          </p:nvPr>
        </p:nvSpPr>
        <p:spPr>
          <a:xfrm>
            <a:off x="1477168" y="2343150"/>
            <a:ext cx="10018713" cy="3348990"/>
          </a:xfrm>
        </p:spPr>
        <p:txBody>
          <a:bodyPr anchor="t">
            <a:normAutofit/>
          </a:bodyPr>
          <a:lstStyle/>
          <a:p>
            <a:r>
              <a:rPr lang="en-GB" sz="2800" dirty="0" smtClean="0"/>
              <a:t>1983-1997:	Scientific computing and image processing.</a:t>
            </a:r>
          </a:p>
          <a:p>
            <a:r>
              <a:rPr lang="en-GB" sz="2800" dirty="0" smtClean="0"/>
              <a:t>1997-2003:	Dotcom Boom (and bust) !!!</a:t>
            </a:r>
          </a:p>
          <a:p>
            <a:r>
              <a:rPr lang="en-GB" sz="2800" dirty="0" smtClean="0"/>
              <a:t>2003-			Financial Systems.</a:t>
            </a:r>
          </a:p>
          <a:p>
            <a:r>
              <a:rPr lang="en-GB" sz="2800" dirty="0"/>
              <a:t>Currently involved in </a:t>
            </a:r>
            <a:r>
              <a:rPr lang="en-GB" sz="2800" dirty="0" smtClean="0"/>
              <a:t>High Performance Computing </a:t>
            </a:r>
            <a:r>
              <a:rPr lang="en-GB" sz="2800" dirty="0"/>
              <a:t>and </a:t>
            </a:r>
            <a:r>
              <a:rPr lang="en-GB" sz="2800" dirty="0" smtClean="0"/>
              <a:t/>
            </a:r>
            <a:br>
              <a:rPr lang="en-GB" sz="2800" dirty="0" smtClean="0"/>
            </a:br>
            <a:r>
              <a:rPr lang="en-GB" sz="2800" dirty="0" smtClean="0"/>
              <a:t>(</a:t>
            </a:r>
            <a:r>
              <a:rPr lang="en-GB" sz="2800" i="1" dirty="0"/>
              <a:t>of course</a:t>
            </a:r>
            <a:r>
              <a:rPr lang="en-GB" sz="2800" dirty="0"/>
              <a:t>) Big Data and well as all the other stuff</a:t>
            </a:r>
            <a:r>
              <a:rPr lang="en-GB" sz="2800" dirty="0" smtClean="0"/>
              <a:t>.</a:t>
            </a:r>
            <a:endParaRPr lang="en-GB" sz="2800" dirty="0"/>
          </a:p>
        </p:txBody>
      </p:sp>
      <p:sp>
        <p:nvSpPr>
          <p:cNvPr id="5" name="TextBox 4"/>
          <p:cNvSpPr txBox="1"/>
          <p:nvPr/>
        </p:nvSpPr>
        <p:spPr>
          <a:xfrm>
            <a:off x="1577340" y="1474469"/>
            <a:ext cx="9818370" cy="461665"/>
          </a:xfrm>
          <a:prstGeom prst="rect">
            <a:avLst/>
          </a:prstGeom>
          <a:noFill/>
        </p:spPr>
        <p:txBody>
          <a:bodyPr wrap="square" rtlCol="0">
            <a:spAutoFit/>
          </a:bodyPr>
          <a:lstStyle/>
          <a:p>
            <a:r>
              <a:rPr lang="en-GB" sz="2400" dirty="0"/>
              <a:t>IT consultancy who reach the parts that other consultancies cannot reach.</a:t>
            </a:r>
          </a:p>
        </p:txBody>
      </p:sp>
    </p:spTree>
    <p:extLst>
      <p:ext uri="{BB962C8B-B14F-4D97-AF65-F5344CB8AC3E}">
        <p14:creationId xmlns:p14="http://schemas.microsoft.com/office/powerpoint/2010/main" val="29418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0830" y="567159"/>
            <a:ext cx="5104435" cy="584775"/>
          </a:xfrm>
          <a:prstGeom prst="rect">
            <a:avLst/>
          </a:prstGeom>
          <a:noFill/>
        </p:spPr>
        <p:txBody>
          <a:bodyPr wrap="square" rtlCol="0">
            <a:spAutoFit/>
          </a:bodyPr>
          <a:lstStyle/>
          <a:p>
            <a:r>
              <a:rPr lang="en-GB" sz="3200" dirty="0" err="1" smtClean="0">
                <a:latin typeface="+mj-lt"/>
              </a:rPr>
              <a:t>IBrokers</a:t>
            </a:r>
            <a:r>
              <a:rPr lang="en-GB" sz="3200" dirty="0" smtClean="0">
                <a:latin typeface="+mj-lt"/>
              </a:rPr>
              <a:t> : R Implementation</a:t>
            </a:r>
            <a:endParaRPr lang="en-GB" sz="3200" dirty="0">
              <a:latin typeface="+mj-lt"/>
            </a:endParaRPr>
          </a:p>
        </p:txBody>
      </p:sp>
      <p:sp>
        <p:nvSpPr>
          <p:cNvPr id="3" name="TextBox 2"/>
          <p:cNvSpPr txBox="1"/>
          <p:nvPr/>
        </p:nvSpPr>
        <p:spPr>
          <a:xfrm>
            <a:off x="1759352" y="1620455"/>
            <a:ext cx="9745883" cy="3724096"/>
          </a:xfrm>
          <a:prstGeom prst="rect">
            <a:avLst/>
          </a:prstGeom>
          <a:noFill/>
        </p:spPr>
        <p:txBody>
          <a:bodyPr wrap="square" rtlCol="0">
            <a:spAutoFit/>
          </a:bodyPr>
          <a:lstStyle/>
          <a:p>
            <a:pPr marL="457200" indent="-457200">
              <a:buFont typeface="Arial" panose="020B0604020202020204" pitchFamily="34" charset="0"/>
              <a:buChar char="•"/>
            </a:pPr>
            <a:r>
              <a:rPr lang="en-GB" sz="2800" dirty="0" smtClean="0"/>
              <a:t>Historical Data : </a:t>
            </a:r>
            <a:r>
              <a:rPr lang="en-GB" sz="2000" dirty="0" err="1" smtClean="0">
                <a:solidFill>
                  <a:schemeClr val="tx2">
                    <a:lumMod val="75000"/>
                    <a:lumOff val="25000"/>
                  </a:schemeClr>
                </a:solidFill>
              </a:rPr>
              <a:t>reqHistoricalData</a:t>
            </a:r>
            <a:r>
              <a:rPr lang="en-GB" sz="2400" dirty="0"/>
              <a:t/>
            </a:r>
            <a:br>
              <a:rPr lang="en-GB" sz="2400" dirty="0"/>
            </a:br>
            <a:r>
              <a:rPr lang="en-GB" sz="2400" dirty="0" smtClean="0"/>
              <a:t>Direct access to IB historic data</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smtClean="0"/>
              <a:t>Real Time  Data : </a:t>
            </a:r>
            <a:r>
              <a:rPr lang="en-GB" sz="2000" dirty="0" err="1" smtClean="0">
                <a:solidFill>
                  <a:schemeClr val="tx2">
                    <a:lumMod val="75000"/>
                    <a:lumOff val="25000"/>
                  </a:schemeClr>
                </a:solidFill>
              </a:rPr>
              <a:t>reqMktData</a:t>
            </a:r>
            <a:r>
              <a:rPr lang="en-GB" sz="2000" dirty="0" smtClean="0">
                <a:solidFill>
                  <a:schemeClr val="tx2">
                    <a:lumMod val="75000"/>
                    <a:lumOff val="25000"/>
                  </a:schemeClr>
                </a:solidFill>
              </a:rPr>
              <a:t>, </a:t>
            </a:r>
            <a:r>
              <a:rPr lang="en-GB" sz="2000" dirty="0" err="1" smtClean="0">
                <a:solidFill>
                  <a:schemeClr val="tx2">
                    <a:lumMod val="75000"/>
                    <a:lumOff val="25000"/>
                  </a:schemeClr>
                </a:solidFill>
              </a:rPr>
              <a:t>reqRealTimeBars</a:t>
            </a:r>
            <a:r>
              <a:rPr lang="en-GB" sz="2000" dirty="0"/>
              <a:t/>
            </a:r>
            <a:br>
              <a:rPr lang="en-GB" sz="2000" dirty="0"/>
            </a:br>
            <a:r>
              <a:rPr lang="en-GB" sz="2400" dirty="0" smtClean="0"/>
              <a:t>Live market data – stocks, options, futures, FX</a:t>
            </a:r>
          </a:p>
          <a:p>
            <a:endParaRPr lang="en-GB" sz="2800" dirty="0"/>
          </a:p>
          <a:p>
            <a:pPr marL="457200" indent="-457200">
              <a:buFont typeface="Arial" panose="020B0604020202020204" pitchFamily="34" charset="0"/>
              <a:buChar char="•"/>
            </a:pPr>
            <a:r>
              <a:rPr lang="en-GB" sz="2800" dirty="0" smtClean="0"/>
              <a:t>Live Execution : </a:t>
            </a:r>
            <a:r>
              <a:rPr lang="en-GB" sz="2000" dirty="0" err="1" smtClean="0">
                <a:solidFill>
                  <a:schemeClr val="tx2">
                    <a:lumMod val="75000"/>
                    <a:lumOff val="25000"/>
                  </a:schemeClr>
                </a:solidFill>
              </a:rPr>
              <a:t>placeOrder</a:t>
            </a:r>
            <a:r>
              <a:rPr lang="en-GB" sz="2000" dirty="0" smtClean="0">
                <a:solidFill>
                  <a:schemeClr val="tx2">
                    <a:lumMod val="75000"/>
                    <a:lumOff val="25000"/>
                  </a:schemeClr>
                </a:solidFill>
              </a:rPr>
              <a:t>, </a:t>
            </a:r>
            <a:r>
              <a:rPr lang="en-GB" sz="2000" dirty="0" err="1" smtClean="0">
                <a:solidFill>
                  <a:schemeClr val="tx2">
                    <a:lumMod val="75000"/>
                    <a:lumOff val="25000"/>
                  </a:schemeClr>
                </a:solidFill>
              </a:rPr>
              <a:t>cancelOrder</a:t>
            </a:r>
            <a:r>
              <a:rPr lang="en-GB" sz="2000" dirty="0" smtClean="0">
                <a:solidFill>
                  <a:schemeClr val="tx2">
                    <a:lumMod val="75000"/>
                    <a:lumOff val="25000"/>
                  </a:schemeClr>
                </a:solidFill>
              </a:rPr>
              <a:t>, </a:t>
            </a:r>
            <a:r>
              <a:rPr lang="en-GB" sz="2000" dirty="0" err="1" smtClean="0">
                <a:solidFill>
                  <a:schemeClr val="tx2">
                    <a:lumMod val="75000"/>
                    <a:lumOff val="25000"/>
                  </a:schemeClr>
                </a:solidFill>
              </a:rPr>
              <a:t>reqAccountUpdates</a:t>
            </a:r>
            <a:r>
              <a:rPr lang="en-GB" sz="2000" dirty="0" smtClean="0"/>
              <a:t/>
            </a:r>
            <a:br>
              <a:rPr lang="en-GB" sz="2000" dirty="0" smtClean="0"/>
            </a:br>
            <a:r>
              <a:rPr lang="en-GB" sz="2400" dirty="0" smtClean="0"/>
              <a:t>Place and cancel orders</a:t>
            </a:r>
            <a:r>
              <a:rPr lang="en-GB" sz="2000" dirty="0" smtClean="0"/>
              <a:t/>
            </a:r>
            <a:br>
              <a:rPr lang="en-GB" sz="2000" dirty="0" smtClean="0"/>
            </a:br>
            <a:r>
              <a:rPr lang="en-GB" sz="2400" dirty="0" smtClean="0"/>
              <a:t>View account information</a:t>
            </a:r>
          </a:p>
        </p:txBody>
      </p:sp>
    </p:spTree>
    <p:extLst>
      <p:ext uri="{BB962C8B-B14F-4D97-AF65-F5344CB8AC3E}">
        <p14:creationId xmlns:p14="http://schemas.microsoft.com/office/powerpoint/2010/main" val="3532060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5489" y="1527859"/>
            <a:ext cx="7720314" cy="3139321"/>
          </a:xfrm>
          <a:prstGeom prst="rect">
            <a:avLst/>
          </a:prstGeom>
          <a:noFill/>
        </p:spPr>
        <p:txBody>
          <a:bodyPr wrap="square" rtlCol="0">
            <a:spAutoFit/>
          </a:bodyPr>
          <a:lstStyle/>
          <a:p>
            <a:pPr lvl="0" defTabSz="914400" fontAlgn="base">
              <a:spcBef>
                <a:spcPct val="0"/>
              </a:spcBef>
              <a:spcAft>
                <a:spcPct val="0"/>
              </a:spcAft>
            </a:pPr>
            <a:r>
              <a:rPr lang="en-US" altLang="en-US" i="1" dirty="0" smtClean="0">
                <a:solidFill>
                  <a:srgbClr val="111111"/>
                </a:solidFill>
              </a:rPr>
              <a:t>A </a:t>
            </a:r>
            <a:r>
              <a:rPr lang="en-US" altLang="en-US" i="1" dirty="0">
                <a:solidFill>
                  <a:srgbClr val="111111"/>
                </a:solidFill>
              </a:rPr>
              <a:t>quick example of capturing data to disk:</a:t>
            </a:r>
          </a:p>
          <a:p>
            <a:pPr lvl="0" defTabSz="914400" fontAlgn="base">
              <a:spcBef>
                <a:spcPct val="0"/>
              </a:spcBef>
              <a:spcAft>
                <a:spcPct val="0"/>
              </a:spcAft>
            </a:pPr>
            <a:endParaRPr lang="en-US" altLang="en-US" dirty="0">
              <a:solidFill>
                <a:srgbClr val="222222"/>
              </a:solidFill>
            </a:endParaRPr>
          </a:p>
          <a:p>
            <a:pPr lvl="0" defTabSz="914400" eaLnBrk="0" fontAlgn="base" hangingPunct="0">
              <a:spcBef>
                <a:spcPct val="0"/>
              </a:spcBef>
              <a:spcAft>
                <a:spcPct val="0"/>
              </a:spcAft>
            </a:pPr>
            <a:r>
              <a:rPr lang="en-US" altLang="en-US" dirty="0">
                <a:solidFill>
                  <a:srgbClr val="222222"/>
                </a:solidFill>
              </a:rPr>
              <a:t>l</a:t>
            </a:r>
            <a:r>
              <a:rPr lang="en-US" altLang="en-US" dirty="0" smtClean="0">
                <a:solidFill>
                  <a:srgbClr val="222222"/>
                </a:solidFill>
              </a:rPr>
              <a:t>ibrary (</a:t>
            </a:r>
            <a:r>
              <a:rPr lang="en-US" altLang="en-US" dirty="0" err="1">
                <a:solidFill>
                  <a:srgbClr val="222222"/>
                </a:solidFill>
              </a:rPr>
              <a:t>IBrokers</a:t>
            </a:r>
            <a:r>
              <a:rPr lang="en-US" altLang="en-US" dirty="0">
                <a:solidFill>
                  <a:srgbClr val="222222"/>
                </a:solidFill>
              </a:rPr>
              <a:t>) </a:t>
            </a:r>
          </a:p>
          <a:p>
            <a:pPr lvl="0" defTabSz="914400" eaLnBrk="0" fontAlgn="base" hangingPunct="0">
              <a:spcBef>
                <a:spcPct val="0"/>
              </a:spcBef>
              <a:spcAft>
                <a:spcPct val="0"/>
              </a:spcAft>
            </a:pPr>
            <a:r>
              <a:rPr lang="en-US" altLang="en-US" dirty="0" err="1">
                <a:solidFill>
                  <a:srgbClr val="222222"/>
                </a:solidFill>
              </a:rPr>
              <a:t>tws</a:t>
            </a:r>
            <a:r>
              <a:rPr lang="en-US" altLang="en-US" dirty="0">
                <a:solidFill>
                  <a:srgbClr val="222222"/>
                </a:solidFill>
              </a:rPr>
              <a:t>  &lt;-  </a:t>
            </a:r>
            <a:r>
              <a:rPr lang="en-US" altLang="en-US" dirty="0" err="1">
                <a:solidFill>
                  <a:srgbClr val="222222"/>
                </a:solidFill>
              </a:rPr>
              <a:t>twsConnect</a:t>
            </a:r>
            <a:r>
              <a:rPr lang="en-US" altLang="en-US" dirty="0">
                <a:solidFill>
                  <a:srgbClr val="222222"/>
                </a:solidFill>
              </a:rPr>
              <a:t>() </a:t>
            </a:r>
          </a:p>
          <a:p>
            <a:pPr lvl="0" defTabSz="914400" eaLnBrk="0" fontAlgn="base" hangingPunct="0">
              <a:spcBef>
                <a:spcPct val="0"/>
              </a:spcBef>
              <a:spcAft>
                <a:spcPct val="0"/>
              </a:spcAft>
            </a:pPr>
            <a:r>
              <a:rPr lang="en-US" altLang="en-US" dirty="0">
                <a:solidFill>
                  <a:srgbClr val="222222"/>
                </a:solidFill>
              </a:rPr>
              <a:t>aapl.csv  &lt;-  file("AAPL.csv", open="w</a:t>
            </a:r>
            <a:r>
              <a:rPr lang="en-US" altLang="en-US" dirty="0" smtClean="0">
                <a:solidFill>
                  <a:srgbClr val="222222"/>
                </a:solidFill>
              </a:rPr>
              <a:t>")</a:t>
            </a:r>
            <a:endParaRPr lang="en-US" altLang="en-US" dirty="0">
              <a:solidFill>
                <a:srgbClr val="222222"/>
              </a:solidFill>
            </a:endParaRPr>
          </a:p>
          <a:p>
            <a:pPr lvl="0" defTabSz="914400" eaLnBrk="0" fontAlgn="base" hangingPunct="0">
              <a:spcBef>
                <a:spcPct val="0"/>
              </a:spcBef>
              <a:spcAft>
                <a:spcPct val="0"/>
              </a:spcAft>
            </a:pPr>
            <a:r>
              <a:rPr lang="en-US" altLang="en-US" dirty="0" err="1">
                <a:solidFill>
                  <a:srgbClr val="222222"/>
                </a:solidFill>
              </a:rPr>
              <a:t>reqMktData</a:t>
            </a:r>
            <a:r>
              <a:rPr lang="en-US" altLang="en-US" dirty="0">
                <a:solidFill>
                  <a:srgbClr val="222222"/>
                </a:solidFill>
              </a:rPr>
              <a:t> (</a:t>
            </a:r>
            <a:r>
              <a:rPr lang="en-US" altLang="en-US" dirty="0" err="1">
                <a:solidFill>
                  <a:srgbClr val="222222"/>
                </a:solidFill>
              </a:rPr>
              <a:t>tws</a:t>
            </a:r>
            <a:r>
              <a:rPr lang="en-US" altLang="en-US" dirty="0">
                <a:solidFill>
                  <a:srgbClr val="222222"/>
                </a:solidFill>
              </a:rPr>
              <a:t>, </a:t>
            </a:r>
          </a:p>
          <a:p>
            <a:pPr lvl="0" defTabSz="914400" eaLnBrk="0" fontAlgn="base" hangingPunct="0">
              <a:spcBef>
                <a:spcPct val="0"/>
              </a:spcBef>
              <a:spcAft>
                <a:spcPct val="0"/>
              </a:spcAft>
            </a:pPr>
            <a:r>
              <a:rPr lang="en-US" altLang="en-US" dirty="0">
                <a:solidFill>
                  <a:srgbClr val="222222"/>
                </a:solidFill>
              </a:rPr>
              <a:t>	          </a:t>
            </a:r>
            <a:r>
              <a:rPr lang="en-US" altLang="en-US" dirty="0" err="1">
                <a:solidFill>
                  <a:srgbClr val="222222"/>
                </a:solidFill>
              </a:rPr>
              <a:t>twsSTK</a:t>
            </a:r>
            <a:r>
              <a:rPr lang="en-US" altLang="en-US" dirty="0">
                <a:solidFill>
                  <a:srgbClr val="222222"/>
                </a:solidFill>
              </a:rPr>
              <a:t>("AAPL"), </a:t>
            </a:r>
          </a:p>
          <a:p>
            <a:pPr lvl="0" defTabSz="914400" eaLnBrk="0" fontAlgn="base" hangingPunct="0">
              <a:spcBef>
                <a:spcPct val="0"/>
              </a:spcBef>
              <a:spcAft>
                <a:spcPct val="0"/>
              </a:spcAft>
            </a:pPr>
            <a:r>
              <a:rPr lang="en-US" altLang="en-US" dirty="0">
                <a:solidFill>
                  <a:srgbClr val="222222"/>
                </a:solidFill>
              </a:rPr>
              <a:t>	          </a:t>
            </a:r>
            <a:r>
              <a:rPr lang="en-US" altLang="en-US" dirty="0" err="1">
                <a:solidFill>
                  <a:srgbClr val="222222"/>
                </a:solidFill>
              </a:rPr>
              <a:t>eventWrapper</a:t>
            </a:r>
            <a:r>
              <a:rPr lang="en-US" altLang="en-US" dirty="0">
                <a:solidFill>
                  <a:srgbClr val="222222"/>
                </a:solidFill>
              </a:rPr>
              <a:t> = eWrapper.MktData.CSV(1), </a:t>
            </a:r>
          </a:p>
          <a:p>
            <a:pPr lvl="0" defTabSz="914400" eaLnBrk="0" fontAlgn="base" hangingPunct="0">
              <a:spcBef>
                <a:spcPct val="0"/>
              </a:spcBef>
              <a:spcAft>
                <a:spcPct val="0"/>
              </a:spcAft>
            </a:pPr>
            <a:r>
              <a:rPr lang="en-US" altLang="en-US" dirty="0">
                <a:solidFill>
                  <a:srgbClr val="222222"/>
                </a:solidFill>
              </a:rPr>
              <a:t>	          file = aapl.csv) </a:t>
            </a:r>
          </a:p>
          <a:p>
            <a:pPr lvl="0" defTabSz="914400" eaLnBrk="0" fontAlgn="base" hangingPunct="0">
              <a:spcBef>
                <a:spcPct val="0"/>
              </a:spcBef>
              <a:spcAft>
                <a:spcPct val="0"/>
              </a:spcAft>
            </a:pPr>
            <a:r>
              <a:rPr lang="en-US" altLang="en-US" dirty="0">
                <a:solidFill>
                  <a:srgbClr val="222222"/>
                </a:solidFill>
              </a:rPr>
              <a:t>close(aapl.csv)</a:t>
            </a:r>
          </a:p>
          <a:p>
            <a:pPr lvl="0" defTabSz="914400" eaLnBrk="0" fontAlgn="base" hangingPunct="0">
              <a:spcBef>
                <a:spcPct val="0"/>
              </a:spcBef>
              <a:spcAft>
                <a:spcPct val="0"/>
              </a:spcAft>
            </a:pPr>
            <a:r>
              <a:rPr lang="en-US" altLang="en-US" dirty="0">
                <a:solidFill>
                  <a:srgbClr val="222222"/>
                </a:solidFill>
              </a:rPr>
              <a:t>close(</a:t>
            </a:r>
            <a:r>
              <a:rPr lang="en-US" altLang="en-US" dirty="0" err="1">
                <a:solidFill>
                  <a:srgbClr val="222222"/>
                </a:solidFill>
              </a:rPr>
              <a:t>tws</a:t>
            </a:r>
            <a:r>
              <a:rPr lang="en-US" altLang="en-US" dirty="0">
                <a:solidFill>
                  <a:srgbClr val="222222"/>
                </a:solidFill>
              </a:rPr>
              <a:t>) </a:t>
            </a:r>
            <a:endParaRPr lang="en-US" altLang="en-US" dirty="0"/>
          </a:p>
        </p:txBody>
      </p:sp>
      <p:sp>
        <p:nvSpPr>
          <p:cNvPr id="3" name="TextBox 2"/>
          <p:cNvSpPr txBox="1"/>
          <p:nvPr/>
        </p:nvSpPr>
        <p:spPr>
          <a:xfrm>
            <a:off x="2245489" y="694481"/>
            <a:ext cx="3761772" cy="523220"/>
          </a:xfrm>
          <a:prstGeom prst="rect">
            <a:avLst/>
          </a:prstGeom>
          <a:noFill/>
        </p:spPr>
        <p:txBody>
          <a:bodyPr wrap="square" rtlCol="0">
            <a:spAutoFit/>
          </a:bodyPr>
          <a:lstStyle/>
          <a:p>
            <a:r>
              <a:rPr lang="en-US" altLang="en-US" sz="2800" dirty="0">
                <a:solidFill>
                  <a:srgbClr val="111111"/>
                </a:solidFill>
                <a:latin typeface="+mj-lt"/>
              </a:rPr>
              <a:t>Using </a:t>
            </a:r>
            <a:r>
              <a:rPr lang="en-US" altLang="en-US" sz="2800" dirty="0" err="1">
                <a:solidFill>
                  <a:srgbClr val="111111"/>
                </a:solidFill>
                <a:latin typeface="+mj-lt"/>
              </a:rPr>
              <a:t>IBrokers</a:t>
            </a:r>
            <a:r>
              <a:rPr lang="en-US" altLang="en-US" sz="2800" dirty="0">
                <a:solidFill>
                  <a:srgbClr val="111111"/>
                </a:solidFill>
                <a:latin typeface="+mj-lt"/>
              </a:rPr>
              <a:t> from R</a:t>
            </a:r>
            <a:endParaRPr lang="en-GB" sz="2800" dirty="0">
              <a:latin typeface="+mj-lt"/>
            </a:endParaRPr>
          </a:p>
        </p:txBody>
      </p:sp>
      <p:sp>
        <p:nvSpPr>
          <p:cNvPr id="4" name="TextBox 3"/>
          <p:cNvSpPr txBox="1"/>
          <p:nvPr/>
        </p:nvSpPr>
        <p:spPr>
          <a:xfrm>
            <a:off x="2245489" y="4986528"/>
            <a:ext cx="8800463" cy="646331"/>
          </a:xfrm>
          <a:prstGeom prst="rect">
            <a:avLst/>
          </a:prstGeom>
          <a:noFill/>
        </p:spPr>
        <p:txBody>
          <a:bodyPr wrap="square" rtlCol="0">
            <a:spAutoFit/>
          </a:bodyPr>
          <a:lstStyle/>
          <a:p>
            <a:r>
              <a:rPr lang="en-US" altLang="en-US" dirty="0" smtClean="0">
                <a:solidFill>
                  <a:srgbClr val="222222"/>
                </a:solidFill>
              </a:rPr>
              <a:t>Be familiar with the IB API documentation on a call as well as the R implementation (viz.)</a:t>
            </a:r>
            <a:endParaRPr lang="en-GB" dirty="0">
              <a:hlinkClick r:id="rId3"/>
            </a:endParaRPr>
          </a:p>
          <a:p>
            <a:r>
              <a:rPr lang="en-GB" dirty="0" smtClean="0">
                <a:hlinkClick r:id="rId3"/>
              </a:rPr>
              <a:t>https</a:t>
            </a:r>
            <a:r>
              <a:rPr lang="en-GB" dirty="0">
                <a:hlinkClick r:id="rId3"/>
              </a:rPr>
              <a:t>://</a:t>
            </a:r>
            <a:r>
              <a:rPr lang="en-GB" dirty="0" smtClean="0">
                <a:hlinkClick r:id="rId3"/>
              </a:rPr>
              <a:t>www.interactivebrokers.com/en/software/api/apiguide/c/reqmktdata.htm</a:t>
            </a:r>
            <a:endParaRPr lang="en-GB" dirty="0"/>
          </a:p>
        </p:txBody>
      </p:sp>
    </p:spTree>
    <p:extLst>
      <p:ext uri="{BB962C8B-B14F-4D97-AF65-F5344CB8AC3E}">
        <p14:creationId xmlns:p14="http://schemas.microsoft.com/office/powerpoint/2010/main" val="302952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440140"/>
            <a:ext cx="7592991" cy="753229"/>
          </a:xfrm>
        </p:spPr>
        <p:txBody>
          <a:bodyPr>
            <a:normAutofit/>
          </a:bodyPr>
          <a:lstStyle/>
          <a:p>
            <a:r>
              <a:rPr lang="en-GB" sz="3200" dirty="0" smtClean="0"/>
              <a:t>Real Time Data Model </a:t>
            </a:r>
            <a:r>
              <a:rPr lang="en-GB" sz="3200" dirty="0" smtClean="0"/>
              <a:t>(1a)</a:t>
            </a:r>
            <a:endParaRPr lang="en-GB" sz="3200" dirty="0"/>
          </a:p>
        </p:txBody>
      </p:sp>
      <p:sp>
        <p:nvSpPr>
          <p:cNvPr id="4" name="TextBox 3"/>
          <p:cNvSpPr txBox="1"/>
          <p:nvPr/>
        </p:nvSpPr>
        <p:spPr>
          <a:xfrm>
            <a:off x="2200759" y="1468804"/>
            <a:ext cx="9113003" cy="2862322"/>
          </a:xfrm>
          <a:prstGeom prst="rect">
            <a:avLst/>
          </a:prstGeom>
          <a:noFill/>
        </p:spPr>
        <p:txBody>
          <a:bodyPr wrap="square" rtlCol="0">
            <a:spAutoFit/>
          </a:bodyPr>
          <a:lstStyle/>
          <a:p>
            <a:r>
              <a:rPr lang="en-GB" sz="2000" dirty="0"/>
              <a:t>&gt; </a:t>
            </a:r>
            <a:r>
              <a:rPr lang="en-GB" sz="2000" dirty="0" err="1"/>
              <a:t>reqMktData</a:t>
            </a:r>
            <a:r>
              <a:rPr lang="en-GB" sz="2000" dirty="0"/>
              <a:t>(</a:t>
            </a:r>
            <a:r>
              <a:rPr lang="en-GB" sz="2000" dirty="0" err="1"/>
              <a:t>tws</a:t>
            </a:r>
            <a:r>
              <a:rPr lang="en-GB" sz="2000" dirty="0"/>
              <a:t>, </a:t>
            </a:r>
            <a:r>
              <a:rPr lang="en-GB" sz="2000" dirty="0" err="1"/>
              <a:t>twsFUT</a:t>
            </a:r>
            <a:r>
              <a:rPr lang="en-GB" sz="2000" dirty="0"/>
              <a:t>("NQ","GLOBEX","</a:t>
            </a:r>
            <a:r>
              <a:rPr lang="en-GB" sz="2000" dirty="0" smtClean="0"/>
              <a:t>201309</a:t>
            </a:r>
            <a:r>
              <a:rPr lang="en-GB" sz="2000" dirty="0"/>
              <a:t>"))</a:t>
            </a:r>
          </a:p>
          <a:p>
            <a:r>
              <a:rPr lang="en-GB" sz="2000" dirty="0"/>
              <a:t>&lt;20130629 11:17:13.117602&gt; id=1 symbol=NQ Volume: 0</a:t>
            </a:r>
          </a:p>
          <a:p>
            <a:r>
              <a:rPr lang="en-GB" sz="2000" dirty="0"/>
              <a:t>&lt;20130629 11:17:15.323245&gt; id=1 symbol=NQ </a:t>
            </a:r>
            <a:r>
              <a:rPr lang="en-GB" sz="2000" dirty="0" err="1"/>
              <a:t>bidPrice</a:t>
            </a:r>
            <a:r>
              <a:rPr lang="en-GB" sz="2000" dirty="0"/>
              <a:t>: 1480.75 </a:t>
            </a:r>
            <a:r>
              <a:rPr lang="en-GB" sz="2000" dirty="0" err="1"/>
              <a:t>bidSize</a:t>
            </a:r>
            <a:r>
              <a:rPr lang="en-GB" sz="2000" dirty="0"/>
              <a:t>: 8</a:t>
            </a:r>
          </a:p>
          <a:p>
            <a:r>
              <a:rPr lang="en-GB" sz="2000" dirty="0"/>
              <a:t>&lt;20130629 11:17:15.324615&gt; id=1 symbol=NQ </a:t>
            </a:r>
            <a:r>
              <a:rPr lang="en-GB" sz="2000" dirty="0" err="1"/>
              <a:t>askPrice</a:t>
            </a:r>
            <a:r>
              <a:rPr lang="en-GB" sz="2000" dirty="0"/>
              <a:t>: 1481.25 </a:t>
            </a:r>
            <a:r>
              <a:rPr lang="en-GB" sz="2000" dirty="0" err="1"/>
              <a:t>askSize</a:t>
            </a:r>
            <a:r>
              <a:rPr lang="en-GB" sz="2000" dirty="0"/>
              <a:t>: 19</a:t>
            </a:r>
          </a:p>
          <a:p>
            <a:r>
              <a:rPr lang="en-GB" sz="2000" dirty="0"/>
              <a:t>&lt;20130629 11:17:15.325706&gt; id=1 symbol=NQ </a:t>
            </a:r>
            <a:r>
              <a:rPr lang="en-GB" sz="2000" dirty="0" err="1"/>
              <a:t>bidSize</a:t>
            </a:r>
            <a:r>
              <a:rPr lang="en-GB" sz="2000" dirty="0"/>
              <a:t>: 8</a:t>
            </a:r>
          </a:p>
          <a:p>
            <a:r>
              <a:rPr lang="en-GB" sz="2000" dirty="0"/>
              <a:t>&lt;20130629 11:17:15.326655&gt; id=1 symbol=NQ </a:t>
            </a:r>
            <a:r>
              <a:rPr lang="en-GB" sz="2000" dirty="0" err="1"/>
              <a:t>askSize</a:t>
            </a:r>
            <a:r>
              <a:rPr lang="en-GB" sz="2000" dirty="0"/>
              <a:t>: 19</a:t>
            </a:r>
          </a:p>
          <a:p>
            <a:r>
              <a:rPr lang="en-GB" sz="2000" dirty="0"/>
              <a:t>&lt;20130629 11:17:15.327537&gt; id=1 symbol=NQ </a:t>
            </a:r>
            <a:r>
              <a:rPr lang="en-GB" sz="2000" dirty="0" err="1"/>
              <a:t>lastPrice</a:t>
            </a:r>
            <a:r>
              <a:rPr lang="en-GB" sz="2000" dirty="0"/>
              <a:t>: 1480.75</a:t>
            </a:r>
          </a:p>
          <a:p>
            <a:r>
              <a:rPr lang="en-GB" sz="2000" dirty="0"/>
              <a:t>&lt;20130629 11:17:15.328335&gt; id=1 symbol=NQ </a:t>
            </a:r>
            <a:r>
              <a:rPr lang="en-GB" sz="2000" dirty="0" err="1"/>
              <a:t>lastSize</a:t>
            </a:r>
            <a:r>
              <a:rPr lang="en-GB" sz="2000" dirty="0"/>
              <a:t>: 1</a:t>
            </a:r>
          </a:p>
          <a:p>
            <a:r>
              <a:rPr lang="en-GB" sz="2000" dirty="0"/>
              <a:t>&lt;20130629 11:17:15.329518&gt; id=1 symbol=NQ </a:t>
            </a:r>
            <a:r>
              <a:rPr lang="en-GB" sz="2000" dirty="0" err="1"/>
              <a:t>lastTimestamp</a:t>
            </a:r>
            <a:r>
              <a:rPr lang="en-GB" sz="2000" dirty="0"/>
              <a:t>: 1246313805</a:t>
            </a:r>
            <a:endParaRPr lang="en-GB" sz="2000" dirty="0"/>
          </a:p>
        </p:txBody>
      </p:sp>
    </p:spTree>
    <p:extLst>
      <p:ext uri="{BB962C8B-B14F-4D97-AF65-F5344CB8AC3E}">
        <p14:creationId xmlns:p14="http://schemas.microsoft.com/office/powerpoint/2010/main" val="2229611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086" y="440140"/>
            <a:ext cx="7592991" cy="753229"/>
          </a:xfrm>
        </p:spPr>
        <p:txBody>
          <a:bodyPr>
            <a:normAutofit/>
          </a:bodyPr>
          <a:lstStyle/>
          <a:p>
            <a:r>
              <a:rPr lang="en-GB" sz="3200" dirty="0" smtClean="0"/>
              <a:t>Real Time Data Model (</a:t>
            </a:r>
            <a:r>
              <a:rPr lang="en-GB" sz="3200" dirty="0" smtClean="0"/>
              <a:t>1b)</a:t>
            </a:r>
            <a:endParaRPr lang="en-GB" sz="3200" dirty="0"/>
          </a:p>
        </p:txBody>
      </p:sp>
      <p:sp>
        <p:nvSpPr>
          <p:cNvPr id="4" name="TextBox 3"/>
          <p:cNvSpPr txBox="1"/>
          <p:nvPr/>
        </p:nvSpPr>
        <p:spPr>
          <a:xfrm>
            <a:off x="2200759" y="1468804"/>
            <a:ext cx="9113003" cy="4401205"/>
          </a:xfrm>
          <a:prstGeom prst="rect">
            <a:avLst/>
          </a:prstGeom>
          <a:noFill/>
        </p:spPr>
        <p:txBody>
          <a:bodyPr wrap="square" rtlCol="0">
            <a:spAutoFit/>
          </a:bodyPr>
          <a:lstStyle/>
          <a:p>
            <a:r>
              <a:rPr lang="en-GB" sz="2000" dirty="0"/>
              <a:t>&gt; </a:t>
            </a:r>
            <a:r>
              <a:rPr lang="en-GB" sz="2000" dirty="0" err="1"/>
              <a:t>reqMktData</a:t>
            </a:r>
            <a:r>
              <a:rPr lang="en-GB" sz="2000" dirty="0"/>
              <a:t>(</a:t>
            </a:r>
            <a:r>
              <a:rPr lang="en-GB" sz="2000" dirty="0" err="1"/>
              <a:t>tws</a:t>
            </a:r>
            <a:r>
              <a:rPr lang="en-GB" sz="2000" dirty="0"/>
              <a:t>, list(</a:t>
            </a:r>
            <a:r>
              <a:rPr lang="en-GB" sz="2000" dirty="0" err="1"/>
              <a:t>twsSTK</a:t>
            </a:r>
            <a:r>
              <a:rPr lang="en-GB" sz="2000" dirty="0"/>
              <a:t>("MSFT"),</a:t>
            </a:r>
            <a:r>
              <a:rPr lang="en-GB" sz="2000" dirty="0" err="1"/>
              <a:t>twsSTK</a:t>
            </a:r>
            <a:r>
              <a:rPr lang="en-GB" sz="2000" dirty="0"/>
              <a:t>("AAPL"))) </a:t>
            </a:r>
          </a:p>
          <a:p>
            <a:r>
              <a:rPr lang="en-GB" sz="2000" dirty="0"/>
              <a:t>&lt;20131029 13:34:55.649897&gt; </a:t>
            </a:r>
            <a:r>
              <a:rPr lang="en-GB" sz="2000" dirty="0" smtClean="0"/>
              <a:t>id=1  symbol=MSFT  </a:t>
            </a:r>
            <a:r>
              <a:rPr lang="en-GB" sz="2000" dirty="0"/>
              <a:t>Volume: 622549 </a:t>
            </a:r>
          </a:p>
          <a:p>
            <a:r>
              <a:rPr lang="en-GB" sz="2000" dirty="0"/>
              <a:t>&lt;20131029 13:34:55.652436&gt; id=1 </a:t>
            </a:r>
            <a:r>
              <a:rPr lang="en-GB" sz="2000" dirty="0" smtClean="0"/>
              <a:t> symbol=MSFT  </a:t>
            </a:r>
            <a:r>
              <a:rPr lang="en-GB" sz="2000" dirty="0" err="1" smtClean="0"/>
              <a:t>highPrice</a:t>
            </a:r>
            <a:r>
              <a:rPr lang="en-GB" sz="2000" dirty="0"/>
              <a:t>: 24.03 </a:t>
            </a:r>
          </a:p>
          <a:p>
            <a:r>
              <a:rPr lang="en-GB" sz="2000" dirty="0"/>
              <a:t>&lt;20131029 13:34:55.653531&gt; id=1 </a:t>
            </a:r>
            <a:r>
              <a:rPr lang="en-GB" sz="2000" dirty="0" smtClean="0"/>
              <a:t> symbol=MSFT  </a:t>
            </a:r>
            <a:r>
              <a:rPr lang="en-GB" sz="2000" dirty="0" err="1"/>
              <a:t>lowPrice</a:t>
            </a:r>
            <a:r>
              <a:rPr lang="en-GB" sz="2000" dirty="0"/>
              <a:t>: 23.55 </a:t>
            </a:r>
          </a:p>
          <a:p>
            <a:r>
              <a:rPr lang="en-GB" sz="2000" dirty="0" smtClean="0"/>
              <a:t>&lt;</a:t>
            </a:r>
            <a:r>
              <a:rPr lang="en-GB" sz="2000" dirty="0"/>
              <a:t>20131029 13:34:55.656226&gt; </a:t>
            </a:r>
            <a:r>
              <a:rPr lang="en-GB" sz="2000" dirty="0" smtClean="0"/>
              <a:t>id=1  symbol=MSFT  </a:t>
            </a:r>
            <a:r>
              <a:rPr lang="en-GB" sz="2000" dirty="0" err="1"/>
              <a:t>shortable</a:t>
            </a:r>
            <a:r>
              <a:rPr lang="en-GB" sz="2000" dirty="0"/>
              <a:t>: 3.0 </a:t>
            </a:r>
          </a:p>
          <a:p>
            <a:r>
              <a:rPr lang="en-GB" sz="2000" dirty="0"/>
              <a:t>&lt;20131029 13:34:55.657129&gt; id=1 </a:t>
            </a:r>
            <a:r>
              <a:rPr lang="en-GB" sz="2000" dirty="0" smtClean="0"/>
              <a:t> symbol=MSFT  </a:t>
            </a:r>
            <a:r>
              <a:rPr lang="en-GB" sz="2000" dirty="0" err="1"/>
              <a:t>bidPrice</a:t>
            </a:r>
            <a:r>
              <a:rPr lang="en-GB" sz="2000" dirty="0"/>
              <a:t>: 23.89 </a:t>
            </a:r>
            <a:r>
              <a:rPr lang="en-GB" sz="2000" dirty="0" err="1"/>
              <a:t>bidSize</a:t>
            </a:r>
            <a:r>
              <a:rPr lang="en-GB" sz="2000" dirty="0"/>
              <a:t>: 2 </a:t>
            </a:r>
          </a:p>
          <a:p>
            <a:r>
              <a:rPr lang="en-GB" sz="2000" dirty="0"/>
              <a:t>&lt;20131029 13:34:55.658781&gt; id=1 </a:t>
            </a:r>
            <a:r>
              <a:rPr lang="en-GB" sz="2000" dirty="0" smtClean="0"/>
              <a:t> symbol=MSFT  </a:t>
            </a:r>
            <a:r>
              <a:rPr lang="en-GB" sz="2000" dirty="0" err="1"/>
              <a:t>bidSize</a:t>
            </a:r>
            <a:r>
              <a:rPr lang="en-GB" sz="2000" dirty="0"/>
              <a:t>: 2 </a:t>
            </a:r>
          </a:p>
          <a:p>
            <a:r>
              <a:rPr lang="en-GB" sz="2000" dirty="0"/>
              <a:t>&lt;20131029 13:34:55.659603&gt; id=1 </a:t>
            </a:r>
            <a:r>
              <a:rPr lang="en-GB" sz="2000" dirty="0" smtClean="0"/>
              <a:t> symbol=MSFT  </a:t>
            </a:r>
            <a:r>
              <a:rPr lang="en-GB" sz="2000" dirty="0" err="1"/>
              <a:t>askPrice</a:t>
            </a:r>
            <a:r>
              <a:rPr lang="en-GB" sz="2000" dirty="0"/>
              <a:t>: 23.9 </a:t>
            </a:r>
            <a:r>
              <a:rPr lang="en-GB" sz="2000" dirty="0" err="1"/>
              <a:t>askSize</a:t>
            </a:r>
            <a:r>
              <a:rPr lang="en-GB" sz="2000" dirty="0"/>
              <a:t>: 30 </a:t>
            </a:r>
          </a:p>
          <a:p>
            <a:r>
              <a:rPr lang="en-GB" sz="2000" dirty="0"/>
              <a:t>&lt;20131029 13:34:55.660695&gt; id=1 </a:t>
            </a:r>
            <a:r>
              <a:rPr lang="en-GB" sz="2000" dirty="0" smtClean="0"/>
              <a:t> symbol=MSFT  </a:t>
            </a:r>
            <a:r>
              <a:rPr lang="en-GB" sz="2000" dirty="0" err="1"/>
              <a:t>askSize</a:t>
            </a:r>
            <a:r>
              <a:rPr lang="en-GB" sz="2000" dirty="0"/>
              <a:t>: 30 </a:t>
            </a:r>
          </a:p>
          <a:p>
            <a:r>
              <a:rPr lang="en-GB" sz="2000" dirty="0"/>
              <a:t>&lt;20131029 13:34:55.850867&gt; </a:t>
            </a:r>
            <a:r>
              <a:rPr lang="en-GB" sz="2000" dirty="0" smtClean="0"/>
              <a:t>id=2  symbol=AAPL  </a:t>
            </a:r>
            <a:r>
              <a:rPr lang="en-GB" sz="2000" dirty="0" err="1"/>
              <a:t>bidPrice</a:t>
            </a:r>
            <a:r>
              <a:rPr lang="en-GB" sz="2000" dirty="0"/>
              <a:t>: 141.82 </a:t>
            </a:r>
            <a:r>
              <a:rPr lang="en-GB" sz="2000" dirty="0" err="1"/>
              <a:t>bidSize</a:t>
            </a:r>
            <a:r>
              <a:rPr lang="en-GB" sz="2000" dirty="0"/>
              <a:t>: 1 </a:t>
            </a:r>
          </a:p>
          <a:p>
            <a:r>
              <a:rPr lang="en-GB" sz="2000" dirty="0"/>
              <a:t>&lt;20131029 13:34:55.852082&gt; </a:t>
            </a:r>
            <a:r>
              <a:rPr lang="en-GB" sz="2000" dirty="0" smtClean="0"/>
              <a:t>id=2  symbol=AAPL  </a:t>
            </a:r>
            <a:r>
              <a:rPr lang="en-GB" sz="2000" dirty="0" err="1"/>
              <a:t>askPrice</a:t>
            </a:r>
            <a:r>
              <a:rPr lang="en-GB" sz="2000" dirty="0"/>
              <a:t>: 141.9 </a:t>
            </a:r>
            <a:r>
              <a:rPr lang="en-GB" sz="2000" dirty="0" err="1"/>
              <a:t>askSize</a:t>
            </a:r>
            <a:r>
              <a:rPr lang="en-GB" sz="2000" dirty="0"/>
              <a:t>: 6 </a:t>
            </a:r>
          </a:p>
          <a:p>
            <a:r>
              <a:rPr lang="en-GB" sz="2000" dirty="0"/>
              <a:t>&lt;20131029 13:34:55.853202&gt; id=2 </a:t>
            </a:r>
            <a:r>
              <a:rPr lang="en-GB" sz="2000" dirty="0" smtClean="0"/>
              <a:t> symbol=AAPL  </a:t>
            </a:r>
            <a:r>
              <a:rPr lang="en-GB" sz="2000" dirty="0" err="1"/>
              <a:t>lastPrice</a:t>
            </a:r>
            <a:r>
              <a:rPr lang="en-GB" sz="2000" dirty="0"/>
              <a:t>: 141.95 </a:t>
            </a:r>
          </a:p>
          <a:p>
            <a:r>
              <a:rPr lang="en-GB" sz="2000" dirty="0"/>
              <a:t>&lt;20131029 13:34:55.854040&gt; </a:t>
            </a:r>
            <a:r>
              <a:rPr lang="en-GB" sz="2000" dirty="0" smtClean="0"/>
              <a:t>id=2  symbol=AAPL  </a:t>
            </a:r>
            <a:r>
              <a:rPr lang="en-GB" sz="2000" dirty="0" err="1"/>
              <a:t>bidSize</a:t>
            </a:r>
            <a:r>
              <a:rPr lang="en-GB" sz="2000" dirty="0"/>
              <a:t>: 1 </a:t>
            </a:r>
          </a:p>
          <a:p>
            <a:r>
              <a:rPr lang="en-GB" sz="2000" dirty="0"/>
              <a:t>&lt;20131029 13:34:55.854956&gt; id=2 </a:t>
            </a:r>
            <a:r>
              <a:rPr lang="en-GB" sz="2000" dirty="0" smtClean="0"/>
              <a:t> symbol=AAPL  </a:t>
            </a:r>
            <a:r>
              <a:rPr lang="en-GB" sz="2000" dirty="0" err="1"/>
              <a:t>askSize</a:t>
            </a:r>
            <a:r>
              <a:rPr lang="en-GB" sz="2000" dirty="0"/>
              <a:t>: 6 </a:t>
            </a:r>
          </a:p>
        </p:txBody>
      </p:sp>
    </p:spTree>
    <p:extLst>
      <p:ext uri="{BB962C8B-B14F-4D97-AF65-F5344CB8AC3E}">
        <p14:creationId xmlns:p14="http://schemas.microsoft.com/office/powerpoint/2010/main" val="50925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0926" y="2658300"/>
            <a:ext cx="2627454" cy="3416320"/>
          </a:xfrm>
          <a:prstGeom prst="rect">
            <a:avLst/>
          </a:prstGeom>
          <a:noFill/>
        </p:spPr>
        <p:txBody>
          <a:bodyPr wrap="square" rtlCol="0">
            <a:spAutoFit/>
          </a:bodyPr>
          <a:lstStyle/>
          <a:p>
            <a:r>
              <a:rPr lang="en-GB" sz="2400" b="1" dirty="0" smtClean="0"/>
              <a:t>1 </a:t>
            </a:r>
            <a:r>
              <a:rPr lang="en-GB" sz="2400" b="1" dirty="0"/>
              <a:t>5 1 6 36.75 0 </a:t>
            </a:r>
            <a:r>
              <a:rPr lang="en-GB" sz="2400" b="1" dirty="0" smtClean="0"/>
              <a:t>0</a:t>
            </a:r>
          </a:p>
          <a:p>
            <a:r>
              <a:rPr lang="en-GB" sz="2400" b="1" dirty="0" smtClean="0"/>
              <a:t>1 </a:t>
            </a:r>
            <a:r>
              <a:rPr lang="en-GB" sz="2400" b="1" dirty="0"/>
              <a:t>5 1 7 36.12 0 </a:t>
            </a:r>
            <a:r>
              <a:rPr lang="en-GB" sz="2400" b="1" dirty="0" smtClean="0"/>
              <a:t>0</a:t>
            </a:r>
          </a:p>
          <a:p>
            <a:r>
              <a:rPr lang="en-GB" sz="2400" b="1" dirty="0" smtClean="0"/>
              <a:t>45 </a:t>
            </a:r>
            <a:r>
              <a:rPr lang="en-GB" sz="2400" b="1" dirty="0"/>
              <a:t>5 1 49 </a:t>
            </a:r>
            <a:r>
              <a:rPr lang="en-GB" sz="2400" b="1" dirty="0" smtClean="0"/>
              <a:t>0.0</a:t>
            </a:r>
          </a:p>
          <a:p>
            <a:r>
              <a:rPr lang="en-GB" sz="2400" b="1" dirty="0" smtClean="0"/>
              <a:t>45 </a:t>
            </a:r>
            <a:r>
              <a:rPr lang="en-GB" sz="2400" b="1" dirty="0"/>
              <a:t>5 1 46 </a:t>
            </a:r>
            <a:r>
              <a:rPr lang="en-GB" sz="2400" b="1" dirty="0" smtClean="0"/>
              <a:t>3.0</a:t>
            </a:r>
          </a:p>
          <a:p>
            <a:pPr lvl="0"/>
            <a:r>
              <a:rPr lang="en-GB" sz="2400" b="1" dirty="0" smtClean="0"/>
              <a:t>1 5 </a:t>
            </a:r>
            <a:r>
              <a:rPr lang="en-GB" sz="2400" b="1" dirty="0"/>
              <a:t>1 1 36.48 3 1</a:t>
            </a:r>
          </a:p>
          <a:p>
            <a:pPr lvl="0"/>
            <a:r>
              <a:rPr lang="en-GB" sz="2400" b="1" dirty="0" smtClean="0"/>
              <a:t>2 5 </a:t>
            </a:r>
            <a:r>
              <a:rPr lang="en-GB" sz="2400" b="1" dirty="0"/>
              <a:t>1 0 3</a:t>
            </a:r>
          </a:p>
          <a:p>
            <a:pPr lvl="0"/>
            <a:r>
              <a:rPr lang="en-GB" sz="2400" b="1" dirty="0" smtClean="0"/>
              <a:t>2 5 </a:t>
            </a:r>
            <a:r>
              <a:rPr lang="en-GB" sz="2400" b="1" dirty="0"/>
              <a:t>1 2 36.49 80 </a:t>
            </a:r>
            <a:r>
              <a:rPr lang="en-GB" sz="2400" b="1" dirty="0" smtClean="0"/>
              <a:t>1</a:t>
            </a:r>
          </a:p>
          <a:p>
            <a:pPr lvl="0"/>
            <a:r>
              <a:rPr lang="en-GB" sz="2400" b="1" dirty="0"/>
              <a:t>2</a:t>
            </a:r>
            <a:r>
              <a:rPr lang="en-GB" sz="2400" dirty="0" smtClean="0"/>
              <a:t> </a:t>
            </a:r>
            <a:r>
              <a:rPr lang="en-GB" sz="2400" b="1" dirty="0"/>
              <a:t>5 1 3 80</a:t>
            </a:r>
          </a:p>
          <a:p>
            <a:pPr lvl="0"/>
            <a:r>
              <a:rPr lang="en-GB" sz="2400" b="1" dirty="0" smtClean="0"/>
              <a:t>2 5 </a:t>
            </a:r>
            <a:r>
              <a:rPr lang="en-GB" sz="2400" b="1" dirty="0"/>
              <a:t>1 8 </a:t>
            </a:r>
            <a:r>
              <a:rPr lang="en-GB" sz="2400" b="1" dirty="0" smtClean="0"/>
              <a:t>978607</a:t>
            </a:r>
            <a:endParaRPr lang="en-GB" sz="2400" b="1" dirty="0"/>
          </a:p>
        </p:txBody>
      </p:sp>
      <p:sp>
        <p:nvSpPr>
          <p:cNvPr id="6" name="TextBox 5"/>
          <p:cNvSpPr txBox="1"/>
          <p:nvPr/>
        </p:nvSpPr>
        <p:spPr>
          <a:xfrm>
            <a:off x="2374740" y="407042"/>
            <a:ext cx="6667017" cy="584775"/>
          </a:xfrm>
          <a:prstGeom prst="rect">
            <a:avLst/>
          </a:prstGeom>
          <a:noFill/>
        </p:spPr>
        <p:txBody>
          <a:bodyPr wrap="square" rtlCol="0">
            <a:spAutoFit/>
          </a:bodyPr>
          <a:lstStyle/>
          <a:p>
            <a:pPr algn="ctr"/>
            <a:r>
              <a:rPr lang="en-GB" sz="3200" dirty="0">
                <a:latin typeface="+mj-lt"/>
              </a:rPr>
              <a:t>Real Time Data Model </a:t>
            </a:r>
            <a:r>
              <a:rPr lang="en-GB" sz="3200" dirty="0" smtClean="0">
                <a:latin typeface="+mj-lt"/>
              </a:rPr>
              <a:t>(2)</a:t>
            </a:r>
            <a:endParaRPr lang="en-GB" sz="3200" dirty="0">
              <a:latin typeface="+mj-lt"/>
            </a:endParaRPr>
          </a:p>
        </p:txBody>
      </p:sp>
      <p:sp>
        <p:nvSpPr>
          <p:cNvPr id="3" name="TextBox 2"/>
          <p:cNvSpPr txBox="1"/>
          <p:nvPr/>
        </p:nvSpPr>
        <p:spPr>
          <a:xfrm>
            <a:off x="1666753" y="1252448"/>
            <a:ext cx="5000266" cy="1200329"/>
          </a:xfrm>
          <a:prstGeom prst="rect">
            <a:avLst/>
          </a:prstGeom>
          <a:noFill/>
        </p:spPr>
        <p:txBody>
          <a:bodyPr wrap="square" rtlCol="0">
            <a:spAutoFit/>
          </a:bodyPr>
          <a:lstStyle/>
          <a:p>
            <a:r>
              <a:rPr lang="en-GB" b="1" dirty="0" err="1" smtClean="0"/>
              <a:t>reqMktData</a:t>
            </a:r>
            <a:r>
              <a:rPr lang="en-GB" b="1" dirty="0" smtClean="0"/>
              <a:t> (	</a:t>
            </a:r>
            <a:r>
              <a:rPr lang="en-GB" b="1" dirty="0" err="1" smtClean="0"/>
              <a:t>tws</a:t>
            </a:r>
            <a:r>
              <a:rPr lang="en-GB" b="1" dirty="0" smtClean="0"/>
              <a:t>,</a:t>
            </a:r>
          </a:p>
          <a:p>
            <a:r>
              <a:rPr lang="en-GB" b="1" dirty="0"/>
              <a:t>	</a:t>
            </a:r>
            <a:r>
              <a:rPr lang="en-GB" b="1" dirty="0" smtClean="0"/>
              <a:t>		Contract </a:t>
            </a:r>
            <a:r>
              <a:rPr lang="en-GB" b="1" dirty="0"/>
              <a:t>= </a:t>
            </a:r>
            <a:r>
              <a:rPr lang="en-GB" b="1" dirty="0" err="1"/>
              <a:t>twsSTK</a:t>
            </a:r>
            <a:r>
              <a:rPr lang="en-GB" b="1" dirty="0"/>
              <a:t>("QQQQ"), </a:t>
            </a:r>
            <a:endParaRPr lang="en-GB" b="1" dirty="0" smtClean="0"/>
          </a:p>
          <a:p>
            <a:r>
              <a:rPr lang="en-GB" b="1" dirty="0" smtClean="0"/>
              <a:t>			</a:t>
            </a:r>
            <a:r>
              <a:rPr lang="en-GB" b="1" dirty="0" err="1" smtClean="0"/>
              <a:t>eventWrapper</a:t>
            </a:r>
            <a:r>
              <a:rPr lang="en-GB" b="1" dirty="0" smtClean="0"/>
              <a:t> </a:t>
            </a:r>
            <a:r>
              <a:rPr lang="en-GB" b="1" dirty="0"/>
              <a:t>= </a:t>
            </a:r>
            <a:r>
              <a:rPr lang="en-GB" b="1" dirty="0" err="1"/>
              <a:t>eWrapper</a:t>
            </a:r>
            <a:r>
              <a:rPr lang="en-GB" b="1" dirty="0"/>
              <a:t>(TRUE</a:t>
            </a:r>
            <a:r>
              <a:rPr lang="en-GB" b="1" dirty="0" smtClean="0"/>
              <a:t>),</a:t>
            </a:r>
          </a:p>
          <a:p>
            <a:r>
              <a:rPr lang="en-GB" b="1" dirty="0" smtClean="0"/>
              <a:t>			</a:t>
            </a:r>
            <a:r>
              <a:rPr lang="en-GB" b="1" dirty="0" err="1" smtClean="0"/>
              <a:t>timeStamp</a:t>
            </a:r>
            <a:r>
              <a:rPr lang="en-GB" b="1" dirty="0" smtClean="0"/>
              <a:t>=NULL</a:t>
            </a:r>
            <a:r>
              <a:rPr lang="en-GB" b="1"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9406" y="1252448"/>
            <a:ext cx="3810114" cy="246317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434" y="3949349"/>
            <a:ext cx="4132059" cy="2227438"/>
          </a:xfrm>
          <a:prstGeom prst="rect">
            <a:avLst/>
          </a:prstGeom>
        </p:spPr>
      </p:pic>
    </p:spTree>
    <p:extLst>
      <p:ext uri="{BB962C8B-B14F-4D97-AF65-F5344CB8AC3E}">
        <p14:creationId xmlns:p14="http://schemas.microsoft.com/office/powerpoint/2010/main" val="4288314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569580" y="1296365"/>
            <a:ext cx="7893934" cy="369332"/>
          </a:xfrm>
          <a:prstGeom prst="rect">
            <a:avLst/>
          </a:prstGeom>
          <a:noFill/>
        </p:spPr>
        <p:txBody>
          <a:bodyPr wrap="square" rtlCol="0">
            <a:spAutoFit/>
          </a:bodyPr>
          <a:lstStyle/>
          <a:p>
            <a:endParaRPr lang="en-GB" dirty="0"/>
          </a:p>
        </p:txBody>
      </p:sp>
      <p:sp>
        <p:nvSpPr>
          <p:cNvPr id="12" name="TextBox 11"/>
          <p:cNvSpPr txBox="1"/>
          <p:nvPr/>
        </p:nvSpPr>
        <p:spPr>
          <a:xfrm>
            <a:off x="1956123" y="1020932"/>
            <a:ext cx="9051402" cy="5355312"/>
          </a:xfrm>
          <a:prstGeom prst="rect">
            <a:avLst/>
          </a:prstGeom>
          <a:noFill/>
        </p:spPr>
        <p:txBody>
          <a:bodyPr wrap="square" rtlCol="0">
            <a:spAutoFit/>
          </a:bodyPr>
          <a:lstStyle/>
          <a:p>
            <a:pPr lvl="0"/>
            <a:r>
              <a:rPr lang="en-GB" b="1" dirty="0" smtClean="0"/>
              <a:t>&gt; </a:t>
            </a:r>
            <a:r>
              <a:rPr lang="en-GB" b="1" dirty="0" err="1" smtClean="0"/>
              <a:t>twsCALLBACK</a:t>
            </a:r>
            <a:endParaRPr lang="en-GB" b="1" dirty="0"/>
          </a:p>
          <a:p>
            <a:r>
              <a:rPr lang="en-GB" b="1" dirty="0"/>
              <a:t>function (</a:t>
            </a:r>
            <a:r>
              <a:rPr lang="en-GB" b="1" dirty="0" err="1"/>
              <a:t>twsCon</a:t>
            </a:r>
            <a:r>
              <a:rPr lang="en-GB" b="1" dirty="0"/>
              <a:t>, </a:t>
            </a:r>
            <a:r>
              <a:rPr lang="en-GB" b="1" dirty="0" err="1"/>
              <a:t>eWrapper</a:t>
            </a:r>
            <a:r>
              <a:rPr lang="en-GB" b="1" dirty="0"/>
              <a:t>, timestamp, file, playback = 1, ...)</a:t>
            </a:r>
          </a:p>
          <a:p>
            <a:r>
              <a:rPr lang="en-GB" b="1" baseline="30000" dirty="0"/>
              <a:t>{</a:t>
            </a:r>
            <a:endParaRPr lang="en-GB" b="1" dirty="0"/>
          </a:p>
          <a:p>
            <a:r>
              <a:rPr lang="en-GB" b="1" dirty="0" smtClean="0"/>
              <a:t>    if </a:t>
            </a:r>
            <a:r>
              <a:rPr lang="en-GB" b="1" dirty="0"/>
              <a:t>(missing(</a:t>
            </a:r>
            <a:r>
              <a:rPr lang="en-GB" b="1" dirty="0" err="1"/>
              <a:t>eWrapper</a:t>
            </a:r>
            <a:r>
              <a:rPr lang="en-GB" b="1" dirty="0"/>
              <a:t>))</a:t>
            </a:r>
          </a:p>
          <a:p>
            <a:r>
              <a:rPr lang="en-GB" b="1" dirty="0"/>
              <a:t>	</a:t>
            </a:r>
            <a:r>
              <a:rPr lang="en-GB" b="1" dirty="0" err="1" smtClean="0"/>
              <a:t>eWrapper</a:t>
            </a:r>
            <a:r>
              <a:rPr lang="en-GB" b="1" dirty="0" smtClean="0"/>
              <a:t> </a:t>
            </a:r>
            <a:r>
              <a:rPr lang="en-GB" b="1" dirty="0"/>
              <a:t>&lt;- </a:t>
            </a:r>
            <a:r>
              <a:rPr lang="en-GB" b="1" dirty="0" err="1"/>
              <a:t>eWrapper</a:t>
            </a:r>
            <a:r>
              <a:rPr lang="en-GB" b="1" dirty="0"/>
              <a:t>() con &lt;- </a:t>
            </a:r>
            <a:r>
              <a:rPr lang="en-GB" b="1" dirty="0" err="1"/>
              <a:t>twsCon</a:t>
            </a:r>
            <a:r>
              <a:rPr lang="en-GB" b="1" dirty="0"/>
              <a:t>[[l]] </a:t>
            </a:r>
            <a:endParaRPr lang="en-GB" b="1" dirty="0" smtClean="0"/>
          </a:p>
          <a:p>
            <a:r>
              <a:rPr lang="en-GB" b="1" dirty="0"/>
              <a:t>	</a:t>
            </a:r>
            <a:r>
              <a:rPr lang="en-GB" b="1" dirty="0" smtClean="0"/>
              <a:t>if </a:t>
            </a:r>
            <a:r>
              <a:rPr lang="en-GB" b="1" dirty="0"/>
              <a:t>(inherits(</a:t>
            </a:r>
            <a:r>
              <a:rPr lang="en-GB" b="1" dirty="0" err="1"/>
              <a:t>twsCon</a:t>
            </a:r>
            <a:r>
              <a:rPr lang="en-GB" b="1" dirty="0"/>
              <a:t>, "</a:t>
            </a:r>
            <a:r>
              <a:rPr lang="en-GB" b="1" dirty="0" err="1"/>
              <a:t>twsPlayback</a:t>
            </a:r>
            <a:r>
              <a:rPr lang="en-GB" b="1" dirty="0"/>
              <a:t>")) </a:t>
            </a:r>
            <a:r>
              <a:rPr lang="en-GB" b="1" dirty="0" smtClean="0"/>
              <a:t> {</a:t>
            </a:r>
          </a:p>
          <a:p>
            <a:endParaRPr lang="en-GB" b="1" dirty="0"/>
          </a:p>
          <a:p>
            <a:r>
              <a:rPr lang="en-GB" b="1" dirty="0" smtClean="0"/>
              <a:t>	}</a:t>
            </a:r>
          </a:p>
          <a:p>
            <a:r>
              <a:rPr lang="en-GB" b="1" dirty="0"/>
              <a:t> </a:t>
            </a:r>
            <a:r>
              <a:rPr lang="en-GB" b="1" dirty="0" smtClean="0"/>
              <a:t>   }</a:t>
            </a:r>
          </a:p>
          <a:p>
            <a:r>
              <a:rPr lang="en-GB" b="1" dirty="0"/>
              <a:t> </a:t>
            </a:r>
            <a:r>
              <a:rPr lang="en-GB" b="1" dirty="0" smtClean="0"/>
              <a:t> </a:t>
            </a:r>
            <a:r>
              <a:rPr lang="en-GB" dirty="0" smtClean="0"/>
              <a:t> </a:t>
            </a:r>
            <a:r>
              <a:rPr lang="en-GB" b="1" dirty="0"/>
              <a:t>else {</a:t>
            </a:r>
          </a:p>
          <a:p>
            <a:r>
              <a:rPr lang="en-GB" b="1" dirty="0" smtClean="0"/>
              <a:t>	while </a:t>
            </a:r>
            <a:r>
              <a:rPr lang="en-GB" b="1" dirty="0"/>
              <a:t>(TRUE) {</a:t>
            </a:r>
          </a:p>
          <a:p>
            <a:r>
              <a:rPr lang="en-GB" b="1" dirty="0" smtClean="0"/>
              <a:t>	     </a:t>
            </a:r>
            <a:r>
              <a:rPr lang="en-GB" b="1" dirty="0" err="1" smtClean="0"/>
              <a:t>socketSelect</a:t>
            </a:r>
            <a:r>
              <a:rPr lang="en-GB" b="1" dirty="0" smtClean="0"/>
              <a:t>(list(con</a:t>
            </a:r>
            <a:r>
              <a:rPr lang="en-GB" b="1" dirty="0"/>
              <a:t>), FALSE, NULL) </a:t>
            </a:r>
            <a:endParaRPr lang="en-GB" b="1" dirty="0" smtClean="0"/>
          </a:p>
          <a:p>
            <a:r>
              <a:rPr lang="en-GB" b="1" dirty="0"/>
              <a:t>	</a:t>
            </a:r>
            <a:r>
              <a:rPr lang="en-GB" b="1" dirty="0" smtClean="0"/>
              <a:t>    </a:t>
            </a:r>
            <a:r>
              <a:rPr lang="en-GB" b="1" dirty="0" err="1" smtClean="0"/>
              <a:t>curMsg</a:t>
            </a:r>
            <a:r>
              <a:rPr lang="en-GB" b="1" dirty="0" smtClean="0"/>
              <a:t> </a:t>
            </a:r>
            <a:r>
              <a:rPr lang="en-GB" b="1" dirty="0"/>
              <a:t>&lt;- </a:t>
            </a:r>
            <a:r>
              <a:rPr lang="en-GB" b="1" dirty="0" err="1"/>
              <a:t>readBin</a:t>
            </a:r>
            <a:r>
              <a:rPr lang="en-GB" b="1" dirty="0"/>
              <a:t>(con, character(), 1) </a:t>
            </a:r>
            <a:endParaRPr lang="en-GB" b="1" dirty="0" smtClean="0"/>
          </a:p>
          <a:p>
            <a:r>
              <a:rPr lang="en-GB" b="1" dirty="0"/>
              <a:t>	 </a:t>
            </a:r>
            <a:r>
              <a:rPr lang="en-GB" b="1" dirty="0" smtClean="0"/>
              <a:t>    if ( !</a:t>
            </a:r>
            <a:r>
              <a:rPr lang="en-GB" b="1" dirty="0" err="1"/>
              <a:t>is.null</a:t>
            </a:r>
            <a:r>
              <a:rPr lang="en-GB" b="1" dirty="0"/>
              <a:t>(timestamp</a:t>
            </a:r>
            <a:r>
              <a:rPr lang="en-GB" b="1" dirty="0" smtClean="0"/>
              <a:t>) )  {</a:t>
            </a:r>
            <a:endParaRPr lang="en-GB" b="1" dirty="0"/>
          </a:p>
          <a:p>
            <a:r>
              <a:rPr lang="en-GB" b="1" dirty="0" smtClean="0"/>
              <a:t>		</a:t>
            </a:r>
            <a:r>
              <a:rPr lang="en-GB" b="1" dirty="0" err="1" smtClean="0">
                <a:solidFill>
                  <a:schemeClr val="tx1">
                    <a:lumMod val="50000"/>
                    <a:lumOff val="50000"/>
                  </a:schemeClr>
                </a:solidFill>
              </a:rPr>
              <a:t>processMsg</a:t>
            </a:r>
            <a:r>
              <a:rPr lang="en-GB" b="1" dirty="0" smtClean="0">
                <a:solidFill>
                  <a:schemeClr val="tx1">
                    <a:lumMod val="50000"/>
                    <a:lumOff val="50000"/>
                  </a:schemeClr>
                </a:solidFill>
              </a:rPr>
              <a:t>(</a:t>
            </a:r>
            <a:r>
              <a:rPr lang="en-GB" b="1" dirty="0" err="1" smtClean="0">
                <a:solidFill>
                  <a:schemeClr val="tx1">
                    <a:lumMod val="50000"/>
                    <a:lumOff val="50000"/>
                  </a:schemeClr>
                </a:solidFill>
              </a:rPr>
              <a:t>curMsg</a:t>
            </a:r>
            <a:r>
              <a:rPr lang="en-GB" b="1" dirty="0">
                <a:solidFill>
                  <a:schemeClr val="tx1">
                    <a:lumMod val="50000"/>
                    <a:lumOff val="50000"/>
                  </a:schemeClr>
                </a:solidFill>
              </a:rPr>
              <a:t>, con, </a:t>
            </a:r>
            <a:r>
              <a:rPr lang="en-GB" b="1" dirty="0" err="1">
                <a:solidFill>
                  <a:schemeClr val="tx1">
                    <a:lumMod val="50000"/>
                    <a:lumOff val="50000"/>
                  </a:schemeClr>
                </a:solidFill>
              </a:rPr>
              <a:t>eWrapper</a:t>
            </a:r>
            <a:r>
              <a:rPr lang="en-GB" b="1" dirty="0">
                <a:solidFill>
                  <a:schemeClr val="tx1">
                    <a:lumMod val="50000"/>
                    <a:lumOff val="50000"/>
                  </a:schemeClr>
                </a:solidFill>
              </a:rPr>
              <a:t>, format(</a:t>
            </a:r>
            <a:r>
              <a:rPr lang="en-GB" b="1" dirty="0" err="1">
                <a:solidFill>
                  <a:schemeClr val="tx1">
                    <a:lumMod val="50000"/>
                    <a:lumOff val="50000"/>
                  </a:schemeClr>
                </a:solidFill>
              </a:rPr>
              <a:t>Sys.time</a:t>
            </a:r>
            <a:r>
              <a:rPr lang="en-GB" b="1" dirty="0">
                <a:solidFill>
                  <a:schemeClr val="tx1">
                    <a:lumMod val="50000"/>
                    <a:lumOff val="50000"/>
                  </a:schemeClr>
                </a:solidFill>
              </a:rPr>
              <a:t>(), timestamp), file, </a:t>
            </a:r>
            <a:r>
              <a:rPr lang="en-GB" b="1" dirty="0" smtClean="0">
                <a:solidFill>
                  <a:schemeClr val="tx1">
                    <a:lumMod val="50000"/>
                    <a:lumOff val="50000"/>
                  </a:schemeClr>
                </a:solidFill>
              </a:rPr>
              <a:t>…)</a:t>
            </a:r>
            <a:endParaRPr lang="en-GB" b="1" dirty="0" smtClean="0">
              <a:solidFill>
                <a:schemeClr val="bg1">
                  <a:lumMod val="75000"/>
                </a:schemeClr>
              </a:solidFill>
            </a:endParaRPr>
          </a:p>
          <a:p>
            <a:r>
              <a:rPr lang="en-GB" b="1" dirty="0"/>
              <a:t>	 </a:t>
            </a:r>
            <a:r>
              <a:rPr lang="en-GB" b="1" dirty="0" smtClean="0"/>
              <a:t>    }</a:t>
            </a:r>
          </a:p>
          <a:p>
            <a:r>
              <a:rPr lang="en-GB" b="1" dirty="0"/>
              <a:t>	</a:t>
            </a:r>
            <a:r>
              <a:rPr lang="en-GB" b="1" dirty="0" smtClean="0"/>
              <a:t>}</a:t>
            </a:r>
          </a:p>
          <a:p>
            <a:r>
              <a:rPr lang="en-GB" b="1" dirty="0"/>
              <a:t> </a:t>
            </a:r>
            <a:r>
              <a:rPr lang="en-GB" b="1" dirty="0" smtClean="0"/>
              <a:t>    }</a:t>
            </a:r>
          </a:p>
          <a:p>
            <a:r>
              <a:rPr lang="en-GB" b="1" dirty="0" smtClean="0"/>
              <a:t>}</a:t>
            </a:r>
            <a:endParaRPr lang="en-GB" b="1" dirty="0"/>
          </a:p>
        </p:txBody>
      </p:sp>
      <p:sp>
        <p:nvSpPr>
          <p:cNvPr id="13" name="TextBox 12"/>
          <p:cNvSpPr txBox="1"/>
          <p:nvPr/>
        </p:nvSpPr>
        <p:spPr>
          <a:xfrm>
            <a:off x="1956123" y="393540"/>
            <a:ext cx="7454095" cy="523220"/>
          </a:xfrm>
          <a:prstGeom prst="rect">
            <a:avLst/>
          </a:prstGeom>
          <a:noFill/>
        </p:spPr>
        <p:txBody>
          <a:bodyPr wrap="square" rtlCol="0">
            <a:spAutoFit/>
          </a:bodyPr>
          <a:lstStyle/>
          <a:p>
            <a:r>
              <a:rPr lang="en-GB" sz="2800" b="1" dirty="0" err="1" smtClean="0"/>
              <a:t>Callback</a:t>
            </a:r>
            <a:r>
              <a:rPr lang="en-GB" sz="2800" b="1" dirty="0" smtClean="0"/>
              <a:t> routine</a:t>
            </a:r>
            <a:endParaRPr lang="en-GB" sz="2800" b="1" dirty="0"/>
          </a:p>
        </p:txBody>
      </p:sp>
    </p:spTree>
    <p:extLst>
      <p:ext uri="{BB962C8B-B14F-4D97-AF65-F5344CB8AC3E}">
        <p14:creationId xmlns:p14="http://schemas.microsoft.com/office/powerpoint/2010/main" val="3728508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2809" y="282400"/>
            <a:ext cx="4409955" cy="523220"/>
          </a:xfrm>
          <a:prstGeom prst="rect">
            <a:avLst/>
          </a:prstGeom>
          <a:noFill/>
        </p:spPr>
        <p:txBody>
          <a:bodyPr wrap="square" rtlCol="0">
            <a:spAutoFit/>
          </a:bodyPr>
          <a:lstStyle/>
          <a:p>
            <a:r>
              <a:rPr lang="en-GB" sz="2800" b="1" dirty="0" smtClean="0"/>
              <a:t>Process Message</a:t>
            </a:r>
            <a:endParaRPr lang="en-GB" sz="2800" b="1" dirty="0"/>
          </a:p>
        </p:txBody>
      </p:sp>
      <p:sp>
        <p:nvSpPr>
          <p:cNvPr id="3" name="TextBox 2"/>
          <p:cNvSpPr txBox="1"/>
          <p:nvPr/>
        </p:nvSpPr>
        <p:spPr>
          <a:xfrm>
            <a:off x="2372809" y="1111169"/>
            <a:ext cx="9468090" cy="5078313"/>
          </a:xfrm>
          <a:prstGeom prst="rect">
            <a:avLst/>
          </a:prstGeom>
          <a:noFill/>
        </p:spPr>
        <p:txBody>
          <a:bodyPr wrap="square" rtlCol="0">
            <a:spAutoFit/>
          </a:bodyPr>
          <a:lstStyle/>
          <a:p>
            <a:pPr lvl="0"/>
            <a:r>
              <a:rPr lang="en-GB" b="1" dirty="0" smtClean="0"/>
              <a:t>&gt; </a:t>
            </a:r>
            <a:r>
              <a:rPr lang="en-GB" b="1" dirty="0" err="1" smtClean="0"/>
              <a:t>processMsg</a:t>
            </a:r>
            <a:endParaRPr lang="en-GB" b="1" dirty="0"/>
          </a:p>
          <a:p>
            <a:r>
              <a:rPr lang="en-GB" b="1" dirty="0"/>
              <a:t>function (</a:t>
            </a:r>
            <a:r>
              <a:rPr lang="en-GB" b="1" dirty="0" err="1"/>
              <a:t>curMsg</a:t>
            </a:r>
            <a:r>
              <a:rPr lang="en-GB" b="1" dirty="0"/>
              <a:t>, con, </a:t>
            </a:r>
            <a:r>
              <a:rPr lang="en-GB" b="1" dirty="0" err="1"/>
              <a:t>eWrapper</a:t>
            </a:r>
            <a:r>
              <a:rPr lang="en-GB" b="1" dirty="0"/>
              <a:t>, timestamp, file, ...)</a:t>
            </a:r>
          </a:p>
          <a:p>
            <a:r>
              <a:rPr lang="en-GB" b="1" baseline="30000" dirty="0"/>
              <a:t>{</a:t>
            </a:r>
            <a:endParaRPr lang="en-GB" b="1" dirty="0"/>
          </a:p>
          <a:p>
            <a:r>
              <a:rPr lang="en-GB" b="1" dirty="0"/>
              <a:t> </a:t>
            </a:r>
            <a:r>
              <a:rPr lang="en-GB" b="1" dirty="0" smtClean="0"/>
              <a:t>   if </a:t>
            </a:r>
            <a:r>
              <a:rPr lang="en-GB" b="1" dirty="0"/>
              <a:t>(</a:t>
            </a:r>
            <a:r>
              <a:rPr lang="en-GB" b="1" dirty="0" err="1"/>
              <a:t>curMsg</a:t>
            </a:r>
            <a:r>
              <a:rPr lang="en-GB" b="1" dirty="0"/>
              <a:t> == .</a:t>
            </a:r>
            <a:r>
              <a:rPr lang="en-GB" b="1" dirty="0" err="1"/>
              <a:t>twsIncomingMSG$TICK_PRICE</a:t>
            </a:r>
            <a:r>
              <a:rPr lang="en-GB" b="1" dirty="0"/>
              <a:t>) </a:t>
            </a:r>
            <a:r>
              <a:rPr lang="en-GB" b="1" dirty="0" smtClean="0"/>
              <a:t> { </a:t>
            </a:r>
          </a:p>
          <a:p>
            <a:r>
              <a:rPr lang="en-GB" b="1" dirty="0"/>
              <a:t>	</a:t>
            </a:r>
            <a:r>
              <a:rPr lang="en-GB" b="1" dirty="0" err="1" smtClean="0"/>
              <a:t>msg</a:t>
            </a:r>
            <a:r>
              <a:rPr lang="en-GB" b="1" dirty="0" smtClean="0"/>
              <a:t> </a:t>
            </a:r>
            <a:r>
              <a:rPr lang="en-GB" b="1" dirty="0"/>
              <a:t>&lt;- </a:t>
            </a:r>
            <a:r>
              <a:rPr lang="en-GB" b="1" dirty="0" err="1"/>
              <a:t>readBin</a:t>
            </a:r>
            <a:r>
              <a:rPr lang="en-GB" b="1" dirty="0"/>
              <a:t>(con, character(), 6) </a:t>
            </a:r>
            <a:endParaRPr lang="en-GB" b="1" dirty="0" smtClean="0"/>
          </a:p>
          <a:p>
            <a:r>
              <a:rPr lang="en-GB" b="1" dirty="0" smtClean="0"/>
              <a:t>	</a:t>
            </a:r>
            <a:r>
              <a:rPr lang="en-GB" b="1" dirty="0" err="1" smtClean="0"/>
              <a:t>eWrapper$tickPrice</a:t>
            </a:r>
            <a:r>
              <a:rPr lang="en-GB" b="1" dirty="0" smtClean="0"/>
              <a:t>(</a:t>
            </a:r>
            <a:r>
              <a:rPr lang="en-GB" b="1" dirty="0" err="1" smtClean="0"/>
              <a:t>curMsg</a:t>
            </a:r>
            <a:r>
              <a:rPr lang="en-GB" b="1" dirty="0"/>
              <a:t>, </a:t>
            </a:r>
            <a:r>
              <a:rPr lang="en-GB" b="1" dirty="0" err="1"/>
              <a:t>msg</a:t>
            </a:r>
            <a:r>
              <a:rPr lang="en-GB" b="1" dirty="0"/>
              <a:t>, timestamp, file, ...)</a:t>
            </a:r>
          </a:p>
          <a:p>
            <a:r>
              <a:rPr lang="en-GB" b="1" dirty="0" smtClean="0"/>
              <a:t>    }</a:t>
            </a:r>
            <a:endParaRPr lang="en-GB" b="1" dirty="0"/>
          </a:p>
          <a:p>
            <a:r>
              <a:rPr lang="en-GB" b="1" dirty="0" smtClean="0"/>
              <a:t>  else </a:t>
            </a:r>
            <a:r>
              <a:rPr lang="en-GB" b="1" dirty="0"/>
              <a:t>if (</a:t>
            </a:r>
            <a:r>
              <a:rPr lang="en-GB" b="1" dirty="0" err="1"/>
              <a:t>curMsg</a:t>
            </a:r>
            <a:r>
              <a:rPr lang="en-GB" b="1" dirty="0"/>
              <a:t> == .</a:t>
            </a:r>
            <a:r>
              <a:rPr lang="en-GB" b="1" dirty="0" err="1"/>
              <a:t>twsIncomingMSG$TICK_SIZE</a:t>
            </a:r>
            <a:r>
              <a:rPr lang="en-GB" b="1" dirty="0"/>
              <a:t>) { </a:t>
            </a:r>
            <a:endParaRPr lang="en-GB" b="1" dirty="0" smtClean="0"/>
          </a:p>
          <a:p>
            <a:r>
              <a:rPr lang="en-GB" b="1" dirty="0"/>
              <a:t>	</a:t>
            </a:r>
            <a:r>
              <a:rPr lang="en-GB" b="1" dirty="0" err="1" smtClean="0"/>
              <a:t>msg</a:t>
            </a:r>
            <a:r>
              <a:rPr lang="en-GB" b="1" dirty="0" smtClean="0"/>
              <a:t> </a:t>
            </a:r>
            <a:r>
              <a:rPr lang="en-GB" b="1" dirty="0"/>
              <a:t>&lt;- </a:t>
            </a:r>
            <a:r>
              <a:rPr lang="en-GB" b="1" dirty="0" err="1"/>
              <a:t>readBin</a:t>
            </a:r>
            <a:r>
              <a:rPr lang="en-GB" b="1" dirty="0"/>
              <a:t>(con, character(), 4</a:t>
            </a:r>
            <a:r>
              <a:rPr lang="en-GB" b="1" dirty="0" smtClean="0"/>
              <a:t>)</a:t>
            </a:r>
          </a:p>
          <a:p>
            <a:r>
              <a:rPr lang="en-GB" b="1" dirty="0" smtClean="0"/>
              <a:t> 	</a:t>
            </a:r>
            <a:r>
              <a:rPr lang="en-GB" b="1" dirty="0" err="1" smtClean="0"/>
              <a:t>eWrapper$tickSize</a:t>
            </a:r>
            <a:r>
              <a:rPr lang="en-GB" b="1" dirty="0" smtClean="0"/>
              <a:t>(</a:t>
            </a:r>
            <a:r>
              <a:rPr lang="en-GB" b="1" dirty="0" err="1" smtClean="0"/>
              <a:t>curMsg</a:t>
            </a:r>
            <a:r>
              <a:rPr lang="en-GB" b="1" dirty="0"/>
              <a:t>, </a:t>
            </a:r>
            <a:r>
              <a:rPr lang="en-GB" b="1" dirty="0" err="1"/>
              <a:t>msg</a:t>
            </a:r>
            <a:r>
              <a:rPr lang="en-GB" b="1" dirty="0"/>
              <a:t>, timestamp, file, ...)</a:t>
            </a:r>
          </a:p>
          <a:p>
            <a:r>
              <a:rPr lang="en-GB" b="1" dirty="0" smtClean="0"/>
              <a:t>    }</a:t>
            </a:r>
          </a:p>
          <a:p>
            <a:r>
              <a:rPr lang="en-GB" b="1" dirty="0" smtClean="0"/>
              <a:t>}</a:t>
            </a:r>
          </a:p>
          <a:p>
            <a:endParaRPr lang="en-GB" b="1" dirty="0" smtClean="0"/>
          </a:p>
          <a:p>
            <a:r>
              <a:rPr lang="en-GB" b="1" dirty="0" smtClean="0"/>
              <a:t>… # Dispatch </a:t>
            </a:r>
            <a:r>
              <a:rPr lang="en-GB" b="1" dirty="0"/>
              <a:t>to custom </a:t>
            </a:r>
            <a:r>
              <a:rPr lang="en-GB" b="1" i="1" dirty="0" err="1"/>
              <a:t>eWrapper</a:t>
            </a:r>
            <a:r>
              <a:rPr lang="en-GB" b="1" dirty="0"/>
              <a:t> method </a:t>
            </a:r>
          </a:p>
          <a:p>
            <a:r>
              <a:rPr lang="en-GB" dirty="0"/>
              <a:t/>
            </a:r>
            <a:br>
              <a:rPr lang="en-GB" dirty="0"/>
            </a:br>
            <a:endParaRPr lang="en-GB" b="1" dirty="0"/>
          </a:p>
          <a:p>
            <a:r>
              <a:rPr lang="en-GB" b="1" dirty="0"/>
              <a:t/>
            </a:r>
            <a:br>
              <a:rPr lang="en-GB" b="1" dirty="0"/>
            </a:br>
            <a:endParaRPr lang="en-GB" dirty="0"/>
          </a:p>
        </p:txBody>
      </p:sp>
    </p:spTree>
    <p:extLst>
      <p:ext uri="{BB962C8B-B14F-4D97-AF65-F5344CB8AC3E}">
        <p14:creationId xmlns:p14="http://schemas.microsoft.com/office/powerpoint/2010/main" val="3548789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5950" y="411480"/>
            <a:ext cx="8446770" cy="830997"/>
          </a:xfrm>
          <a:prstGeom prst="rect">
            <a:avLst/>
          </a:prstGeom>
          <a:noFill/>
        </p:spPr>
        <p:txBody>
          <a:bodyPr wrap="square" rtlCol="0">
            <a:spAutoFit/>
          </a:bodyPr>
          <a:lstStyle/>
          <a:p>
            <a:r>
              <a:rPr lang="en-GB" sz="2800" dirty="0" err="1" smtClean="0"/>
              <a:t>eWrapper</a:t>
            </a:r>
            <a:endParaRPr lang="en-GB" sz="2800" dirty="0" smtClean="0"/>
          </a:p>
          <a:p>
            <a:r>
              <a:rPr lang="en-GB" sz="2000" dirty="0" smtClean="0"/>
              <a:t>Define custom message handling functions </a:t>
            </a:r>
            <a:r>
              <a:rPr lang="en-GB" sz="2000" dirty="0"/>
              <a:t>quickly </a:t>
            </a:r>
            <a:r>
              <a:rPr lang="en-GB" sz="2000" dirty="0" smtClean="0"/>
              <a:t>and easily</a:t>
            </a:r>
            <a:endParaRPr lang="en-GB" sz="2000" dirty="0"/>
          </a:p>
        </p:txBody>
      </p:sp>
      <p:sp>
        <p:nvSpPr>
          <p:cNvPr id="3" name="TextBox 2"/>
          <p:cNvSpPr txBox="1"/>
          <p:nvPr/>
        </p:nvSpPr>
        <p:spPr>
          <a:xfrm>
            <a:off x="7098030" y="1333976"/>
            <a:ext cx="4777740" cy="2862322"/>
          </a:xfrm>
          <a:prstGeom prst="rect">
            <a:avLst/>
          </a:prstGeom>
          <a:noFill/>
        </p:spPr>
        <p:txBody>
          <a:bodyPr wrap="square" rtlCol="0">
            <a:spAutoFit/>
          </a:bodyPr>
          <a:lstStyle/>
          <a:p>
            <a:r>
              <a:rPr lang="en-GB" sz="1200" dirty="0" smtClean="0"/>
              <a:t>$ </a:t>
            </a:r>
            <a:r>
              <a:rPr lang="en-GB" sz="1200" dirty="0" err="1"/>
              <a:t>execDetails</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updateMktDepth</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updateMktDepthL2 :function (</a:t>
            </a:r>
            <a:r>
              <a:rPr lang="en-GB" sz="1200" dirty="0" err="1"/>
              <a:t>curMsg</a:t>
            </a:r>
            <a:r>
              <a:rPr lang="en-GB" sz="1200" dirty="0"/>
              <a:t>, </a:t>
            </a:r>
            <a:r>
              <a:rPr lang="en-GB" sz="1200" dirty="0" err="1"/>
              <a:t>msg</a:t>
            </a:r>
            <a:r>
              <a:rPr lang="en-GB" sz="1200" dirty="0"/>
              <a:t>, timestamp, file, ...)</a:t>
            </a:r>
          </a:p>
          <a:p>
            <a:r>
              <a:rPr lang="en-GB" sz="1200" dirty="0" smtClean="0"/>
              <a:t>$ </a:t>
            </a:r>
            <a:r>
              <a:rPr lang="en-GB" sz="1200" dirty="0" err="1"/>
              <a:t>updateNewsBulletin</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managedAccounts</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receiveFA</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historicalData</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scannerParameters</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scannerData</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scannerDataEnd</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realtimeBars</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currentTime</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fundamentalData</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deltaNeutralValidation:function</a:t>
            </a:r>
            <a:r>
              <a:rPr lang="en-GB" sz="1200" dirty="0"/>
              <a:t>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tickSnapshotEnd</a:t>
            </a:r>
            <a:r>
              <a:rPr lang="en-GB" sz="1200" dirty="0"/>
              <a:t> :function (</a:t>
            </a:r>
            <a:r>
              <a:rPr lang="en-GB" sz="1200" dirty="0" err="1"/>
              <a:t>curMsg</a:t>
            </a:r>
            <a:r>
              <a:rPr lang="en-GB" sz="1200" dirty="0"/>
              <a:t>, </a:t>
            </a:r>
            <a:r>
              <a:rPr lang="en-GB" sz="1200" dirty="0" err="1"/>
              <a:t>msg</a:t>
            </a:r>
            <a:r>
              <a:rPr lang="en-GB" sz="1200" dirty="0"/>
              <a:t>, timestamp, file, ...)</a:t>
            </a:r>
          </a:p>
        </p:txBody>
      </p:sp>
      <p:sp>
        <p:nvSpPr>
          <p:cNvPr id="4" name="TextBox 3"/>
          <p:cNvSpPr txBox="1"/>
          <p:nvPr/>
        </p:nvSpPr>
        <p:spPr>
          <a:xfrm>
            <a:off x="2034540" y="1333976"/>
            <a:ext cx="4789170" cy="4524315"/>
          </a:xfrm>
          <a:prstGeom prst="rect">
            <a:avLst/>
          </a:prstGeom>
          <a:noFill/>
        </p:spPr>
        <p:txBody>
          <a:bodyPr wrap="square" rtlCol="0">
            <a:spAutoFit/>
          </a:bodyPr>
          <a:lstStyle/>
          <a:p>
            <a:r>
              <a:rPr lang="en-GB" sz="1200" dirty="0"/>
              <a:t>&gt; </a:t>
            </a:r>
            <a:r>
              <a:rPr lang="en-GB" sz="1200" dirty="0" err="1"/>
              <a:t>str</a:t>
            </a:r>
            <a:r>
              <a:rPr lang="en-GB" sz="1200" dirty="0"/>
              <a:t>(</a:t>
            </a:r>
            <a:r>
              <a:rPr lang="en-GB" sz="1200" dirty="0" err="1"/>
              <a:t>eWrapper</a:t>
            </a:r>
            <a:r>
              <a:rPr lang="en-GB" sz="1200" dirty="0"/>
              <a:t>())</a:t>
            </a:r>
          </a:p>
          <a:p>
            <a:r>
              <a:rPr lang="en-GB" sz="1200" dirty="0"/>
              <a:t>List of 37</a:t>
            </a:r>
          </a:p>
          <a:p>
            <a:r>
              <a:rPr lang="en-GB" sz="1200" dirty="0"/>
              <a:t>$ .Data :&lt;environment: 0x307cbf0&gt;</a:t>
            </a:r>
          </a:p>
          <a:p>
            <a:r>
              <a:rPr lang="en-GB" sz="1200" dirty="0"/>
              <a:t>$ </a:t>
            </a:r>
            <a:r>
              <a:rPr lang="en-GB" sz="1200" dirty="0" err="1"/>
              <a:t>get.Data</a:t>
            </a:r>
            <a:r>
              <a:rPr lang="en-GB" sz="1200" dirty="0"/>
              <a:t> :function (x)</a:t>
            </a:r>
          </a:p>
          <a:p>
            <a:r>
              <a:rPr lang="en-GB" sz="1200" dirty="0"/>
              <a:t>$ </a:t>
            </a:r>
            <a:r>
              <a:rPr lang="en-GB" sz="1200" dirty="0" err="1"/>
              <a:t>assign.Data</a:t>
            </a:r>
            <a:r>
              <a:rPr lang="en-GB" sz="1200" dirty="0"/>
              <a:t> :function (x, value)</a:t>
            </a:r>
          </a:p>
          <a:p>
            <a:r>
              <a:rPr lang="en-GB" sz="1200" dirty="0"/>
              <a:t>$ </a:t>
            </a:r>
            <a:r>
              <a:rPr lang="en-GB" sz="1200" dirty="0" err="1"/>
              <a:t>remove.Data</a:t>
            </a:r>
            <a:r>
              <a:rPr lang="en-GB" sz="1200" dirty="0"/>
              <a:t> :function (x)</a:t>
            </a:r>
          </a:p>
          <a:p>
            <a:r>
              <a:rPr lang="en-GB" sz="1200" dirty="0"/>
              <a:t>$ </a:t>
            </a:r>
            <a:r>
              <a:rPr lang="en-GB" sz="1200" dirty="0" err="1"/>
              <a:t>tickPrice</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tickSize</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tickOptionComputation</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tickGeneric</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tickString</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tickEFP</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orderStatus</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errorMessage</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openOrder</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openOrderEnd</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updateAccountValue</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updatePortfolio</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updateAccountTime</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accountDownloadEnd</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nextValidId</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contractDetails</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bondContractDetails</a:t>
            </a:r>
            <a:r>
              <a:rPr lang="en-GB" sz="1200" dirty="0"/>
              <a:t> :function (</a:t>
            </a:r>
            <a:r>
              <a:rPr lang="en-GB" sz="1200" dirty="0" err="1"/>
              <a:t>curMsg</a:t>
            </a:r>
            <a:r>
              <a:rPr lang="en-GB" sz="1200" dirty="0"/>
              <a:t>, </a:t>
            </a:r>
            <a:r>
              <a:rPr lang="en-GB" sz="1200" dirty="0" err="1"/>
              <a:t>msg</a:t>
            </a:r>
            <a:r>
              <a:rPr lang="en-GB" sz="1200" dirty="0"/>
              <a:t>, timestamp, file, ...)</a:t>
            </a:r>
          </a:p>
          <a:p>
            <a:r>
              <a:rPr lang="en-GB" sz="1200" dirty="0"/>
              <a:t>$ </a:t>
            </a:r>
            <a:r>
              <a:rPr lang="en-GB" sz="1200" dirty="0" err="1"/>
              <a:t>contractDetailsEnd</a:t>
            </a:r>
            <a:r>
              <a:rPr lang="en-GB" sz="1200" dirty="0"/>
              <a:t> :function (</a:t>
            </a:r>
            <a:r>
              <a:rPr lang="en-GB" sz="1200" dirty="0" err="1"/>
              <a:t>curMsg</a:t>
            </a:r>
            <a:r>
              <a:rPr lang="en-GB" sz="1200" dirty="0"/>
              <a:t>, </a:t>
            </a:r>
            <a:r>
              <a:rPr lang="en-GB" sz="1200" dirty="0" err="1"/>
              <a:t>msg</a:t>
            </a:r>
            <a:r>
              <a:rPr lang="en-GB" sz="1200" dirty="0"/>
              <a:t>, timestamp, file, ...)</a:t>
            </a:r>
          </a:p>
        </p:txBody>
      </p:sp>
    </p:spTree>
    <p:extLst>
      <p:ext uri="{BB962C8B-B14F-4D97-AF65-F5344CB8AC3E}">
        <p14:creationId xmlns:p14="http://schemas.microsoft.com/office/powerpoint/2010/main" val="1025951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4590" y="830099"/>
            <a:ext cx="8458200" cy="5632311"/>
          </a:xfrm>
          <a:prstGeom prst="rect">
            <a:avLst/>
          </a:prstGeom>
        </p:spPr>
        <p:txBody>
          <a:bodyPr wrap="square">
            <a:spAutoFit/>
          </a:bodyPr>
          <a:lstStyle/>
          <a:p>
            <a:r>
              <a:rPr lang="en-GB" sz="1200" dirty="0" err="1" smtClean="0"/>
              <a:t>twsOC</a:t>
            </a:r>
            <a:r>
              <a:rPr lang="en-GB" sz="1200" dirty="0" smtClean="0"/>
              <a:t> </a:t>
            </a:r>
            <a:r>
              <a:rPr lang="en-GB" sz="1200" dirty="0"/>
              <a:t>&lt;- </a:t>
            </a:r>
            <a:r>
              <a:rPr lang="en-GB" sz="1200" dirty="0" err="1"/>
              <a:t>twsConnect</a:t>
            </a:r>
            <a:r>
              <a:rPr lang="en-GB" sz="1200" dirty="0"/>
              <a:t>(2) </a:t>
            </a:r>
            <a:r>
              <a:rPr lang="en-GB" sz="1200" dirty="0" smtClean="0"/>
              <a:t>									# </a:t>
            </a:r>
            <a:r>
              <a:rPr lang="en-GB" sz="1200" dirty="0"/>
              <a:t>O</a:t>
            </a:r>
            <a:r>
              <a:rPr lang="en-GB" sz="1200" dirty="0" smtClean="0"/>
              <a:t>ur </a:t>
            </a:r>
            <a:r>
              <a:rPr lang="en-GB" sz="1200" dirty="0"/>
              <a:t>order connection</a:t>
            </a:r>
          </a:p>
          <a:p>
            <a:r>
              <a:rPr lang="en-GB" sz="1200" dirty="0" err="1"/>
              <a:t>ocWrapper</a:t>
            </a:r>
            <a:r>
              <a:rPr lang="en-GB" sz="1200" dirty="0"/>
              <a:t> &lt;- </a:t>
            </a:r>
            <a:r>
              <a:rPr lang="en-GB" sz="1200" dirty="0" err="1"/>
              <a:t>eWrapper</a:t>
            </a:r>
            <a:r>
              <a:rPr lang="en-GB" sz="1200" dirty="0"/>
              <a:t>(TRUE)</a:t>
            </a:r>
          </a:p>
          <a:p>
            <a:r>
              <a:rPr lang="en-GB" sz="1200" dirty="0"/>
              <a:t>traded &lt;- FALSE</a:t>
            </a:r>
          </a:p>
          <a:p>
            <a:r>
              <a:rPr lang="en-GB" sz="1200" dirty="0"/>
              <a:t>while (TRUE) {</a:t>
            </a:r>
          </a:p>
          <a:p>
            <a:r>
              <a:rPr lang="en-GB" sz="1200" dirty="0"/>
              <a:t>	</a:t>
            </a:r>
            <a:r>
              <a:rPr lang="en-GB" sz="1200" dirty="0" smtClean="0"/>
              <a:t> cons </a:t>
            </a:r>
            <a:r>
              <a:rPr lang="en-GB" sz="1200" dirty="0"/>
              <a:t>&lt;- </a:t>
            </a:r>
            <a:r>
              <a:rPr lang="en-GB" sz="1200" dirty="0" err="1"/>
              <a:t>socketSelect</a:t>
            </a:r>
            <a:r>
              <a:rPr lang="en-GB" sz="1200" dirty="0"/>
              <a:t>(list(con, </a:t>
            </a:r>
            <a:r>
              <a:rPr lang="en-GB" sz="1200" dirty="0" err="1"/>
              <a:t>twsOC</a:t>
            </a:r>
            <a:r>
              <a:rPr lang="en-GB" sz="1200" dirty="0"/>
              <a:t>[[1]]), FALSE, 0.01)</a:t>
            </a:r>
          </a:p>
          <a:p>
            <a:r>
              <a:rPr lang="en-GB" sz="1200" dirty="0" smtClean="0"/>
              <a:t>	if(cons[1</a:t>
            </a:r>
            <a:r>
              <a:rPr lang="en-GB" sz="1200" dirty="0"/>
              <a:t>]) { </a:t>
            </a:r>
            <a:r>
              <a:rPr lang="en-GB" sz="1200" dirty="0" smtClean="0"/>
              <a:t>										## Data ##</a:t>
            </a:r>
            <a:endParaRPr lang="en-GB" sz="1200" dirty="0"/>
          </a:p>
          <a:p>
            <a:r>
              <a:rPr lang="en-GB" sz="1200" dirty="0" smtClean="0"/>
              <a:t>		</a:t>
            </a:r>
            <a:r>
              <a:rPr lang="en-GB" sz="1200" dirty="0" err="1" smtClean="0"/>
              <a:t>curMsg</a:t>
            </a:r>
            <a:r>
              <a:rPr lang="en-GB" sz="1200" dirty="0" smtClean="0"/>
              <a:t> </a:t>
            </a:r>
            <a:r>
              <a:rPr lang="en-GB" sz="1200" dirty="0"/>
              <a:t>&lt;- </a:t>
            </a:r>
            <a:r>
              <a:rPr lang="en-GB" sz="1200" dirty="0" err="1"/>
              <a:t>readBin</a:t>
            </a:r>
            <a:r>
              <a:rPr lang="en-GB" sz="1200" dirty="0"/>
              <a:t>(con, character(), 1)</a:t>
            </a:r>
          </a:p>
          <a:p>
            <a:r>
              <a:rPr lang="en-GB" sz="1200" dirty="0" smtClean="0"/>
              <a:t>		if ( !</a:t>
            </a:r>
            <a:r>
              <a:rPr lang="en-GB" sz="1200" dirty="0" err="1"/>
              <a:t>is.null</a:t>
            </a:r>
            <a:r>
              <a:rPr lang="en-GB" sz="1200" dirty="0"/>
              <a:t>(timestamp)) {</a:t>
            </a:r>
          </a:p>
          <a:p>
            <a:r>
              <a:rPr lang="en-GB" sz="1200" dirty="0" smtClean="0"/>
              <a:t>			</a:t>
            </a:r>
            <a:r>
              <a:rPr lang="en-GB" sz="1200" dirty="0" err="1" smtClean="0"/>
              <a:t>processMsg</a:t>
            </a:r>
            <a:r>
              <a:rPr lang="en-GB" sz="1200" dirty="0" smtClean="0"/>
              <a:t>(</a:t>
            </a:r>
            <a:r>
              <a:rPr lang="en-GB" sz="1200" dirty="0" err="1" smtClean="0"/>
              <a:t>curMsg</a:t>
            </a:r>
            <a:r>
              <a:rPr lang="en-GB" sz="1200" dirty="0"/>
              <a:t>, con, </a:t>
            </a:r>
            <a:r>
              <a:rPr lang="en-GB" sz="1200" dirty="0" err="1"/>
              <a:t>eWrapper</a:t>
            </a:r>
            <a:r>
              <a:rPr lang="en-GB" sz="1200" dirty="0"/>
              <a:t>, format(</a:t>
            </a:r>
            <a:r>
              <a:rPr lang="en-GB" sz="1200" dirty="0" err="1"/>
              <a:t>Sys.time</a:t>
            </a:r>
            <a:r>
              <a:rPr lang="en-GB" sz="1200" dirty="0" smtClean="0"/>
              <a:t>(), timestamp</a:t>
            </a:r>
            <a:r>
              <a:rPr lang="en-GB" sz="1200" dirty="0"/>
              <a:t>), file, ...)</a:t>
            </a:r>
          </a:p>
          <a:p>
            <a:r>
              <a:rPr lang="en-GB" sz="1200" dirty="0" smtClean="0"/>
              <a:t>		}</a:t>
            </a:r>
            <a:endParaRPr lang="en-GB" sz="1200" dirty="0"/>
          </a:p>
          <a:p>
            <a:r>
              <a:rPr lang="en-GB" sz="1200" dirty="0" smtClean="0"/>
              <a:t>		else </a:t>
            </a:r>
            <a:r>
              <a:rPr lang="en-GB" sz="1200" dirty="0"/>
              <a:t>{</a:t>
            </a:r>
          </a:p>
          <a:p>
            <a:r>
              <a:rPr lang="en-GB" sz="1200" dirty="0" smtClean="0"/>
              <a:t>			</a:t>
            </a:r>
            <a:r>
              <a:rPr lang="en-GB" sz="1200" dirty="0" err="1" smtClean="0"/>
              <a:t>processMsg</a:t>
            </a:r>
            <a:r>
              <a:rPr lang="en-GB" sz="1200" dirty="0" smtClean="0"/>
              <a:t>(</a:t>
            </a:r>
            <a:r>
              <a:rPr lang="en-GB" sz="1200" dirty="0" err="1" smtClean="0"/>
              <a:t>curMsg</a:t>
            </a:r>
            <a:r>
              <a:rPr lang="en-GB" sz="1200" dirty="0"/>
              <a:t>, con, </a:t>
            </a:r>
            <a:r>
              <a:rPr lang="en-GB" sz="1200" dirty="0" err="1"/>
              <a:t>eWrapper</a:t>
            </a:r>
            <a:r>
              <a:rPr lang="en-GB" sz="1200" dirty="0"/>
              <a:t>, </a:t>
            </a:r>
            <a:r>
              <a:rPr lang="en-GB" sz="1200" dirty="0" smtClean="0"/>
              <a:t>timestamp, file</a:t>
            </a:r>
            <a:r>
              <a:rPr lang="en-GB" sz="1200" dirty="0"/>
              <a:t>, ...)</a:t>
            </a:r>
          </a:p>
          <a:p>
            <a:r>
              <a:rPr lang="en-GB" sz="1200" dirty="0" smtClean="0"/>
              <a:t>		}</a:t>
            </a:r>
            <a:endParaRPr lang="en-GB" sz="1200" dirty="0"/>
          </a:p>
          <a:p>
            <a:r>
              <a:rPr lang="en-GB" sz="1200" dirty="0" smtClean="0"/>
              <a:t>	}</a:t>
            </a:r>
          </a:p>
          <a:p>
            <a:r>
              <a:rPr lang="en-GB" sz="1200" dirty="0"/>
              <a:t>	</a:t>
            </a:r>
            <a:r>
              <a:rPr lang="en-GB" sz="1200" dirty="0" smtClean="0"/>
              <a:t> else if(cons[2</a:t>
            </a:r>
            <a:r>
              <a:rPr lang="en-GB" sz="1200" dirty="0"/>
              <a:t>]) </a:t>
            </a:r>
            <a:r>
              <a:rPr lang="en-GB" sz="1200" dirty="0" smtClean="0"/>
              <a:t>{									## Order messages ##</a:t>
            </a:r>
            <a:endParaRPr lang="en-GB" sz="1200" dirty="0"/>
          </a:p>
          <a:p>
            <a:r>
              <a:rPr lang="en-GB" sz="1200" dirty="0" smtClean="0"/>
              <a:t>		</a:t>
            </a:r>
            <a:r>
              <a:rPr lang="en-GB" sz="1200" dirty="0" err="1" smtClean="0"/>
              <a:t>curMsg</a:t>
            </a:r>
            <a:r>
              <a:rPr lang="en-GB" sz="1200" dirty="0" smtClean="0"/>
              <a:t> </a:t>
            </a:r>
            <a:r>
              <a:rPr lang="en-GB" sz="1200" dirty="0"/>
              <a:t>&lt;- </a:t>
            </a:r>
            <a:r>
              <a:rPr lang="en-GB" sz="1200" dirty="0" err="1"/>
              <a:t>readBin</a:t>
            </a:r>
            <a:r>
              <a:rPr lang="en-GB" sz="1200" dirty="0"/>
              <a:t>(</a:t>
            </a:r>
            <a:r>
              <a:rPr lang="en-GB" sz="1200" dirty="0" err="1"/>
              <a:t>twsOC</a:t>
            </a:r>
            <a:r>
              <a:rPr lang="en-GB" sz="1200" dirty="0"/>
              <a:t>[[1]], character(), 1)</a:t>
            </a:r>
          </a:p>
          <a:p>
            <a:r>
              <a:rPr lang="en-GB" sz="1200" dirty="0" smtClean="0"/>
              <a:t>		if </a:t>
            </a:r>
            <a:r>
              <a:rPr lang="en-GB" sz="1200" dirty="0"/>
              <a:t>(!</a:t>
            </a:r>
            <a:r>
              <a:rPr lang="en-GB" sz="1200" dirty="0" err="1"/>
              <a:t>is.null</a:t>
            </a:r>
            <a:r>
              <a:rPr lang="en-GB" sz="1200" dirty="0"/>
              <a:t>(timestamp)) {</a:t>
            </a:r>
          </a:p>
          <a:p>
            <a:r>
              <a:rPr lang="en-GB" sz="1200" dirty="0" smtClean="0"/>
              <a:t>			</a:t>
            </a:r>
            <a:r>
              <a:rPr lang="en-GB" sz="1200" dirty="0" err="1" smtClean="0"/>
              <a:t>processMsg</a:t>
            </a:r>
            <a:r>
              <a:rPr lang="en-GB" sz="1200" dirty="0" smtClean="0"/>
              <a:t>(</a:t>
            </a:r>
            <a:r>
              <a:rPr lang="en-GB" sz="1200" dirty="0" err="1" smtClean="0"/>
              <a:t>curMsg</a:t>
            </a:r>
            <a:r>
              <a:rPr lang="en-GB" sz="1200" dirty="0"/>
              <a:t>, </a:t>
            </a:r>
            <a:r>
              <a:rPr lang="en-GB" sz="1200" dirty="0" err="1"/>
              <a:t>twsOC</a:t>
            </a:r>
            <a:r>
              <a:rPr lang="en-GB" sz="1200" dirty="0"/>
              <a:t>[[1]], </a:t>
            </a:r>
            <a:r>
              <a:rPr lang="en-GB" sz="1200" dirty="0" err="1"/>
              <a:t>ocWrapper</a:t>
            </a:r>
            <a:r>
              <a:rPr lang="en-GB" sz="1200" dirty="0"/>
              <a:t>, format(</a:t>
            </a:r>
            <a:r>
              <a:rPr lang="en-GB" sz="1200" dirty="0" err="1"/>
              <a:t>Sys.time</a:t>
            </a:r>
            <a:r>
              <a:rPr lang="en-GB" sz="1200" dirty="0" smtClean="0"/>
              <a:t>(), timestamp</a:t>
            </a:r>
            <a:r>
              <a:rPr lang="en-GB" sz="1200" dirty="0"/>
              <a:t>), file, ...)</a:t>
            </a:r>
          </a:p>
          <a:p>
            <a:r>
              <a:rPr lang="en-GB" sz="1200" dirty="0" smtClean="0"/>
              <a:t>		}</a:t>
            </a:r>
            <a:endParaRPr lang="en-GB" sz="1200" dirty="0"/>
          </a:p>
          <a:p>
            <a:r>
              <a:rPr lang="en-GB" sz="1200" dirty="0" smtClean="0"/>
              <a:t>		else </a:t>
            </a:r>
            <a:r>
              <a:rPr lang="en-GB" sz="1200" dirty="0"/>
              <a:t>{</a:t>
            </a:r>
          </a:p>
          <a:p>
            <a:r>
              <a:rPr lang="en-GB" sz="1200" dirty="0" smtClean="0"/>
              <a:t>			</a:t>
            </a:r>
            <a:r>
              <a:rPr lang="en-GB" sz="1200" dirty="0" err="1" smtClean="0"/>
              <a:t>processMsg</a:t>
            </a:r>
            <a:r>
              <a:rPr lang="en-GB" sz="1200" dirty="0" smtClean="0"/>
              <a:t>(</a:t>
            </a:r>
            <a:r>
              <a:rPr lang="en-GB" sz="1200" dirty="0" err="1" smtClean="0"/>
              <a:t>curMsg</a:t>
            </a:r>
            <a:r>
              <a:rPr lang="en-GB" sz="1200" dirty="0"/>
              <a:t>, </a:t>
            </a:r>
            <a:r>
              <a:rPr lang="en-GB" sz="1200" dirty="0" err="1"/>
              <a:t>twsOC</a:t>
            </a:r>
            <a:r>
              <a:rPr lang="en-GB" sz="1200" dirty="0"/>
              <a:t>[[1]], </a:t>
            </a:r>
            <a:r>
              <a:rPr lang="en-GB" sz="1200" dirty="0" err="1"/>
              <a:t>ocWrapper</a:t>
            </a:r>
            <a:r>
              <a:rPr lang="en-GB" sz="1200" dirty="0"/>
              <a:t>, </a:t>
            </a:r>
            <a:r>
              <a:rPr lang="en-GB" sz="1200" dirty="0" smtClean="0"/>
              <a:t>timestamp, file</a:t>
            </a:r>
            <a:r>
              <a:rPr lang="en-GB" sz="1200" dirty="0"/>
              <a:t>, ...)</a:t>
            </a:r>
          </a:p>
          <a:p>
            <a:r>
              <a:rPr lang="en-GB" sz="1200" dirty="0" smtClean="0"/>
              <a:t>		}</a:t>
            </a:r>
            <a:endParaRPr lang="en-GB" sz="1200" dirty="0"/>
          </a:p>
          <a:p>
            <a:r>
              <a:rPr lang="en-GB" sz="1200" dirty="0" smtClean="0"/>
              <a:t>	}</a:t>
            </a:r>
            <a:endParaRPr lang="en-GB" sz="1200" dirty="0"/>
          </a:p>
          <a:p>
            <a:r>
              <a:rPr lang="en-GB" sz="1200" dirty="0" smtClean="0"/>
              <a:t>	</a:t>
            </a:r>
            <a:r>
              <a:rPr lang="en-GB" sz="1200" dirty="0" err="1" smtClean="0"/>
              <a:t>curBID</a:t>
            </a:r>
            <a:r>
              <a:rPr lang="en-GB" sz="1200" dirty="0" smtClean="0"/>
              <a:t> </a:t>
            </a:r>
            <a:r>
              <a:rPr lang="en-GB" sz="1200" dirty="0"/>
              <a:t>&lt;- </a:t>
            </a:r>
            <a:r>
              <a:rPr lang="en-GB" sz="1200" dirty="0" err="1"/>
              <a:t>as.numeric</a:t>
            </a:r>
            <a:r>
              <a:rPr lang="en-GB" sz="1200" dirty="0"/>
              <a:t>(</a:t>
            </a:r>
            <a:r>
              <a:rPr lang="en-GB" sz="1200" dirty="0" err="1"/>
              <a:t>eWrapper</a:t>
            </a:r>
            <a:r>
              <a:rPr lang="en-GB" sz="1200" dirty="0"/>
              <a:t>$.</a:t>
            </a:r>
            <a:r>
              <a:rPr lang="en-GB" sz="1200" dirty="0" err="1"/>
              <a:t>Data$data</a:t>
            </a:r>
            <a:r>
              <a:rPr lang="en-GB" sz="1200" dirty="0"/>
              <a:t>[[1]][3</a:t>
            </a:r>
            <a:r>
              <a:rPr lang="en-GB" sz="1200" dirty="0" smtClean="0"/>
              <a:t>])				 </a:t>
            </a:r>
            <a:r>
              <a:rPr lang="en-GB" sz="1200" dirty="0"/>
              <a:t>## </a:t>
            </a:r>
            <a:r>
              <a:rPr lang="en-GB" sz="1200" dirty="0" smtClean="0"/>
              <a:t>Trade Logic </a:t>
            </a:r>
            <a:r>
              <a:rPr lang="en-GB" sz="1200" dirty="0"/>
              <a:t>##</a:t>
            </a:r>
          </a:p>
          <a:p>
            <a:r>
              <a:rPr lang="en-GB" sz="1200" dirty="0" smtClean="0"/>
              <a:t>	if( !</a:t>
            </a:r>
            <a:r>
              <a:rPr lang="en-GB" sz="1200" dirty="0"/>
              <a:t>traded &amp;&amp; !is.na(</a:t>
            </a:r>
            <a:r>
              <a:rPr lang="en-GB" sz="1200" dirty="0" err="1"/>
              <a:t>curBID</a:t>
            </a:r>
            <a:r>
              <a:rPr lang="en-GB" sz="1200" dirty="0"/>
              <a:t>) &amp;&amp; </a:t>
            </a:r>
            <a:r>
              <a:rPr lang="en-GB" sz="1200" dirty="0" err="1"/>
              <a:t>curBID</a:t>
            </a:r>
            <a:r>
              <a:rPr lang="en-GB" sz="1200" dirty="0"/>
              <a:t> &gt; </a:t>
            </a:r>
            <a:r>
              <a:rPr lang="en-GB" sz="1200" dirty="0" smtClean="0"/>
              <a:t>140.00</a:t>
            </a:r>
            <a:r>
              <a:rPr lang="en-GB" sz="1200" dirty="0"/>
              <a:t>) {</a:t>
            </a:r>
          </a:p>
          <a:p>
            <a:r>
              <a:rPr lang="en-GB" sz="1200" dirty="0" smtClean="0"/>
              <a:t>		</a:t>
            </a:r>
            <a:r>
              <a:rPr lang="en-GB" sz="1200" dirty="0" err="1" smtClean="0"/>
              <a:t>IBrokers</a:t>
            </a:r>
            <a:r>
              <a:rPr lang="en-GB" sz="1200" dirty="0"/>
              <a:t>:::.</a:t>
            </a:r>
            <a:r>
              <a:rPr lang="en-GB" sz="1200" dirty="0" err="1"/>
              <a:t>placeOrder</a:t>
            </a:r>
            <a:r>
              <a:rPr lang="en-GB" sz="1200" dirty="0"/>
              <a:t>(</a:t>
            </a:r>
            <a:r>
              <a:rPr lang="en-GB" sz="1200" dirty="0" err="1"/>
              <a:t>twsOC</a:t>
            </a:r>
            <a:r>
              <a:rPr lang="en-GB" sz="1200" dirty="0"/>
              <a:t>, </a:t>
            </a:r>
            <a:r>
              <a:rPr lang="en-GB" sz="1200" dirty="0" err="1"/>
              <a:t>twsSTK</a:t>
            </a:r>
            <a:r>
              <a:rPr lang="en-GB" sz="1200" dirty="0"/>
              <a:t>("AAPL"), </a:t>
            </a:r>
            <a:r>
              <a:rPr lang="en-GB" sz="1200" dirty="0" err="1"/>
              <a:t>twsOrder</a:t>
            </a:r>
            <a:r>
              <a:rPr lang="en-GB" sz="1200" dirty="0"/>
              <a:t>(1053, "BUY", "10", "MKT"))</a:t>
            </a:r>
          </a:p>
          <a:p>
            <a:r>
              <a:rPr lang="en-GB" sz="1200" dirty="0" smtClean="0"/>
              <a:t>		traded </a:t>
            </a:r>
            <a:r>
              <a:rPr lang="en-GB" sz="1200" dirty="0"/>
              <a:t>&lt;- </a:t>
            </a:r>
            <a:r>
              <a:rPr lang="en-GB" sz="1200" dirty="0" smtClean="0"/>
              <a:t>TRUE</a:t>
            </a:r>
          </a:p>
          <a:p>
            <a:r>
              <a:rPr lang="en-GB" sz="1200" dirty="0" smtClean="0"/>
              <a:t>	}</a:t>
            </a:r>
          </a:p>
          <a:p>
            <a:r>
              <a:rPr lang="en-GB" sz="1200" dirty="0"/>
              <a:t>}</a:t>
            </a:r>
          </a:p>
        </p:txBody>
      </p:sp>
      <p:sp>
        <p:nvSpPr>
          <p:cNvPr id="3" name="TextBox 2"/>
          <p:cNvSpPr txBox="1"/>
          <p:nvPr/>
        </p:nvSpPr>
        <p:spPr>
          <a:xfrm>
            <a:off x="2354580" y="262890"/>
            <a:ext cx="5943600" cy="400110"/>
          </a:xfrm>
          <a:prstGeom prst="rect">
            <a:avLst/>
          </a:prstGeom>
          <a:noFill/>
        </p:spPr>
        <p:txBody>
          <a:bodyPr wrap="square" rtlCol="0">
            <a:spAutoFit/>
          </a:bodyPr>
          <a:lstStyle/>
          <a:p>
            <a:r>
              <a:rPr lang="en-GB" sz="2000" dirty="0" smtClean="0"/>
              <a:t>Real Time </a:t>
            </a:r>
            <a:r>
              <a:rPr lang="en-GB" sz="2000" dirty="0"/>
              <a:t>D</a:t>
            </a:r>
            <a:r>
              <a:rPr lang="en-GB" sz="2000" dirty="0" smtClean="0"/>
              <a:t>ata </a:t>
            </a:r>
            <a:r>
              <a:rPr lang="en-GB" sz="2000" dirty="0"/>
              <a:t>M</a:t>
            </a:r>
            <a:r>
              <a:rPr lang="en-GB" sz="2000" dirty="0" smtClean="0"/>
              <a:t>odel (3)</a:t>
            </a:r>
            <a:endParaRPr lang="en-GB" sz="2000" dirty="0"/>
          </a:p>
        </p:txBody>
      </p:sp>
    </p:spTree>
    <p:extLst>
      <p:ext uri="{BB962C8B-B14F-4D97-AF65-F5344CB8AC3E}">
        <p14:creationId xmlns:p14="http://schemas.microsoft.com/office/powerpoint/2010/main" val="379486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959" y="440140"/>
            <a:ext cx="10018713" cy="856397"/>
          </a:xfrm>
        </p:spPr>
        <p:txBody>
          <a:bodyPr/>
          <a:lstStyle/>
          <a:p>
            <a:r>
              <a:rPr lang="en-GB" dirty="0" smtClean="0"/>
              <a:t>Conclusions</a:t>
            </a:r>
            <a:endParaRPr lang="en-GB" dirty="0"/>
          </a:p>
        </p:txBody>
      </p:sp>
      <p:sp>
        <p:nvSpPr>
          <p:cNvPr id="3" name="Content Placeholder 2"/>
          <p:cNvSpPr>
            <a:spLocks noGrp="1"/>
          </p:cNvSpPr>
          <p:nvPr>
            <p:ph idx="1"/>
          </p:nvPr>
        </p:nvSpPr>
        <p:spPr>
          <a:xfrm>
            <a:off x="1484310" y="1596789"/>
            <a:ext cx="10018713" cy="4271748"/>
          </a:xfrm>
        </p:spPr>
        <p:txBody>
          <a:bodyPr anchor="t">
            <a:normAutofit/>
          </a:bodyPr>
          <a:lstStyle/>
          <a:p>
            <a:r>
              <a:rPr lang="en-GB" sz="2800" dirty="0" smtClean="0"/>
              <a:t>R can be used from real-time trading.</a:t>
            </a:r>
          </a:p>
          <a:p>
            <a:r>
              <a:rPr lang="en-GB" sz="2800" dirty="0" smtClean="0"/>
              <a:t>Do some online trading first.</a:t>
            </a:r>
          </a:p>
          <a:p>
            <a:r>
              <a:rPr lang="en-GB" sz="2800" dirty="0" smtClean="0"/>
              <a:t>If you still have any cash left -- try programming your strategy.</a:t>
            </a:r>
            <a:br>
              <a:rPr lang="en-GB" sz="2800" dirty="0" smtClean="0"/>
            </a:br>
            <a:endParaRPr lang="en-GB" sz="2800" dirty="0" smtClean="0"/>
          </a:p>
          <a:p>
            <a:r>
              <a:rPr lang="en-GB" sz="2800" dirty="0" smtClean="0"/>
              <a:t>The </a:t>
            </a:r>
            <a:r>
              <a:rPr lang="en-GB" sz="2800" dirty="0" err="1" smtClean="0"/>
              <a:t>IBrokers</a:t>
            </a:r>
            <a:r>
              <a:rPr lang="en-GB" sz="2800" dirty="0" smtClean="0"/>
              <a:t> package is a good example of what can be achieved natively in R.</a:t>
            </a:r>
            <a:br>
              <a:rPr lang="en-GB" sz="2800" dirty="0" smtClean="0"/>
            </a:br>
            <a:endParaRPr lang="en-GB" sz="2800" dirty="0" smtClean="0"/>
          </a:p>
          <a:p>
            <a:r>
              <a:rPr lang="en-GB" sz="2800" dirty="0" smtClean="0"/>
              <a:t>There is a new kid(</a:t>
            </a:r>
            <a:r>
              <a:rPr lang="en-GB" sz="2800" i="1" dirty="0" smtClean="0"/>
              <a:t>-</a:t>
            </a:r>
            <a:r>
              <a:rPr lang="en-GB" sz="2800" i="1" dirty="0" err="1" smtClean="0"/>
              <a:t>ess</a:t>
            </a:r>
            <a:r>
              <a:rPr lang="en-GB" sz="2800" dirty="0" smtClean="0"/>
              <a:t>) on the block:  </a:t>
            </a:r>
            <a:r>
              <a:rPr lang="en-GB" sz="2800" b="1" i="1" dirty="0" smtClean="0"/>
              <a:t>Julia </a:t>
            </a:r>
            <a:endParaRPr lang="en-GB" sz="2200" b="1" i="1" dirty="0"/>
          </a:p>
        </p:txBody>
      </p:sp>
    </p:spTree>
    <p:extLst>
      <p:ext uri="{BB962C8B-B14F-4D97-AF65-F5344CB8AC3E}">
        <p14:creationId xmlns:p14="http://schemas.microsoft.com/office/powerpoint/2010/main" val="50925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959" y="440140"/>
            <a:ext cx="10018713" cy="856397"/>
          </a:xfrm>
        </p:spPr>
        <p:txBody>
          <a:bodyPr/>
          <a:lstStyle/>
          <a:p>
            <a:r>
              <a:rPr lang="en-GB" dirty="0" smtClean="0"/>
              <a:t>Worked with a variety of technologies</a:t>
            </a:r>
            <a:endParaRPr lang="en-GB" dirty="0"/>
          </a:p>
        </p:txBody>
      </p:sp>
      <p:sp>
        <p:nvSpPr>
          <p:cNvPr id="3" name="Content Placeholder 2"/>
          <p:cNvSpPr>
            <a:spLocks noGrp="1"/>
          </p:cNvSpPr>
          <p:nvPr>
            <p:ph idx="1"/>
          </p:nvPr>
        </p:nvSpPr>
        <p:spPr>
          <a:xfrm>
            <a:off x="1484310" y="1596789"/>
            <a:ext cx="10018713" cy="4271748"/>
          </a:xfrm>
        </p:spPr>
        <p:txBody>
          <a:bodyPr anchor="t">
            <a:normAutofit/>
          </a:bodyPr>
          <a:lstStyle/>
          <a:p>
            <a:r>
              <a:rPr lang="en-GB" sz="2800" dirty="0" smtClean="0"/>
              <a:t>Languages (in anger):</a:t>
            </a:r>
            <a:br>
              <a:rPr lang="en-GB" sz="2800" dirty="0" smtClean="0"/>
            </a:br>
            <a:r>
              <a:rPr lang="en-GB" sz="2200" dirty="0" smtClean="0"/>
              <a:t>Fortran / C / Ada / Perl / Python / Lisp / Java / PHP /Groovy …</a:t>
            </a:r>
            <a:br>
              <a:rPr lang="en-GB" sz="2200" dirty="0" smtClean="0"/>
            </a:br>
            <a:r>
              <a:rPr lang="en-GB" sz="2200" dirty="0" smtClean="0"/>
              <a:t>… our  </a:t>
            </a:r>
            <a:r>
              <a:rPr lang="en-GB" sz="2200" b="1" i="1" dirty="0" smtClean="0"/>
              <a:t>GOTO </a:t>
            </a:r>
            <a:r>
              <a:rPr lang="en-GB" sz="2200" dirty="0" smtClean="0"/>
              <a:t>languages remain C and Perl but ???</a:t>
            </a:r>
          </a:p>
          <a:p>
            <a:r>
              <a:rPr lang="en-GB" sz="2800" dirty="0" smtClean="0"/>
              <a:t>Back-ends</a:t>
            </a:r>
            <a:br>
              <a:rPr lang="en-GB" sz="2800" dirty="0" smtClean="0"/>
            </a:br>
            <a:r>
              <a:rPr lang="en-GB" sz="2200" dirty="0" smtClean="0"/>
              <a:t>Unix</a:t>
            </a:r>
            <a:r>
              <a:rPr lang="en-GB" dirty="0" smtClean="0"/>
              <a:t> (</a:t>
            </a:r>
            <a:r>
              <a:rPr lang="en-GB" sz="2000" dirty="0" smtClean="0"/>
              <a:t>not just Linux</a:t>
            </a:r>
            <a:r>
              <a:rPr lang="en-GB" dirty="0" smtClean="0"/>
              <a:t>)  </a:t>
            </a:r>
            <a:r>
              <a:rPr lang="en-GB" sz="2200" dirty="0" smtClean="0"/>
              <a:t>and  Windows </a:t>
            </a:r>
            <a:r>
              <a:rPr lang="en-GB" dirty="0" smtClean="0"/>
              <a:t>(</a:t>
            </a:r>
            <a:r>
              <a:rPr lang="en-GB" sz="2000" dirty="0" smtClean="0"/>
              <a:t>so some .NET</a:t>
            </a:r>
            <a:r>
              <a:rPr lang="en-GB" dirty="0" smtClean="0"/>
              <a:t>)</a:t>
            </a:r>
          </a:p>
          <a:p>
            <a:r>
              <a:rPr lang="en-GB" sz="2800" dirty="0" smtClean="0"/>
              <a:t>Databases</a:t>
            </a:r>
            <a:r>
              <a:rPr lang="en-GB" sz="2800" dirty="0"/>
              <a:t/>
            </a:r>
            <a:br>
              <a:rPr lang="en-GB" sz="2800" dirty="0"/>
            </a:br>
            <a:r>
              <a:rPr lang="en-GB" sz="2200" dirty="0" smtClean="0"/>
              <a:t>Both relational and the </a:t>
            </a:r>
            <a:r>
              <a:rPr lang="en-GB" sz="2200" dirty="0" err="1" smtClean="0"/>
              <a:t>NoSQL</a:t>
            </a:r>
            <a:r>
              <a:rPr lang="en-GB" sz="2200" dirty="0" smtClean="0"/>
              <a:t> stuff</a:t>
            </a:r>
          </a:p>
          <a:p>
            <a:r>
              <a:rPr lang="en-GB" sz="2800" dirty="0" smtClean="0"/>
              <a:t>Moving into the cloud</a:t>
            </a:r>
            <a:br>
              <a:rPr lang="en-GB" sz="2800" dirty="0" smtClean="0"/>
            </a:br>
            <a:r>
              <a:rPr lang="en-GB" sz="2200" dirty="0" smtClean="0"/>
              <a:t>AWS: </a:t>
            </a:r>
            <a:r>
              <a:rPr lang="en-GB" sz="2000" dirty="0" smtClean="0"/>
              <a:t>Map-reduce, (excited about) Redshift</a:t>
            </a:r>
            <a:r>
              <a:rPr lang="en-GB" sz="2200" dirty="0" smtClean="0"/>
              <a:t>. </a:t>
            </a:r>
            <a:endParaRPr lang="en-GB" sz="2200" dirty="0"/>
          </a:p>
        </p:txBody>
      </p:sp>
    </p:spTree>
    <p:extLst>
      <p:ext uri="{BB962C8B-B14F-4D97-AF65-F5344CB8AC3E}">
        <p14:creationId xmlns:p14="http://schemas.microsoft.com/office/powerpoint/2010/main" val="282939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371600"/>
          </a:xfrm>
        </p:spPr>
        <p:txBody>
          <a:bodyPr/>
          <a:lstStyle/>
          <a:p>
            <a:r>
              <a:rPr lang="en-GB" dirty="0" smtClean="0"/>
              <a:t>And it’s goodnight from him</a:t>
            </a:r>
            <a:endParaRPr lang="en-GB" dirty="0"/>
          </a:p>
        </p:txBody>
      </p:sp>
      <p:sp>
        <p:nvSpPr>
          <p:cNvPr id="3" name="Content Placeholder 2"/>
          <p:cNvSpPr>
            <a:spLocks noGrp="1"/>
          </p:cNvSpPr>
          <p:nvPr>
            <p:ph idx="1"/>
          </p:nvPr>
        </p:nvSpPr>
        <p:spPr>
          <a:xfrm>
            <a:off x="6195060" y="2232659"/>
            <a:ext cx="4526279" cy="3265171"/>
          </a:xfrm>
        </p:spPr>
        <p:txBody>
          <a:bodyPr/>
          <a:lstStyle/>
          <a:p>
            <a:r>
              <a:rPr lang="en-GB" dirty="0" smtClean="0"/>
              <a:t>Malcolm Sherrington</a:t>
            </a:r>
            <a:br>
              <a:rPr lang="en-GB" dirty="0" smtClean="0"/>
            </a:br>
            <a:r>
              <a:rPr lang="en-GB" dirty="0" smtClean="0"/>
              <a:t>Amis </a:t>
            </a:r>
            <a:r>
              <a:rPr lang="en-GB" sz="2000" dirty="0" smtClean="0"/>
              <a:t>Consulting LLP</a:t>
            </a:r>
            <a:r>
              <a:rPr lang="en-GB" dirty="0" smtClean="0"/>
              <a:t/>
            </a:r>
            <a:br>
              <a:rPr lang="en-GB" dirty="0" smtClean="0"/>
            </a:br>
            <a:endParaRPr lang="en-GB" dirty="0" smtClean="0"/>
          </a:p>
          <a:p>
            <a:r>
              <a:rPr lang="en-GB" dirty="0" smtClean="0">
                <a:hlinkClick r:id="rId3"/>
              </a:rPr>
              <a:t>malcolm@amisllp.com</a:t>
            </a:r>
            <a:endParaRPr lang="en-GB" dirty="0" smtClean="0"/>
          </a:p>
          <a:p>
            <a:r>
              <a:rPr lang="en-GB" dirty="0" smtClean="0">
                <a:hlinkClick r:id="rId4"/>
              </a:rPr>
              <a:t>http://www.amisllp.com</a:t>
            </a:r>
            <a:endParaRPr lang="en-GB" dirty="0" smtClean="0"/>
          </a:p>
          <a:p>
            <a:r>
              <a:rPr lang="en-GB" sz="2000" dirty="0" smtClean="0"/>
              <a:t>mobile:</a:t>
            </a:r>
            <a:r>
              <a:rPr lang="en-GB" dirty="0" smtClean="0"/>
              <a:t> 07931 287043</a:t>
            </a:r>
            <a:endParaRPr lang="en-GB"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1780" y="2078355"/>
            <a:ext cx="2195732" cy="3568065"/>
          </a:xfrm>
          <a:prstGeom prst="rect">
            <a:avLst/>
          </a:prstGeom>
        </p:spPr>
      </p:pic>
    </p:spTree>
    <p:extLst>
      <p:ext uri="{BB962C8B-B14F-4D97-AF65-F5344CB8AC3E}">
        <p14:creationId xmlns:p14="http://schemas.microsoft.com/office/powerpoint/2010/main" val="3629027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959" y="440140"/>
            <a:ext cx="10018713" cy="856397"/>
          </a:xfrm>
        </p:spPr>
        <p:txBody>
          <a:bodyPr/>
          <a:lstStyle/>
          <a:p>
            <a:r>
              <a:rPr lang="en-GB" dirty="0" smtClean="0"/>
              <a:t>Then along came R …</a:t>
            </a:r>
            <a:endParaRPr lang="en-GB" dirty="0"/>
          </a:p>
        </p:txBody>
      </p:sp>
      <p:sp>
        <p:nvSpPr>
          <p:cNvPr id="3" name="Content Placeholder 2"/>
          <p:cNvSpPr>
            <a:spLocks noGrp="1"/>
          </p:cNvSpPr>
          <p:nvPr>
            <p:ph idx="1"/>
          </p:nvPr>
        </p:nvSpPr>
        <p:spPr>
          <a:xfrm>
            <a:off x="1484310" y="1596789"/>
            <a:ext cx="10018713" cy="4271748"/>
          </a:xfrm>
        </p:spPr>
        <p:txBody>
          <a:bodyPr anchor="t">
            <a:normAutofit/>
          </a:bodyPr>
          <a:lstStyle/>
          <a:p>
            <a:r>
              <a:rPr lang="en-GB" sz="2800" dirty="0" smtClean="0"/>
              <a:t>At Kings in late-2000’s</a:t>
            </a:r>
          </a:p>
          <a:p>
            <a:r>
              <a:rPr lang="en-GB" sz="2800" dirty="0" smtClean="0"/>
              <a:t>Interest was in HPC (mainly </a:t>
            </a:r>
            <a:r>
              <a:rPr lang="en-GB" b="1" dirty="0" smtClean="0"/>
              <a:t>CUDA</a:t>
            </a:r>
            <a:r>
              <a:rPr lang="en-GB" sz="2800" dirty="0" smtClean="0"/>
              <a:t>) applied to financial systems. </a:t>
            </a:r>
          </a:p>
          <a:p>
            <a:r>
              <a:rPr lang="en-GB" sz="2800" dirty="0" smtClean="0"/>
              <a:t>Started using </a:t>
            </a:r>
            <a:r>
              <a:rPr lang="en-GB" sz="2800" dirty="0" err="1" smtClean="0"/>
              <a:t>Matlab</a:t>
            </a:r>
            <a:r>
              <a:rPr lang="en-GB" sz="2800" dirty="0" smtClean="0"/>
              <a:t> but was looking for a similar </a:t>
            </a:r>
            <a:r>
              <a:rPr lang="en-GB" sz="2800" i="1" dirty="0" smtClean="0"/>
              <a:t>type</a:t>
            </a:r>
            <a:r>
              <a:rPr lang="en-GB" sz="2800" dirty="0" smtClean="0"/>
              <a:t> package for personal/company usage .</a:t>
            </a:r>
          </a:p>
          <a:p>
            <a:r>
              <a:rPr lang="en-GB" sz="2800" dirty="0" smtClean="0"/>
              <a:t>Gnu/Octave and R both fitted the bill, R won.</a:t>
            </a:r>
          </a:p>
          <a:p>
            <a:r>
              <a:rPr lang="en-GB" sz="2800" dirty="0" smtClean="0"/>
              <a:t>One new option ( -- </a:t>
            </a:r>
            <a:r>
              <a:rPr lang="en-GB" i="1" dirty="0" smtClean="0"/>
              <a:t>more later </a:t>
            </a:r>
            <a:r>
              <a:rPr lang="en-GB" sz="2800" dirty="0" smtClean="0"/>
              <a:t>--)</a:t>
            </a:r>
            <a:endParaRPr lang="en-GB" sz="2200" dirty="0"/>
          </a:p>
        </p:txBody>
      </p:sp>
    </p:spTree>
    <p:extLst>
      <p:ext uri="{BB962C8B-B14F-4D97-AF65-F5344CB8AC3E}">
        <p14:creationId xmlns:p14="http://schemas.microsoft.com/office/powerpoint/2010/main" val="107396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959" y="440140"/>
            <a:ext cx="10018713" cy="856397"/>
          </a:xfrm>
        </p:spPr>
        <p:txBody>
          <a:bodyPr/>
          <a:lstStyle/>
          <a:p>
            <a:r>
              <a:rPr lang="en-GB" dirty="0" smtClean="0"/>
              <a:t>R in Finance</a:t>
            </a:r>
            <a:endParaRPr lang="en-GB" dirty="0"/>
          </a:p>
        </p:txBody>
      </p:sp>
      <p:sp>
        <p:nvSpPr>
          <p:cNvPr id="3" name="Content Placeholder 2"/>
          <p:cNvSpPr>
            <a:spLocks noGrp="1"/>
          </p:cNvSpPr>
          <p:nvPr>
            <p:ph idx="1"/>
          </p:nvPr>
        </p:nvSpPr>
        <p:spPr>
          <a:xfrm>
            <a:off x="1484310" y="1596789"/>
            <a:ext cx="10018713" cy="4271748"/>
          </a:xfrm>
        </p:spPr>
        <p:txBody>
          <a:bodyPr anchor="t">
            <a:normAutofit/>
          </a:bodyPr>
          <a:lstStyle/>
          <a:p>
            <a:pPr marL="0" indent="0">
              <a:buNone/>
            </a:pPr>
            <a:r>
              <a:rPr lang="en-GB" sz="2800" dirty="0" smtClean="0"/>
              <a:t>(My) Taxonomy of R financial packages</a:t>
            </a:r>
          </a:p>
          <a:p>
            <a:pPr marL="0" indent="0">
              <a:buNone/>
            </a:pPr>
            <a:r>
              <a:rPr lang="en-GB" sz="2800" dirty="0" smtClean="0"/>
              <a:t>CRAN has a Finance view: </a:t>
            </a:r>
            <a:r>
              <a:rPr lang="en-GB" sz="2200" dirty="0">
                <a:hlinkClick r:id="rId3"/>
              </a:rPr>
              <a:t>http://cran.r-project.org/web/views/Finance.html</a:t>
            </a:r>
            <a:endParaRPr lang="en-GB" sz="2200" dirty="0" smtClean="0"/>
          </a:p>
          <a:p>
            <a:pPr marL="0" indent="0">
              <a:buNone/>
            </a:pPr>
            <a:endParaRPr lang="en-GB" sz="1400" dirty="0" smtClean="0"/>
          </a:p>
          <a:p>
            <a:r>
              <a:rPr lang="en-GB" sz="2800" dirty="0" smtClean="0"/>
              <a:t>Econometrics</a:t>
            </a:r>
          </a:p>
          <a:p>
            <a:r>
              <a:rPr lang="en-GB" sz="2800" dirty="0" err="1" smtClean="0"/>
              <a:t>Rmetrics</a:t>
            </a:r>
            <a:r>
              <a:rPr lang="en-GB" sz="2800" dirty="0" smtClean="0"/>
              <a:t> Group</a:t>
            </a:r>
          </a:p>
          <a:p>
            <a:r>
              <a:rPr lang="en-GB" sz="2800" dirty="0" err="1" smtClean="0"/>
              <a:t>Quantmod</a:t>
            </a:r>
            <a:endParaRPr lang="en-GB" sz="2800" dirty="0" smtClean="0"/>
          </a:p>
          <a:p>
            <a:r>
              <a:rPr lang="en-GB" sz="2800" dirty="0" smtClean="0"/>
              <a:t>“TITs”</a:t>
            </a:r>
            <a:endParaRPr lang="en-GB" sz="2200" dirty="0"/>
          </a:p>
        </p:txBody>
      </p:sp>
    </p:spTree>
    <p:extLst>
      <p:ext uri="{BB962C8B-B14F-4D97-AF65-F5344CB8AC3E}">
        <p14:creationId xmlns:p14="http://schemas.microsoft.com/office/powerpoint/2010/main" val="17181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691" y="356260"/>
            <a:ext cx="8348353" cy="486888"/>
          </a:xfrm>
        </p:spPr>
        <p:txBody>
          <a:bodyPr>
            <a:normAutofit fontScale="90000"/>
          </a:bodyPr>
          <a:lstStyle/>
          <a:p>
            <a:r>
              <a:rPr lang="en-GB" dirty="0" smtClean="0"/>
              <a:t>A Couple of TITs</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4067" y="997527"/>
            <a:ext cx="8429980" cy="5373216"/>
          </a:xfrm>
        </p:spPr>
      </p:pic>
    </p:spTree>
    <p:extLst>
      <p:ext uri="{BB962C8B-B14F-4D97-AF65-F5344CB8AC3E}">
        <p14:creationId xmlns:p14="http://schemas.microsoft.com/office/powerpoint/2010/main" val="1718179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959" y="440140"/>
            <a:ext cx="10018713" cy="856397"/>
          </a:xfrm>
        </p:spPr>
        <p:txBody>
          <a:bodyPr/>
          <a:lstStyle/>
          <a:p>
            <a:r>
              <a:rPr lang="en-GB" dirty="0" smtClean="0"/>
              <a:t>Algorithmic Trading</a:t>
            </a:r>
            <a:endParaRPr lang="en-GB" dirty="0"/>
          </a:p>
        </p:txBody>
      </p:sp>
      <p:sp>
        <p:nvSpPr>
          <p:cNvPr id="3" name="Content Placeholder 2"/>
          <p:cNvSpPr>
            <a:spLocks noGrp="1"/>
          </p:cNvSpPr>
          <p:nvPr>
            <p:ph idx="1"/>
          </p:nvPr>
        </p:nvSpPr>
        <p:spPr>
          <a:xfrm>
            <a:off x="1484310" y="1360170"/>
            <a:ext cx="10018713" cy="4508367"/>
          </a:xfrm>
        </p:spPr>
        <p:txBody>
          <a:bodyPr anchor="t">
            <a:normAutofit/>
          </a:bodyPr>
          <a:lstStyle/>
          <a:p>
            <a:pPr marL="0" indent="0">
              <a:buNone/>
            </a:pPr>
            <a:r>
              <a:rPr lang="en-GB" sz="2800" dirty="0" smtClean="0"/>
              <a:t>You will need:</a:t>
            </a:r>
          </a:p>
          <a:p>
            <a:r>
              <a:rPr lang="en-GB" sz="2800" dirty="0" smtClean="0"/>
              <a:t>Data Feed</a:t>
            </a:r>
            <a:br>
              <a:rPr lang="en-GB" sz="2800" dirty="0" smtClean="0"/>
            </a:br>
            <a:r>
              <a:rPr lang="en-GB" dirty="0" smtClean="0"/>
              <a:t>Yahoo Financials, Pay for feeds, Platform API</a:t>
            </a:r>
          </a:p>
          <a:p>
            <a:r>
              <a:rPr lang="en-GB" sz="2800" dirty="0" smtClean="0"/>
              <a:t>Analysis</a:t>
            </a:r>
            <a:br>
              <a:rPr lang="en-GB" sz="2800" dirty="0" smtClean="0"/>
            </a:br>
            <a:r>
              <a:rPr lang="en-GB" dirty="0" smtClean="0"/>
              <a:t>Python, C/C++, C#, R  + … others</a:t>
            </a:r>
          </a:p>
          <a:p>
            <a:r>
              <a:rPr lang="en-GB" sz="2800" dirty="0"/>
              <a:t>Trade</a:t>
            </a:r>
            <a:br>
              <a:rPr lang="en-GB" sz="2800" dirty="0"/>
            </a:br>
            <a:r>
              <a:rPr lang="en-GB" dirty="0" err="1"/>
              <a:t>Metatrader</a:t>
            </a:r>
            <a:r>
              <a:rPr lang="en-GB" dirty="0"/>
              <a:t>, </a:t>
            </a:r>
            <a:r>
              <a:rPr lang="en-GB" dirty="0" err="1" smtClean="0"/>
              <a:t>NinjaTrader</a:t>
            </a:r>
            <a:r>
              <a:rPr lang="en-GB" dirty="0"/>
              <a:t>, </a:t>
            </a:r>
            <a:r>
              <a:rPr lang="en-GB" dirty="0" err="1" smtClean="0"/>
              <a:t>TradeStation</a:t>
            </a:r>
            <a:r>
              <a:rPr lang="en-GB" dirty="0"/>
              <a:t>, </a:t>
            </a:r>
            <a:r>
              <a:rPr lang="en-GB" dirty="0" err="1" smtClean="0"/>
              <a:t>ThinkOrSwim</a:t>
            </a:r>
            <a:r>
              <a:rPr lang="en-GB" dirty="0" smtClean="0"/>
              <a:t> …</a:t>
            </a:r>
          </a:p>
          <a:p>
            <a:r>
              <a:rPr lang="en-GB" sz="2800" b="1" i="1" dirty="0" smtClean="0"/>
              <a:t>Cash !!!</a:t>
            </a:r>
          </a:p>
          <a:p>
            <a:pPr marL="0" indent="0">
              <a:buNone/>
            </a:pPr>
            <a:endParaRPr lang="en-GB" sz="2200" dirty="0"/>
          </a:p>
        </p:txBody>
      </p:sp>
    </p:spTree>
    <p:extLst>
      <p:ext uri="{BB962C8B-B14F-4D97-AF65-F5344CB8AC3E}">
        <p14:creationId xmlns:p14="http://schemas.microsoft.com/office/powerpoint/2010/main" val="308243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959" y="440140"/>
            <a:ext cx="10018713" cy="856397"/>
          </a:xfrm>
        </p:spPr>
        <p:txBody>
          <a:bodyPr/>
          <a:lstStyle/>
          <a:p>
            <a:r>
              <a:rPr lang="en-GB" dirty="0" smtClean="0"/>
              <a:t>Real-time Trading (with </a:t>
            </a:r>
            <a:r>
              <a:rPr lang="en-GB" dirty="0" err="1" smtClean="0"/>
              <a:t>IBrokers</a:t>
            </a:r>
            <a:r>
              <a:rPr lang="en-GB" dirty="0" smtClean="0"/>
              <a:t>)</a:t>
            </a:r>
            <a:endParaRPr lang="en-GB" dirty="0"/>
          </a:p>
        </p:txBody>
      </p:sp>
      <p:sp>
        <p:nvSpPr>
          <p:cNvPr id="3" name="Content Placeholder 2"/>
          <p:cNvSpPr>
            <a:spLocks noGrp="1"/>
          </p:cNvSpPr>
          <p:nvPr>
            <p:ph idx="1"/>
          </p:nvPr>
        </p:nvSpPr>
        <p:spPr>
          <a:xfrm>
            <a:off x="1484310" y="1596789"/>
            <a:ext cx="10018713" cy="4271748"/>
          </a:xfrm>
        </p:spPr>
        <p:txBody>
          <a:bodyPr anchor="t">
            <a:normAutofit/>
          </a:bodyPr>
          <a:lstStyle/>
          <a:p>
            <a:r>
              <a:rPr lang="en-GB" sz="2800" dirty="0" smtClean="0"/>
              <a:t>ACL use Interactive Brokers ( </a:t>
            </a:r>
            <a:r>
              <a:rPr lang="en-GB" sz="2800" i="1" dirty="0" smtClean="0"/>
              <a:t>not always in R </a:t>
            </a:r>
            <a:r>
              <a:rPr lang="en-GB" sz="2800" dirty="0"/>
              <a:t>)</a:t>
            </a:r>
            <a:br>
              <a:rPr lang="en-GB" sz="2800" dirty="0"/>
            </a:br>
            <a:r>
              <a:rPr lang="en-GB" sz="2000" dirty="0">
                <a:hlinkClick r:id="rId3"/>
              </a:rPr>
              <a:t>https://www.interactivebrokers.co.uk</a:t>
            </a:r>
            <a:r>
              <a:rPr lang="en-GB" sz="2000" dirty="0" smtClean="0">
                <a:hlinkClick r:id="rId3"/>
              </a:rPr>
              <a:t>/</a:t>
            </a:r>
            <a:endParaRPr lang="en-GB" sz="2000" dirty="0" smtClean="0"/>
          </a:p>
          <a:p>
            <a:r>
              <a:rPr lang="en-GB" sz="2800" dirty="0" smtClean="0"/>
              <a:t>A feed </a:t>
            </a:r>
            <a:r>
              <a:rPr lang="en-GB" sz="2800" dirty="0"/>
              <a:t>to do real-time trading</a:t>
            </a:r>
            <a:r>
              <a:rPr lang="en-GB" sz="2800" dirty="0" smtClean="0"/>
              <a:t>.</a:t>
            </a:r>
          </a:p>
          <a:p>
            <a:r>
              <a:rPr lang="en-GB" sz="2800" dirty="0" smtClean="0"/>
              <a:t>Java Application (TWS) and a Web-Trader Interface</a:t>
            </a:r>
          </a:p>
          <a:p>
            <a:r>
              <a:rPr lang="en-GB" sz="2800" dirty="0" smtClean="0"/>
              <a:t>Good documentation and phone support.</a:t>
            </a:r>
          </a:p>
          <a:p>
            <a:r>
              <a:rPr lang="en-GB" sz="2800" dirty="0" smtClean="0"/>
              <a:t>API which can be accessed via C, Java, </a:t>
            </a:r>
            <a:r>
              <a:rPr lang="en-GB" sz="2800" dirty="0" err="1" smtClean="0"/>
              <a:t>.Net</a:t>
            </a:r>
            <a:r>
              <a:rPr lang="en-GB" sz="2800" dirty="0" smtClean="0"/>
              <a:t>, Excel</a:t>
            </a:r>
          </a:p>
          <a:p>
            <a:r>
              <a:rPr lang="en-GB" sz="2800" dirty="0" smtClean="0"/>
              <a:t>Several </a:t>
            </a:r>
            <a:r>
              <a:rPr lang="en-GB" sz="2800" i="1" dirty="0" smtClean="0"/>
              <a:t>other</a:t>
            </a:r>
            <a:r>
              <a:rPr lang="en-GB" sz="2800" dirty="0" smtClean="0"/>
              <a:t> languages exist, including at least one R package.</a:t>
            </a:r>
            <a:br>
              <a:rPr lang="en-GB" sz="2800" dirty="0" smtClean="0"/>
            </a:br>
            <a:endParaRPr lang="en-GB" sz="2800" dirty="0" smtClean="0"/>
          </a:p>
        </p:txBody>
      </p:sp>
    </p:spTree>
    <p:extLst>
      <p:ext uri="{BB962C8B-B14F-4D97-AF65-F5344CB8AC3E}">
        <p14:creationId xmlns:p14="http://schemas.microsoft.com/office/powerpoint/2010/main" val="308243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970" y="1403350"/>
            <a:ext cx="7696200" cy="4622800"/>
          </a:xfrm>
          <a:prstGeom prst="rect">
            <a:avLst/>
          </a:prstGeom>
        </p:spPr>
      </p:pic>
      <p:sp>
        <p:nvSpPr>
          <p:cNvPr id="6" name="TextBox 5"/>
          <p:cNvSpPr txBox="1"/>
          <p:nvPr/>
        </p:nvSpPr>
        <p:spPr>
          <a:xfrm>
            <a:off x="3859530" y="502977"/>
            <a:ext cx="5364480" cy="461665"/>
          </a:xfrm>
          <a:prstGeom prst="rect">
            <a:avLst/>
          </a:prstGeom>
          <a:noFill/>
        </p:spPr>
        <p:txBody>
          <a:bodyPr wrap="square" rtlCol="0">
            <a:spAutoFit/>
          </a:bodyPr>
          <a:lstStyle/>
          <a:p>
            <a:r>
              <a:rPr lang="en-GB" sz="2400" dirty="0" smtClean="0"/>
              <a:t>Interactive Brokers  –  Trader Workstation</a:t>
            </a:r>
            <a:endParaRPr lang="en-GB" sz="2400" dirty="0"/>
          </a:p>
        </p:txBody>
      </p:sp>
    </p:spTree>
    <p:extLst>
      <p:ext uri="{BB962C8B-B14F-4D97-AF65-F5344CB8AC3E}">
        <p14:creationId xmlns:p14="http://schemas.microsoft.com/office/powerpoint/2010/main" val="7980096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1812</TotalTime>
  <Words>3501</Words>
  <Application>Microsoft Office PowerPoint</Application>
  <PresentationFormat>Custom</PresentationFormat>
  <Paragraphs>610</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Parallax</vt:lpstr>
      <vt:lpstr>Algorithmic Trading with R</vt:lpstr>
      <vt:lpstr>Amis Consulting LLP</vt:lpstr>
      <vt:lpstr>Worked with a variety of technologies</vt:lpstr>
      <vt:lpstr>Then along came R …</vt:lpstr>
      <vt:lpstr>R in Finance</vt:lpstr>
      <vt:lpstr>A Couple of TITs</vt:lpstr>
      <vt:lpstr>Algorithmic Trading</vt:lpstr>
      <vt:lpstr>Real-time Trading (with IBrokers)</vt:lpstr>
      <vt:lpstr>PowerPoint Presentation</vt:lpstr>
      <vt:lpstr>PowerPoint Presentation</vt:lpstr>
      <vt:lpstr>More on Algorithmic Trading</vt:lpstr>
      <vt:lpstr>How do I start?</vt:lpstr>
      <vt:lpstr> How to Test Your New Market Making Software and Lose a Pile of Money, Fast </vt:lpstr>
      <vt:lpstr>Nanex :  5 second interval chart showing all trades colour coded by exchange </vt:lpstr>
      <vt:lpstr>Fatal First Forty minutes</vt:lpstr>
      <vt:lpstr>Why Use R as a trading platform</vt:lpstr>
      <vt:lpstr>IBrokers: R package (1)</vt:lpstr>
      <vt:lpstr>IBrokers: R package (2)</vt:lpstr>
      <vt:lpstr>PowerPoint Presentation</vt:lpstr>
      <vt:lpstr>PowerPoint Presentation</vt:lpstr>
      <vt:lpstr>PowerPoint Presentation</vt:lpstr>
      <vt:lpstr>Real Time Data Model (1a)</vt:lpstr>
      <vt:lpstr>Real Time Data Model (1b)</vt:lpstr>
      <vt:lpstr>PowerPoint Presentation</vt:lpstr>
      <vt:lpstr>PowerPoint Presentation</vt:lpstr>
      <vt:lpstr>PowerPoint Presentation</vt:lpstr>
      <vt:lpstr>PowerPoint Presentation</vt:lpstr>
      <vt:lpstr>PowerPoint Presentation</vt:lpstr>
      <vt:lpstr>Conclusions</vt:lpstr>
      <vt:lpstr>And it’s goodnight from him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Trading with R</dc:title>
  <dc:creator>Malcolm Sherrington</dc:creator>
  <cp:lastModifiedBy>Malcolm</cp:lastModifiedBy>
  <cp:revision>110</cp:revision>
  <dcterms:created xsi:type="dcterms:W3CDTF">2013-11-26T23:33:37Z</dcterms:created>
  <dcterms:modified xsi:type="dcterms:W3CDTF">2013-12-02T22:06:54Z</dcterms:modified>
</cp:coreProperties>
</file>