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1" r:id="rId1"/>
  </p:sldMasterIdLst>
  <p:sldIdLst>
    <p:sldId id="285" r:id="rId2"/>
    <p:sldId id="284" r:id="rId3"/>
    <p:sldId id="286" r:id="rId4"/>
    <p:sldId id="309" r:id="rId5"/>
    <p:sldId id="310" r:id="rId6"/>
    <p:sldId id="312" r:id="rId7"/>
    <p:sldId id="320" r:id="rId8"/>
    <p:sldId id="313" r:id="rId9"/>
    <p:sldId id="315" r:id="rId10"/>
    <p:sldId id="287" r:id="rId11"/>
    <p:sldId id="301" r:id="rId12"/>
    <p:sldId id="288" r:id="rId13"/>
    <p:sldId id="289" r:id="rId14"/>
    <p:sldId id="293" r:id="rId15"/>
    <p:sldId id="290" r:id="rId16"/>
    <p:sldId id="291" r:id="rId17"/>
    <p:sldId id="294" r:id="rId18"/>
    <p:sldId id="292" r:id="rId19"/>
    <p:sldId id="308" r:id="rId20"/>
    <p:sldId id="316" r:id="rId21"/>
    <p:sldId id="302" r:id="rId22"/>
    <p:sldId id="306" r:id="rId23"/>
    <p:sldId id="307" r:id="rId24"/>
    <p:sldId id="304" r:id="rId25"/>
    <p:sldId id="317" r:id="rId26"/>
    <p:sldId id="319" r:id="rId27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8"/>
    </p:embeddedFont>
    <p:embeddedFont>
      <p:font typeface="G마켓 산스 TTF Light" panose="02000000000000000000" pitchFamily="2" charset="-127"/>
      <p:regular r:id="rId29"/>
    </p:embeddedFont>
    <p:embeddedFont>
      <p:font typeface="G마켓 산스 TTF Medium" panose="02000000000000000000" pitchFamily="2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Poppins" panose="00000500000000000000" pitchFamily="2" charset="0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CC"/>
    <a:srgbClr val="343434"/>
    <a:srgbClr val="58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AF56E-C6C4-4096-9AA5-D2B1E6D2FDB8}" v="605" dt="2022-06-19T10:02:07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23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6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6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6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2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0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34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24B9953-89E5-46EF-83FF-FFA0D4100BC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DD5CB47-FF90-454B-BCA2-15D628D75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JEBest/QuantVi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9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ACA5116-CF22-EA8E-6CEE-2DE6E91C9C2B}"/>
              </a:ext>
            </a:extLst>
          </p:cNvPr>
          <p:cNvSpPr txBox="1">
            <a:spLocks/>
          </p:cNvSpPr>
          <p:nvPr/>
        </p:nvSpPr>
        <p:spPr>
          <a:xfrm>
            <a:off x="3324265" y="2022828"/>
            <a:ext cx="10782300" cy="213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QuantVis</a:t>
            </a:r>
            <a:r>
              <a:rPr lang="en-US" altLang="ko-KR" sz="80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3600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0CA0FCA-1B7B-6C10-2B5E-235899616532}"/>
              </a:ext>
            </a:extLst>
          </p:cNvPr>
          <p:cNvSpPr txBox="1">
            <a:spLocks/>
          </p:cNvSpPr>
          <p:nvPr/>
        </p:nvSpPr>
        <p:spPr>
          <a:xfrm>
            <a:off x="2514968" y="3648947"/>
            <a:ext cx="9896452" cy="143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-Your Number One AI Investment Advisor 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F60400-620C-FF5E-171C-41FC0FE4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5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Service (Home)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C960A-52C5-0660-D879-BD201A7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93BE0B-9A43-3598-D5B1-B98E9069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01"/>
          <a:stretch/>
        </p:blipFill>
        <p:spPr>
          <a:xfrm>
            <a:off x="347736" y="859309"/>
            <a:ext cx="1604632" cy="51393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52469B-7E4A-F8FB-A358-51A0301B1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368" y="1017576"/>
            <a:ext cx="6432784" cy="15026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497879-CA58-C96B-4237-69B7FC177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368" y="2493967"/>
            <a:ext cx="6432784" cy="3504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620A1-6E64-87F2-863E-794A789277A6}"/>
              </a:ext>
            </a:extLst>
          </p:cNvPr>
          <p:cNvSpPr txBox="1"/>
          <p:nvPr/>
        </p:nvSpPr>
        <p:spPr>
          <a:xfrm>
            <a:off x="8689237" y="1017576"/>
            <a:ext cx="98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6071D-59A2-7876-DC5B-06371AAB8446}"/>
              </a:ext>
            </a:extLst>
          </p:cNvPr>
          <p:cNvSpPr txBox="1"/>
          <p:nvPr/>
        </p:nvSpPr>
        <p:spPr>
          <a:xfrm>
            <a:off x="8689237" y="1366286"/>
            <a:ext cx="333864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Yahoo Finance API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활용한 한국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미국증시 지수데이터 유저뷰로 송출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ZUM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 공유기능을 통한 증시 히트맵 호출 및 유저뷰로 출력 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홈화면 접근 시 증시결과를 한눈에 확인목적 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일간단위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분단위 업데이트를 통한 실시간 단위 정보제공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예정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1A79DA6-8973-F859-F5F9-9E7CC352E3CA}"/>
              </a:ext>
            </a:extLst>
          </p:cNvPr>
          <p:cNvSpPr/>
          <p:nvPr/>
        </p:nvSpPr>
        <p:spPr>
          <a:xfrm>
            <a:off x="482482" y="1904999"/>
            <a:ext cx="1355016" cy="4654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9E9DB9-8B9D-3C83-FE3A-27A68B4A228A}"/>
              </a:ext>
            </a:extLst>
          </p:cNvPr>
          <p:cNvSpPr/>
          <p:nvPr/>
        </p:nvSpPr>
        <p:spPr>
          <a:xfrm>
            <a:off x="2686050" y="3019425"/>
            <a:ext cx="4933950" cy="2733674"/>
          </a:xfrm>
          <a:prstGeom prst="roundRect">
            <a:avLst>
              <a:gd name="adj" fmla="val 5372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260A296-392F-3526-C7EF-D85FF0E271DC}"/>
              </a:ext>
            </a:extLst>
          </p:cNvPr>
          <p:cNvSpPr/>
          <p:nvPr/>
        </p:nvSpPr>
        <p:spPr>
          <a:xfrm>
            <a:off x="1952368" y="1017576"/>
            <a:ext cx="6432784" cy="1502679"/>
          </a:xfrm>
          <a:prstGeom prst="roundRect">
            <a:avLst>
              <a:gd name="adj" fmla="val 5372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1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Service (Home)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C960A-52C5-0660-D879-BD201A7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93BE0B-9A43-3598-D5B1-B98E9069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01"/>
          <a:stretch/>
        </p:blipFill>
        <p:spPr>
          <a:xfrm>
            <a:off x="347736" y="928135"/>
            <a:ext cx="1604632" cy="5257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620A1-6E64-87F2-863E-794A789277A6}"/>
              </a:ext>
            </a:extLst>
          </p:cNvPr>
          <p:cNvSpPr txBox="1"/>
          <p:nvPr/>
        </p:nvSpPr>
        <p:spPr>
          <a:xfrm>
            <a:off x="8689237" y="1017576"/>
            <a:ext cx="98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6071D-59A2-7876-DC5B-06371AAB8446}"/>
              </a:ext>
            </a:extLst>
          </p:cNvPr>
          <p:cNvSpPr txBox="1"/>
          <p:nvPr/>
        </p:nvSpPr>
        <p:spPr>
          <a:xfrm>
            <a:off x="8689237" y="1366286"/>
            <a:ext cx="308069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CNN Fear and Greed Index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공포지수 구현을 통한 지수의 변동성 확인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Naver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증권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FINVIZ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핀테크 웹을 활용한 상승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하락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거래량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TOP5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테이블로 구현 및 시각화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일간단위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분단위 업데이트를 통해 실시간 단위 정보제공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예정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D7E884-093D-6232-9409-F7465385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368" y="977091"/>
            <a:ext cx="6591864" cy="2708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28E62D-CEFE-638F-C609-04FED2430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368" y="3685941"/>
            <a:ext cx="6591864" cy="250365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34304-F37E-EDDB-C7E0-7C38946045F6}"/>
              </a:ext>
            </a:extLst>
          </p:cNvPr>
          <p:cNvSpPr/>
          <p:nvPr/>
        </p:nvSpPr>
        <p:spPr>
          <a:xfrm>
            <a:off x="482482" y="2003290"/>
            <a:ext cx="1355016" cy="4654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F10ED7-E824-10CF-AE6B-BF64246FCC90}"/>
              </a:ext>
            </a:extLst>
          </p:cNvPr>
          <p:cNvSpPr/>
          <p:nvPr/>
        </p:nvSpPr>
        <p:spPr>
          <a:xfrm>
            <a:off x="1949129" y="987402"/>
            <a:ext cx="3282484" cy="2614280"/>
          </a:xfrm>
          <a:prstGeom prst="roundRect">
            <a:avLst>
              <a:gd name="adj" fmla="val 5372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04D2CFC-6D2F-78F8-B48F-B131ACDE325C}"/>
              </a:ext>
            </a:extLst>
          </p:cNvPr>
          <p:cNvSpPr/>
          <p:nvPr/>
        </p:nvSpPr>
        <p:spPr>
          <a:xfrm>
            <a:off x="5261747" y="965183"/>
            <a:ext cx="3282485" cy="5220463"/>
          </a:xfrm>
          <a:prstGeom prst="roundRect">
            <a:avLst>
              <a:gd name="adj" fmla="val 5372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351C8AA-2637-EA86-C0C4-5C29967F9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9" t="2524" r="6777" b="29479"/>
          <a:stretch/>
        </p:blipFill>
        <p:spPr>
          <a:xfrm>
            <a:off x="8507902" y="1592443"/>
            <a:ext cx="2487083" cy="28742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B727DD-F232-109A-79B7-4E618FDC2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" r="5333" b="16099"/>
          <a:stretch/>
        </p:blipFill>
        <p:spPr>
          <a:xfrm>
            <a:off x="5434956" y="870344"/>
            <a:ext cx="2549431" cy="422700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Service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207A91-6551-A997-20C6-8ED6330AA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DF33E8-6762-55A8-C492-FDC07CB45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738" y="870344"/>
            <a:ext cx="2651317" cy="4227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F98228-A22E-EF52-680F-096FFB5A7E29}"/>
              </a:ext>
            </a:extLst>
          </p:cNvPr>
          <p:cNvSpPr txBox="1"/>
          <p:nvPr/>
        </p:nvSpPr>
        <p:spPr>
          <a:xfrm>
            <a:off x="406297" y="5155139"/>
            <a:ext cx="98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BB6C5-64C1-83F7-157D-47E9054C3766}"/>
              </a:ext>
            </a:extLst>
          </p:cNvPr>
          <p:cNvSpPr txBox="1"/>
          <p:nvPr/>
        </p:nvSpPr>
        <p:spPr>
          <a:xfrm>
            <a:off x="406296" y="5503849"/>
            <a:ext cx="109475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로그인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카카오톡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구글  간편 로그인을 통한 유저정보 확인 후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User DB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저장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로그인 시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DB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회원정보 일치 시 세션생성 후 홈페이지로 리다이렉트 처리 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회원가입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유저에게 전달받은 이메일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비밀번호를 제약조건에 따라 회원정보 승인 후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User DB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저장   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회원정보 복구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유저에게 전달받은 이메일 주소를 통해 유저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DB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일치할 시 이메일로 비밀번호 재설정 페이지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URL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제공을 통한 재설정 유도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예정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03231A-F960-BE05-0DFB-3ACC7D90B4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46" b="38808"/>
          <a:stretch/>
        </p:blipFill>
        <p:spPr>
          <a:xfrm>
            <a:off x="300571" y="928135"/>
            <a:ext cx="1756829" cy="4196524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EC0CEAC-939D-BBE2-3DFC-CEFF3E5A1ACE}"/>
              </a:ext>
            </a:extLst>
          </p:cNvPr>
          <p:cNvSpPr/>
          <p:nvPr/>
        </p:nvSpPr>
        <p:spPr>
          <a:xfrm flipV="1">
            <a:off x="2074357" y="2891373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D0CC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155DE1F-B5F3-A114-E9B1-127D9E4CCE07}"/>
              </a:ext>
            </a:extLst>
          </p:cNvPr>
          <p:cNvSpPr/>
          <p:nvPr/>
        </p:nvSpPr>
        <p:spPr>
          <a:xfrm flipV="1">
            <a:off x="5165969" y="2915241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D0CC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7D47165-2890-BC9E-F988-B1F469EDF9A9}"/>
              </a:ext>
            </a:extLst>
          </p:cNvPr>
          <p:cNvSpPr/>
          <p:nvPr/>
        </p:nvSpPr>
        <p:spPr>
          <a:xfrm flipV="1">
            <a:off x="8085347" y="2872691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D0CC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EF3597B-E0C7-3B80-D5C0-36EB2B735B91}"/>
              </a:ext>
            </a:extLst>
          </p:cNvPr>
          <p:cNvSpPr/>
          <p:nvPr/>
        </p:nvSpPr>
        <p:spPr>
          <a:xfrm>
            <a:off x="482481" y="4686301"/>
            <a:ext cx="1474741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F82E771-4856-C160-3B05-63814E81EE13}"/>
              </a:ext>
            </a:extLst>
          </p:cNvPr>
          <p:cNvSpPr/>
          <p:nvPr/>
        </p:nvSpPr>
        <p:spPr>
          <a:xfrm>
            <a:off x="3057525" y="4123787"/>
            <a:ext cx="1495425" cy="762537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8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9058D9-1430-3847-A17E-51886A95A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2" y="1215465"/>
            <a:ext cx="5372218" cy="331951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Technical Analysis(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기술적분석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C8CF7E-4C3E-FE76-63A8-156A22610658}"/>
              </a:ext>
            </a:extLst>
          </p:cNvPr>
          <p:cNvSpPr/>
          <p:nvPr/>
        </p:nvSpPr>
        <p:spPr>
          <a:xfrm>
            <a:off x="482484" y="1854202"/>
            <a:ext cx="727192" cy="4136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CF0C9-D3EB-E901-52F2-DB3D62B62C19}"/>
              </a:ext>
            </a:extLst>
          </p:cNvPr>
          <p:cNvSpPr txBox="1"/>
          <p:nvPr/>
        </p:nvSpPr>
        <p:spPr>
          <a:xfrm>
            <a:off x="482482" y="496061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052C6-80BA-79AD-952B-901BA1A1A650}"/>
              </a:ext>
            </a:extLst>
          </p:cNvPr>
          <p:cNvSpPr txBox="1"/>
          <p:nvPr/>
        </p:nvSpPr>
        <p:spPr>
          <a:xfrm>
            <a:off x="304728" y="5268389"/>
            <a:ext cx="1025006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유저로부터 전달받은 종목명 및 종목코드를 서비스 전달 후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DB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시계열 데이터를 출력 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Google Chart API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와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Javascript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유저의 실시간 기간설정 상호작용을 구현 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종목명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코드가 부합하지 않을 경우 종목명 검색을 통한 검색어 매칭 유도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EED54F-2342-076D-3569-8A796005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19" y="1357520"/>
            <a:ext cx="5041898" cy="317745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20305E-2EEF-1348-355D-3DF9B6CE2833}"/>
              </a:ext>
            </a:extLst>
          </p:cNvPr>
          <p:cNvSpPr/>
          <p:nvPr/>
        </p:nvSpPr>
        <p:spPr>
          <a:xfrm>
            <a:off x="1349376" y="1428750"/>
            <a:ext cx="933450" cy="16086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8760FE-DCBF-4BD0-F003-A164B2D00FB0}"/>
              </a:ext>
            </a:extLst>
          </p:cNvPr>
          <p:cNvSpPr/>
          <p:nvPr/>
        </p:nvSpPr>
        <p:spPr>
          <a:xfrm>
            <a:off x="6667619" y="1693340"/>
            <a:ext cx="5041898" cy="344435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0A7678-837A-A910-7070-79ADE481DBE9}"/>
              </a:ext>
            </a:extLst>
          </p:cNvPr>
          <p:cNvSpPr/>
          <p:nvPr/>
        </p:nvSpPr>
        <p:spPr>
          <a:xfrm>
            <a:off x="1536716" y="4093301"/>
            <a:ext cx="4119501" cy="32873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1DB460-5AE6-C6CE-315A-45138DF67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E1CCB45-060A-6C57-06D7-78C20BB5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6" y="1241634"/>
            <a:ext cx="5397618" cy="371749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Technical Analysis(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기술적분석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C8CF7E-4C3E-FE76-63A8-156A22610658}"/>
              </a:ext>
            </a:extLst>
          </p:cNvPr>
          <p:cNvSpPr/>
          <p:nvPr/>
        </p:nvSpPr>
        <p:spPr>
          <a:xfrm>
            <a:off x="479696" y="2228563"/>
            <a:ext cx="5397618" cy="2714293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CF0C9-D3EB-E901-52F2-DB3D62B62C19}"/>
              </a:ext>
            </a:extLst>
          </p:cNvPr>
          <p:cNvSpPr txBox="1"/>
          <p:nvPr/>
        </p:nvSpPr>
        <p:spPr>
          <a:xfrm>
            <a:off x="506839" y="525307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052C6-80BA-79AD-952B-901BA1A1A650}"/>
              </a:ext>
            </a:extLst>
          </p:cNvPr>
          <p:cNvSpPr txBox="1"/>
          <p:nvPr/>
        </p:nvSpPr>
        <p:spPr>
          <a:xfrm>
            <a:off x="418983" y="5562269"/>
            <a:ext cx="1025006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전달받은 종목코드 또는 종목명에 따른 거래량 및 참고지표 구현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(EMA,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MACD, Stochastic)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알렉산더엘더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(1950)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삼중창 매매시스템을 기반으로 장기추세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중단기추세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기술적 매매타점을 제공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6F358F6-F17C-1271-C901-4C2B26EDDB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81"/>
          <a:stretch/>
        </p:blipFill>
        <p:spPr>
          <a:xfrm>
            <a:off x="6500910" y="2034194"/>
            <a:ext cx="5211394" cy="182199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6C6334-8A1E-68D2-18D0-C4204581B7EB}"/>
              </a:ext>
            </a:extLst>
          </p:cNvPr>
          <p:cNvSpPr/>
          <p:nvPr/>
        </p:nvSpPr>
        <p:spPr>
          <a:xfrm flipV="1">
            <a:off x="6003925" y="2828049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D0C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1DEF2-ED28-0EDA-10F3-F5B871D7759A}"/>
              </a:ext>
            </a:extLst>
          </p:cNvPr>
          <p:cNvSpPr txBox="1"/>
          <p:nvPr/>
        </p:nvSpPr>
        <p:spPr>
          <a:xfrm>
            <a:off x="6472335" y="3975398"/>
            <a:ext cx="5843490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-EMA130: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시장의 장기추세를 판단하기 위한 지수의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26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주 이동평균선과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입력한 종목의 종가비교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-MACD, Stochastic: MACD(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장단기이평선차이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와 스토캐스틱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시세동향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오실레이터를 활용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추세와 역추세에 대한 시그널 확인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-Insight: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장기추세와 중단기추세를 종합해 매수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매도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관망에 대한 시그널 제공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C85844-2529-D252-F742-845E8B84989C}"/>
              </a:ext>
            </a:extLst>
          </p:cNvPr>
          <p:cNvSpPr/>
          <p:nvPr/>
        </p:nvSpPr>
        <p:spPr>
          <a:xfrm>
            <a:off x="6500910" y="2486025"/>
            <a:ext cx="5211394" cy="733499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E44441-4E2E-9A84-5BB0-C314DEB1A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9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Strategy(MPT 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자산배분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984D0F-796C-8750-648A-093DC34F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4" y="1278233"/>
            <a:ext cx="5766442" cy="18376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EAD52-66B1-DE0E-A06F-A2AEAA87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96" y="153629"/>
            <a:ext cx="5303810" cy="3081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6BB72D-C3E6-C2B6-A798-7856FBFC40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65" y="3164674"/>
            <a:ext cx="4865996" cy="30209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205A0B-FD98-9188-3DEE-966C732D9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EC4F0A4-AF8C-0EFA-5F5E-41BBE21A330D}"/>
              </a:ext>
            </a:extLst>
          </p:cNvPr>
          <p:cNvSpPr/>
          <p:nvPr/>
        </p:nvSpPr>
        <p:spPr>
          <a:xfrm rot="19677380" flipV="1">
            <a:off x="6244620" y="2415872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D0CC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6B59402-C781-3D6A-BA52-C329F86E3247}"/>
              </a:ext>
            </a:extLst>
          </p:cNvPr>
          <p:cNvSpPr/>
          <p:nvPr/>
        </p:nvSpPr>
        <p:spPr>
          <a:xfrm rot="1906762" flipV="1">
            <a:off x="6244674" y="3056962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D0C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8DC34-5F88-CDBA-B10A-BDCD178FDBDA}"/>
              </a:ext>
            </a:extLst>
          </p:cNvPr>
          <p:cNvSpPr txBox="1"/>
          <p:nvPr/>
        </p:nvSpPr>
        <p:spPr>
          <a:xfrm>
            <a:off x="462909" y="350850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BB0D5-DA0B-0C8D-5065-2EA5BF3D9679}"/>
              </a:ext>
            </a:extLst>
          </p:cNvPr>
          <p:cNvSpPr txBox="1"/>
          <p:nvPr/>
        </p:nvSpPr>
        <p:spPr>
          <a:xfrm>
            <a:off x="375053" y="3817699"/>
            <a:ext cx="6492743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유저로부터 종목코드 리스트와 기간을 입력받아 시계열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로부터 기간 내 시세를 추출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일간시세를 활용해 연간수익률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연간공분산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(Covariance)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을 추출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numpy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모듈을 활용해 종목별 비중을 랜덤생성한뒤 이를 몬테카를로 기법으로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20,000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번 수행해 각기 다른 포트폴리오 리스크와 수익률을 책정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랜덤으로 생성된 포트폴리오의 리스크와 수익률을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Dot(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점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형태로 시각화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비중을 달리한 랜덤포트폴리오가 곡선형태의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EF(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효율적투자선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을 형성하게 되고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효율적 투자선내 최고샤프지수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리스크 대비 최고수익률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),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최저리스크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수익률대비 최저 리스크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의 자산비율을 산정해 테이블 및 시각화 제공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AF3643-3EBC-9794-4DF7-0CD1A4C1B3F0}"/>
              </a:ext>
            </a:extLst>
          </p:cNvPr>
          <p:cNvSpPr/>
          <p:nvPr/>
        </p:nvSpPr>
        <p:spPr>
          <a:xfrm>
            <a:off x="1656402" y="2277303"/>
            <a:ext cx="4348804" cy="733499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BD2AF4-C222-886E-4540-AF06AB10F980}"/>
              </a:ext>
            </a:extLst>
          </p:cNvPr>
          <p:cNvSpPr/>
          <p:nvPr/>
        </p:nvSpPr>
        <p:spPr>
          <a:xfrm>
            <a:off x="650081" y="2428875"/>
            <a:ext cx="355768" cy="102394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C3CA9FC-436B-3C6C-D34D-8E79FD1226A4}"/>
              </a:ext>
            </a:extLst>
          </p:cNvPr>
          <p:cNvSpPr/>
          <p:nvPr/>
        </p:nvSpPr>
        <p:spPr>
          <a:xfrm>
            <a:off x="6867796" y="3100956"/>
            <a:ext cx="4949152" cy="1154166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455B6E2-6DC9-DBAE-2AB1-A9A0F3EA5229}"/>
              </a:ext>
            </a:extLst>
          </p:cNvPr>
          <p:cNvSpPr/>
          <p:nvPr/>
        </p:nvSpPr>
        <p:spPr>
          <a:xfrm>
            <a:off x="6867689" y="712692"/>
            <a:ext cx="3781260" cy="2388263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6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D87CA445-0731-67ED-4A38-CE9DDC20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0" y="1938905"/>
            <a:ext cx="5290645" cy="232334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Strategy(EBIT-ROIC) 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26AA97-89DE-4A7C-E48C-44691E58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0343"/>
            <a:ext cx="5795470" cy="2160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E26711-CF89-C701-5E21-22C145FC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352" y="3284817"/>
            <a:ext cx="5842118" cy="165526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14148ED-1D82-F0DB-D786-3C55CE891923}"/>
              </a:ext>
            </a:extLst>
          </p:cNvPr>
          <p:cNvSpPr/>
          <p:nvPr/>
        </p:nvSpPr>
        <p:spPr>
          <a:xfrm flipV="1">
            <a:off x="5591175" y="3291494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D0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2E028-3A57-E277-0334-9FDF6FB20767}"/>
              </a:ext>
            </a:extLst>
          </p:cNvPr>
          <p:cNvSpPr txBox="1"/>
          <p:nvPr/>
        </p:nvSpPr>
        <p:spPr>
          <a:xfrm>
            <a:off x="482482" y="499393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C240C-9D42-664B-092C-666A5DEB8594}"/>
              </a:ext>
            </a:extLst>
          </p:cNvPr>
          <p:cNvSpPr txBox="1"/>
          <p:nvPr/>
        </p:nvSpPr>
        <p:spPr>
          <a:xfrm>
            <a:off x="394626" y="5303130"/>
            <a:ext cx="1025006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Joel Greenblatt(1957)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투자가의 저서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‘The Little Book that Beats the Market’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을 기반으로 자본수익률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(ROIC),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이익수익률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(Earnings Yield)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을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핵심 재무데이터로 선정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(ROIC, Earnings Yield,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시가총액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산업분류에 대한 조건포함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Yahoo Finance Api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를 통해 종목별로 분기실적 데이터를 적재한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재무정보를 가공해 유저뷰로 테이블 출력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75A404-ECCA-6511-466E-B81A599DC44D}"/>
              </a:ext>
            </a:extLst>
          </p:cNvPr>
          <p:cNvSpPr/>
          <p:nvPr/>
        </p:nvSpPr>
        <p:spPr>
          <a:xfrm>
            <a:off x="502938" y="2959894"/>
            <a:ext cx="401938" cy="110727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51FEE3-8D3C-8004-D41F-21BE45BA512B}"/>
              </a:ext>
            </a:extLst>
          </p:cNvPr>
          <p:cNvSpPr/>
          <p:nvPr/>
        </p:nvSpPr>
        <p:spPr>
          <a:xfrm>
            <a:off x="1467047" y="3931444"/>
            <a:ext cx="4108252" cy="330801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FDE16DB-83BE-A318-B901-89DAEB61AFDF}"/>
              </a:ext>
            </a:extLst>
          </p:cNvPr>
          <p:cNvSpPr/>
          <p:nvPr/>
        </p:nvSpPr>
        <p:spPr>
          <a:xfrm>
            <a:off x="6102548" y="1378216"/>
            <a:ext cx="971352" cy="289196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EF0AA6-9613-A83C-8F4F-5F98B83C13AD}"/>
              </a:ext>
            </a:extLst>
          </p:cNvPr>
          <p:cNvSpPr/>
          <p:nvPr/>
        </p:nvSpPr>
        <p:spPr>
          <a:xfrm>
            <a:off x="6115151" y="3275585"/>
            <a:ext cx="971352" cy="330801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939CA6-260E-C0F6-0073-1A70AA9F7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실내, 모니터, 스크린샷이(가) 표시된 사진&#10;&#10;자동 생성된 설명">
            <a:extLst>
              <a:ext uri="{FF2B5EF4-FFF2-40B4-BE49-F238E27FC236}">
                <a16:creationId xmlns:a16="http://schemas.microsoft.com/office/drawing/2014/main" id="{1E6B2535-A3DF-706D-5E08-3493C551B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5" y="993128"/>
            <a:ext cx="6085990" cy="259915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Strategy(CAN-SLIM)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FE0B62F-CFF0-6225-58C7-866BEB9CF342}"/>
              </a:ext>
            </a:extLst>
          </p:cNvPr>
          <p:cNvSpPr/>
          <p:nvPr/>
        </p:nvSpPr>
        <p:spPr>
          <a:xfrm>
            <a:off x="756692" y="2466975"/>
            <a:ext cx="433934" cy="109538"/>
          </a:xfrm>
          <a:prstGeom prst="roundRect">
            <a:avLst>
              <a:gd name="adj" fmla="val 169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01AE81-C818-0CE9-B834-22376258035B}"/>
              </a:ext>
            </a:extLst>
          </p:cNvPr>
          <p:cNvSpPr/>
          <p:nvPr/>
        </p:nvSpPr>
        <p:spPr>
          <a:xfrm>
            <a:off x="1895476" y="3293611"/>
            <a:ext cx="4619624" cy="217050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E44BF1-3499-7190-43BA-BB5F1C4E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2" y="3721661"/>
            <a:ext cx="7709018" cy="15623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A194EB-5635-5850-3A16-D60C9E4F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069" y="299636"/>
            <a:ext cx="3501476" cy="547014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1D930E-84A6-F7B7-3E7B-FB412A3DC490}"/>
              </a:ext>
            </a:extLst>
          </p:cNvPr>
          <p:cNvSpPr/>
          <p:nvPr/>
        </p:nvSpPr>
        <p:spPr>
          <a:xfrm>
            <a:off x="482482" y="3721660"/>
            <a:ext cx="2584568" cy="278840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9EE7663-B016-A907-C589-F17E5ED9B0E8}"/>
              </a:ext>
            </a:extLst>
          </p:cNvPr>
          <p:cNvSpPr/>
          <p:nvPr/>
        </p:nvSpPr>
        <p:spPr>
          <a:xfrm>
            <a:off x="557213" y="4258744"/>
            <a:ext cx="1052512" cy="147984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DBAEF4-91AD-1753-1885-2DAE024A879D}"/>
              </a:ext>
            </a:extLst>
          </p:cNvPr>
          <p:cNvSpPr/>
          <p:nvPr/>
        </p:nvSpPr>
        <p:spPr>
          <a:xfrm>
            <a:off x="8246269" y="384220"/>
            <a:ext cx="869156" cy="147984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446777-2CC3-77BD-A6DD-C2C9EDD6FD90}"/>
              </a:ext>
            </a:extLst>
          </p:cNvPr>
          <p:cNvSpPr/>
          <p:nvPr/>
        </p:nvSpPr>
        <p:spPr>
          <a:xfrm>
            <a:off x="8246269" y="2242605"/>
            <a:ext cx="738187" cy="147984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2ADA5F8-B2FB-1D90-88FE-048A80DA66B4}"/>
              </a:ext>
            </a:extLst>
          </p:cNvPr>
          <p:cNvSpPr/>
          <p:nvPr/>
        </p:nvSpPr>
        <p:spPr>
          <a:xfrm>
            <a:off x="8246270" y="4462836"/>
            <a:ext cx="919162" cy="147984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61455-2553-406D-73C5-06C04F94608E}"/>
              </a:ext>
            </a:extLst>
          </p:cNvPr>
          <p:cNvSpPr txBox="1"/>
          <p:nvPr/>
        </p:nvSpPr>
        <p:spPr>
          <a:xfrm>
            <a:off x="463236" y="541486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9F673-23BF-9CF0-6FCB-C4BB51B95943}"/>
              </a:ext>
            </a:extLst>
          </p:cNvPr>
          <p:cNvSpPr txBox="1"/>
          <p:nvPr/>
        </p:nvSpPr>
        <p:spPr>
          <a:xfrm>
            <a:off x="482482" y="5712051"/>
            <a:ext cx="1025006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William J. O’Neil(1933)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의 그의 저서 </a:t>
            </a:r>
            <a:r>
              <a:rPr lang="en-US" altLang="ko-KR" sz="1200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 'Make Money in Stocks: A Winning System In Good Times or Bad’</a:t>
            </a:r>
            <a:r>
              <a:rPr lang="ko-KR" altLang="en-US" sz="1200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에서 소개한 </a:t>
            </a:r>
            <a:r>
              <a:rPr lang="en-US" altLang="ko-KR" sz="1200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CAN-SLIM </a:t>
            </a:r>
            <a:r>
              <a:rPr lang="ko-KR" altLang="en-US" sz="1200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전략을</a:t>
            </a:r>
            <a:endParaRPr lang="en-US" altLang="ko-KR" sz="1200" b="0" i="0" dirty="0">
              <a:solidFill>
                <a:srgbClr val="FFFFFF"/>
              </a:solidFill>
              <a:effectLst/>
              <a:latin typeface="Poppins" panose="020B0502040204020203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바탕으로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C: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분기매출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A: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연간순이익증감률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L: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지수대비수익률에 대한 종목별 스크리닝 및 테이블 시각화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분기별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연간별로 적재되는 데이터를 통해 가장 최근분기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연도에 기초한 분석자료 열람가능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6A98C1-E160-6207-AF71-C219A98B3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9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Strategy(CAN-SLIM)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07A6FA-0B7D-6B77-35D9-79002B68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23" y="1224706"/>
            <a:ext cx="5818969" cy="3854137"/>
          </a:xfrm>
          <a:prstGeom prst="rect">
            <a:avLst/>
          </a:prstGeom>
        </p:spPr>
      </p:pic>
      <p:pic>
        <p:nvPicPr>
          <p:cNvPr id="9" name="그림 8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78B94AF-5F2B-317E-2DBE-E094F264F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2" y="1224707"/>
            <a:ext cx="5791941" cy="3854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58288-B55B-8BA4-B444-827F6384DFB0}"/>
              </a:ext>
            </a:extLst>
          </p:cNvPr>
          <p:cNvSpPr txBox="1"/>
          <p:nvPr/>
        </p:nvSpPr>
        <p:spPr>
          <a:xfrm>
            <a:off x="482482" y="507884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4B726-82F8-60DF-A2BA-C09EB4B7BADC}"/>
              </a:ext>
            </a:extLst>
          </p:cNvPr>
          <p:cNvSpPr txBox="1"/>
          <p:nvPr/>
        </p:nvSpPr>
        <p:spPr>
          <a:xfrm>
            <a:off x="501728" y="5376033"/>
            <a:ext cx="1025006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I (Institutional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Sponsorship_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기관지분 및 변동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기준에 부합하는 데이터 수집을 위해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Yahoo Finance API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및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Nasdaq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거래소 크롤링을 활용해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유저로부터 종목코드를 입력받고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그에 부합하는 기관지분 확인과 기준분기 변동추이를 테이블 및 파이차트로 시각화하여 유저뷰로 출력 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S(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기술적 분석 및 모멘텀 확인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분석을 위해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QuantVis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차트메뉴로 리다이렉트 처리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FB9792-3E21-CC93-96A2-F656EE7D586C}"/>
              </a:ext>
            </a:extLst>
          </p:cNvPr>
          <p:cNvSpPr/>
          <p:nvPr/>
        </p:nvSpPr>
        <p:spPr>
          <a:xfrm>
            <a:off x="590550" y="1562107"/>
            <a:ext cx="5538787" cy="217050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123378-589B-AA11-CF4C-2394A4EFF3DB}"/>
              </a:ext>
            </a:extLst>
          </p:cNvPr>
          <p:cNvSpPr/>
          <p:nvPr/>
        </p:nvSpPr>
        <p:spPr>
          <a:xfrm>
            <a:off x="6274423" y="4486282"/>
            <a:ext cx="2317127" cy="484152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67880B-054C-C1A2-87EC-3AC085E37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6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Portfolio(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포트폴리오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205A0B-FD98-9188-3DEE-966C732D9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48DC34-5F88-CDBA-B10A-BDCD178FDBDA}"/>
              </a:ext>
            </a:extLst>
          </p:cNvPr>
          <p:cNvSpPr txBox="1"/>
          <p:nvPr/>
        </p:nvSpPr>
        <p:spPr>
          <a:xfrm>
            <a:off x="482482" y="541750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pic>
        <p:nvPicPr>
          <p:cNvPr id="3" name="그림 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D1B99AB8-A435-F987-6E8D-F57E697E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2" y="1010166"/>
            <a:ext cx="8575021" cy="440734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71D1E4-FD46-907B-CD16-DD3FE08BFDA3}"/>
              </a:ext>
            </a:extLst>
          </p:cNvPr>
          <p:cNvSpPr/>
          <p:nvPr/>
        </p:nvSpPr>
        <p:spPr>
          <a:xfrm>
            <a:off x="838201" y="2781300"/>
            <a:ext cx="504824" cy="152399"/>
          </a:xfrm>
          <a:prstGeom prst="roundRect">
            <a:avLst>
              <a:gd name="adj" fmla="val 16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27580-0BE3-E05D-911B-8D626096F58E}"/>
              </a:ext>
            </a:extLst>
          </p:cNvPr>
          <p:cNvSpPr txBox="1"/>
          <p:nvPr/>
        </p:nvSpPr>
        <p:spPr>
          <a:xfrm>
            <a:off x="482482" y="5681025"/>
            <a:ext cx="1025006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유저의 접근경로로부터 세션정보가 확인될 시 포트폴리오 등록화면으로 접속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미국주식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한국주식에 대해 주문상태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주식수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주가를 입력받은 후 저장하기 버튼을 통해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Portfolio DB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로 유저의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Email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기준으로 포트폴리오 테이블을 생성 및 저장 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D68CC6-CE78-8AC0-FF5F-38E7BAC2A029}"/>
              </a:ext>
            </a:extLst>
          </p:cNvPr>
          <p:cNvSpPr/>
          <p:nvPr/>
        </p:nvSpPr>
        <p:spPr>
          <a:xfrm>
            <a:off x="2695575" y="1800225"/>
            <a:ext cx="1866899" cy="200025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43D442-A7E3-38BC-8AB8-3DA111B3F356}"/>
              </a:ext>
            </a:extLst>
          </p:cNvPr>
          <p:cNvSpPr/>
          <p:nvPr/>
        </p:nvSpPr>
        <p:spPr>
          <a:xfrm>
            <a:off x="5753100" y="4964906"/>
            <a:ext cx="433388" cy="202407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46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FA6600-69E5-24C8-8B5C-8E29C111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81" y="5805990"/>
            <a:ext cx="2617619" cy="8632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2BB289-DB2D-716B-E9BF-0458EF66319C}"/>
              </a:ext>
            </a:extLst>
          </p:cNvPr>
          <p:cNvSpPr/>
          <p:nvPr/>
        </p:nvSpPr>
        <p:spPr>
          <a:xfrm>
            <a:off x="7899729" y="1"/>
            <a:ext cx="4292271" cy="6857692"/>
          </a:xfrm>
          <a:prstGeom prst="rect">
            <a:avLst/>
          </a:prstGeom>
          <a:solidFill>
            <a:srgbClr val="00D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2993F-716C-E603-1E9A-C42D2A8C3B5C}"/>
              </a:ext>
            </a:extLst>
          </p:cNvPr>
          <p:cNvSpPr txBox="1"/>
          <p:nvPr/>
        </p:nvSpPr>
        <p:spPr>
          <a:xfrm>
            <a:off x="8031723" y="724749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b="1" dirty="0">
              <a:latin typeface="G마켓 산스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AC8C3-4D9F-E0BD-C6D2-7C82AF487AB8}"/>
              </a:ext>
            </a:extLst>
          </p:cNvPr>
          <p:cNvSpPr txBox="1"/>
          <p:nvPr/>
        </p:nvSpPr>
        <p:spPr>
          <a:xfrm>
            <a:off x="7981324" y="748440"/>
            <a:ext cx="415892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QuantVis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란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Quantitative Analysis(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계량적분석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영화 아이언맨의 인공지능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AI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비서 자비스의 합성어로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투자자산에 대한 계량적 분석을 통해 투자자들의 자산운용에 지침이 되겠다는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QuantVis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비전이기도 합니다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3466D-1232-C19B-E67E-6C3F08C73B58}"/>
              </a:ext>
            </a:extLst>
          </p:cNvPr>
          <p:cNvSpPr txBox="1"/>
          <p:nvPr/>
        </p:nvSpPr>
        <p:spPr>
          <a:xfrm>
            <a:off x="7972771" y="194246"/>
            <a:ext cx="363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QuantVis(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퀀트비스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7333E7-2B0F-A022-6229-36446D8865F9}"/>
              </a:ext>
            </a:extLst>
          </p:cNvPr>
          <p:cNvSpPr txBox="1"/>
          <p:nvPr/>
        </p:nvSpPr>
        <p:spPr>
          <a:xfrm>
            <a:off x="7973102" y="1910587"/>
            <a:ext cx="4158923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투자정보의 홍수 및 비대칭 속에서 투자자산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주식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대해 통계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수학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기계학습 등을 통해 자산시장에 대한 객관적 시각을 기르고 올바른 투자판단을 돕고자 함  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지속적인 통화 및 금융정책으로 인한 자산가격의 상승으로 투자의 필요성이 증대되었고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특히 이른바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스마트개미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’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증대로 개인투자자들의 투자자산에 대한 꾸준한 학습이 이루어 지는 시장으로 판단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지속적인 유저유입을 기대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C07A2-5C04-4F3D-8CCD-EA47AFB08D21}"/>
              </a:ext>
            </a:extLst>
          </p:cNvPr>
          <p:cNvSpPr txBox="1"/>
          <p:nvPr/>
        </p:nvSpPr>
        <p:spPr>
          <a:xfrm>
            <a:off x="7929604" y="1660874"/>
            <a:ext cx="41589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개발동기 및 기획의도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E6AAF-24F5-7625-8F5E-0EC6EA550519}"/>
              </a:ext>
            </a:extLst>
          </p:cNvPr>
          <p:cNvSpPr txBox="1"/>
          <p:nvPr/>
        </p:nvSpPr>
        <p:spPr>
          <a:xfrm>
            <a:off x="7935739" y="3197105"/>
            <a:ext cx="41589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개발인원 및 기간 </a:t>
            </a:r>
            <a:endParaRPr lang="en-US" altLang="ko-KR" sz="11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55404B-D96B-6F58-0E67-852B6EAC8072}"/>
              </a:ext>
            </a:extLst>
          </p:cNvPr>
          <p:cNvSpPr txBox="1"/>
          <p:nvPr/>
        </p:nvSpPr>
        <p:spPr>
          <a:xfrm>
            <a:off x="7973839" y="3449281"/>
            <a:ext cx="41589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개발기간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2022.05 ~ 2022.06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개발인원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5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703C2-A625-0C48-4F99-05434317EF87}"/>
              </a:ext>
            </a:extLst>
          </p:cNvPr>
          <p:cNvSpPr txBox="1"/>
          <p:nvPr/>
        </p:nvSpPr>
        <p:spPr>
          <a:xfrm>
            <a:off x="7956203" y="3889562"/>
            <a:ext cx="41589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적용기술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BAE40-CAC4-C61A-6414-5267C9C2D4BA}"/>
              </a:ext>
            </a:extLst>
          </p:cNvPr>
          <p:cNvSpPr txBox="1"/>
          <p:nvPr/>
        </p:nvSpPr>
        <p:spPr>
          <a:xfrm>
            <a:off x="7994303" y="4075063"/>
            <a:ext cx="41589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Javascript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HTML/CSS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Flask Framework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Yahoo Finance API, KRX API, Google Chart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MySQL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22DDA29-021A-51C4-A2DB-7EBD17CBD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378"/>
            <a:ext cx="7899723" cy="38956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26A1090-3349-FD65-C048-3D4174F5C8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1" r="836"/>
          <a:stretch/>
        </p:blipFill>
        <p:spPr>
          <a:xfrm>
            <a:off x="1000125" y="3853872"/>
            <a:ext cx="6898244" cy="30126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AE23EA0-E481-E5A5-A49E-1553B54EA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" y="3835494"/>
            <a:ext cx="1004883" cy="30310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C8CBFA-DD78-B585-FBFF-7F4C9F0C7E5D}"/>
              </a:ext>
            </a:extLst>
          </p:cNvPr>
          <p:cNvSpPr txBox="1"/>
          <p:nvPr/>
        </p:nvSpPr>
        <p:spPr>
          <a:xfrm>
            <a:off x="8001677" y="5371442"/>
            <a:ext cx="41589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6"/>
              </a:rPr>
              <a:t>https://github.com/TJEBest/QuantVis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(QR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quantvis_ai@gmail.com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비즈니스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협업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F79E741-1481-87B1-E953-30F79C947C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17" y="5914319"/>
            <a:ext cx="702412" cy="70241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869E790-1712-8A99-CD11-928B99EDB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300" y="5905467"/>
            <a:ext cx="2110890" cy="7134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9CBD97-9832-9F00-D2E5-EA48210B611C}"/>
              </a:ext>
            </a:extLst>
          </p:cNvPr>
          <p:cNvSpPr txBox="1"/>
          <p:nvPr/>
        </p:nvSpPr>
        <p:spPr>
          <a:xfrm>
            <a:off x="7965376" y="5158745"/>
            <a:ext cx="41589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링크 및 문의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6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Portfolio(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포트폴리오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205A0B-FD98-9188-3DEE-966C732D9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48DC34-5F88-CDBA-B10A-BDCD178FDBDA}"/>
              </a:ext>
            </a:extLst>
          </p:cNvPr>
          <p:cNvSpPr txBox="1"/>
          <p:nvPr/>
        </p:nvSpPr>
        <p:spPr>
          <a:xfrm>
            <a:off x="482482" y="551371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D4D9C-4D10-D7D6-0DA4-5B632961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61" y="94899"/>
            <a:ext cx="3989282" cy="1710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90C6F7-8DD2-AECC-B23E-C874E468D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2" y="918321"/>
            <a:ext cx="4966257" cy="44958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9C7CDD-90C2-C2B9-DE51-8F117269F7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7" b="658"/>
          <a:stretch/>
        </p:blipFill>
        <p:spPr>
          <a:xfrm>
            <a:off x="6096000" y="1798659"/>
            <a:ext cx="5202461" cy="297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227EA9-3666-A2D9-ED82-E475C13E61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09" t="8557" b="10169"/>
          <a:stretch/>
        </p:blipFill>
        <p:spPr>
          <a:xfrm>
            <a:off x="6096000" y="4991656"/>
            <a:ext cx="5260784" cy="4562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1147BD-A13F-39D1-78A1-2F5CED45C8A9}"/>
              </a:ext>
            </a:extLst>
          </p:cNvPr>
          <p:cNvSpPr txBox="1"/>
          <p:nvPr/>
        </p:nvSpPr>
        <p:spPr>
          <a:xfrm>
            <a:off x="482482" y="5816839"/>
            <a:ext cx="1049031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유저가 입력 및 저장한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Portfolio DB(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포트폴리오 이름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로 부터 종목정보를 전달받아 시계열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로 부터 받아온 가장 최근가격과 비교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등락률을 출력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매수한 종목에 대한 가격움직임에 대한 편의를 위해 시계열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로 받은 최근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30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일 주가동향을 그래프 시각화 및 출력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미국 한국주식에 대한 동시투자를 고려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원화와 달러로 환산해 예상 투자금액과 예상 손익금을 유저가 선택한 조건에 따라 출력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6887325-C339-1403-9847-2B192262EFC9}"/>
              </a:ext>
            </a:extLst>
          </p:cNvPr>
          <p:cNvSpPr/>
          <p:nvPr/>
        </p:nvSpPr>
        <p:spPr>
          <a:xfrm rot="8491446" flipV="1">
            <a:off x="5901287" y="1116585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D0CC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9C47B9E-EFF4-783B-48C7-B8B25E4DBF28}"/>
              </a:ext>
            </a:extLst>
          </p:cNvPr>
          <p:cNvSpPr/>
          <p:nvPr/>
        </p:nvSpPr>
        <p:spPr>
          <a:xfrm flipV="1">
            <a:off x="5568896" y="3300166"/>
            <a:ext cx="389424" cy="21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D0CC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9E09B6-BAF0-1885-349B-135B6C87CE4D}"/>
              </a:ext>
            </a:extLst>
          </p:cNvPr>
          <p:cNvSpPr/>
          <p:nvPr/>
        </p:nvSpPr>
        <p:spPr>
          <a:xfrm>
            <a:off x="8410575" y="930660"/>
            <a:ext cx="819150" cy="272304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6999371-56C5-2AFF-5F1A-2B7F6D3DB52D}"/>
              </a:ext>
            </a:extLst>
          </p:cNvPr>
          <p:cNvSpPr/>
          <p:nvPr/>
        </p:nvSpPr>
        <p:spPr>
          <a:xfrm>
            <a:off x="2295525" y="1893809"/>
            <a:ext cx="1343026" cy="207855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1163670-AB89-6CB2-087B-4CB9BF573605}"/>
              </a:ext>
            </a:extLst>
          </p:cNvPr>
          <p:cNvSpPr/>
          <p:nvPr/>
        </p:nvSpPr>
        <p:spPr>
          <a:xfrm>
            <a:off x="4603159" y="1707051"/>
            <a:ext cx="640773" cy="207855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FE1CD57-9B6F-3601-F5D6-8257B45EA665}"/>
              </a:ext>
            </a:extLst>
          </p:cNvPr>
          <p:cNvSpPr/>
          <p:nvPr/>
        </p:nvSpPr>
        <p:spPr>
          <a:xfrm>
            <a:off x="8410575" y="4279900"/>
            <a:ext cx="628650" cy="168276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8FA93FD-2EAA-B00F-225E-BD9C827F2438}"/>
              </a:ext>
            </a:extLst>
          </p:cNvPr>
          <p:cNvSpPr/>
          <p:nvPr/>
        </p:nvSpPr>
        <p:spPr>
          <a:xfrm>
            <a:off x="8491537" y="5197705"/>
            <a:ext cx="671513" cy="180745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7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Analytics (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시계열 패턴분석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58288-B55B-8BA4-B444-827F6384DFB0}"/>
              </a:ext>
            </a:extLst>
          </p:cNvPr>
          <p:cNvSpPr txBox="1"/>
          <p:nvPr/>
        </p:nvSpPr>
        <p:spPr>
          <a:xfrm>
            <a:off x="455646" y="525664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4B726-82F8-60DF-A2BA-C09EB4B7BADC}"/>
              </a:ext>
            </a:extLst>
          </p:cNvPr>
          <p:cNvSpPr txBox="1"/>
          <p:nvPr/>
        </p:nvSpPr>
        <p:spPr>
          <a:xfrm>
            <a:off x="474892" y="5553833"/>
            <a:ext cx="1025006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유저로부터 입력받은 종목코드와 기간을 입력받아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Finance Data Reader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크롤러를 활용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시세와 거래량 데이터를 유저뷰로 시각화 및 출력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주식가격 움직임 패턴분석을 위해 입력받은 변수는 패턴검색에 그대로 적용 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9C8A76-2C3C-1082-9AEB-2863EDE9B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7" b="21213"/>
          <a:stretch/>
        </p:blipFill>
        <p:spPr>
          <a:xfrm>
            <a:off x="501728" y="927694"/>
            <a:ext cx="1549877" cy="41511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56455F-618C-0937-E16E-C9F8D1778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11" y="927694"/>
            <a:ext cx="6752442" cy="415114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FB9792-3E21-CC93-96A2-F656EE7D586C}"/>
              </a:ext>
            </a:extLst>
          </p:cNvPr>
          <p:cNvSpPr/>
          <p:nvPr/>
        </p:nvSpPr>
        <p:spPr>
          <a:xfrm>
            <a:off x="947928" y="3719512"/>
            <a:ext cx="741172" cy="179387"/>
          </a:xfrm>
          <a:prstGeom prst="roundRect">
            <a:avLst>
              <a:gd name="adj" fmla="val 16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9194AC-9679-2C49-0368-D71E4568B0F4}"/>
              </a:ext>
            </a:extLst>
          </p:cNvPr>
          <p:cNvSpPr/>
          <p:nvPr/>
        </p:nvSpPr>
        <p:spPr>
          <a:xfrm>
            <a:off x="2022464" y="1676399"/>
            <a:ext cx="6636989" cy="850251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5D50BDA-C968-EC29-DB3E-9B46011FD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9BE685-75D7-108A-2840-F4277EBD5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254" y="4284000"/>
            <a:ext cx="779642" cy="74749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F4AF6DD-6757-C088-6AA8-6025254BC4F6}"/>
              </a:ext>
            </a:extLst>
          </p:cNvPr>
          <p:cNvSpPr/>
          <p:nvPr/>
        </p:nvSpPr>
        <p:spPr>
          <a:xfrm>
            <a:off x="5626117" y="4312444"/>
            <a:ext cx="597677" cy="300037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823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ML/DL- Analytics (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시계열 패턴분석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58288-B55B-8BA4-B444-827F6384DFB0}"/>
              </a:ext>
            </a:extLst>
          </p:cNvPr>
          <p:cNvSpPr txBox="1"/>
          <p:nvPr/>
        </p:nvSpPr>
        <p:spPr>
          <a:xfrm>
            <a:off x="482482" y="507884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4B726-82F8-60DF-A2BA-C09EB4B7BADC}"/>
              </a:ext>
            </a:extLst>
          </p:cNvPr>
          <p:cNvSpPr txBox="1"/>
          <p:nvPr/>
        </p:nvSpPr>
        <p:spPr>
          <a:xfrm>
            <a:off x="501728" y="5376033"/>
            <a:ext cx="1025006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유저로부터 입력받은 기간내 일별데이터를 종합해 코사인유사도 분석을 시행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입력받은 기간의 가격움직임과 과거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(1998~)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가격변화의 코사인유사도 분석을 진행 후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가격변화의 벡터값이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98%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이상으로 가장 유사했던 과거패턴 및 그 이후의 움직임을 토대로 가격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Prediction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출력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유저가 설정한 기간의 일별 최저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최고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평균등락률을 종합해 유사도에 대한 분석결과와 함께 유저뷰로 출력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FE996E-E711-E334-8742-0BE64DEA0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83" y="1938366"/>
            <a:ext cx="3003668" cy="25531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7F3B10-28AC-3E6B-54C1-8C3FE52B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76" y="1080557"/>
            <a:ext cx="5506006" cy="42220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D64C9E-4A58-3350-4C1F-AA5E710400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7" b="21213"/>
          <a:stretch/>
        </p:blipFill>
        <p:spPr>
          <a:xfrm>
            <a:off x="501728" y="927694"/>
            <a:ext cx="1549877" cy="41511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846B0D5-7EB4-D60E-25F1-6D371B40A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0635F9-4D92-0E7E-A55C-4621BA055B82}"/>
              </a:ext>
            </a:extLst>
          </p:cNvPr>
          <p:cNvSpPr/>
          <p:nvPr/>
        </p:nvSpPr>
        <p:spPr>
          <a:xfrm>
            <a:off x="947928" y="3719512"/>
            <a:ext cx="741172" cy="179387"/>
          </a:xfrm>
          <a:prstGeom prst="roundRect">
            <a:avLst>
              <a:gd name="adj" fmla="val 16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578BC6-004A-B61B-233C-61A444DA856E}"/>
              </a:ext>
            </a:extLst>
          </p:cNvPr>
          <p:cNvSpPr/>
          <p:nvPr/>
        </p:nvSpPr>
        <p:spPr>
          <a:xfrm>
            <a:off x="2383844" y="1938366"/>
            <a:ext cx="2624384" cy="2482632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32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ML/DL- Analytics (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시계열 평균회귀분석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58288-B55B-8BA4-B444-827F6384DFB0}"/>
              </a:ext>
            </a:extLst>
          </p:cNvPr>
          <p:cNvSpPr txBox="1"/>
          <p:nvPr/>
        </p:nvSpPr>
        <p:spPr>
          <a:xfrm>
            <a:off x="482482" y="507884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4B726-82F8-60DF-A2BA-C09EB4B7BADC}"/>
              </a:ext>
            </a:extLst>
          </p:cNvPr>
          <p:cNvSpPr txBox="1"/>
          <p:nvPr/>
        </p:nvSpPr>
        <p:spPr>
          <a:xfrm>
            <a:off x="501727" y="5376033"/>
            <a:ext cx="1107114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유저로부터 입력받은 종목코드와 기간을 입력받아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Finance Data Reader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모듈로 부터 기간내 가격데이터를 호출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주식시장의 근본적인 평균회귀 속성을 이용한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Approach. Sklearn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SVR(Support Vector Regression)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모듈을 이용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반복적 기계지도학습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평균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1,000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회 시행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을 통해 주식가격 움직임의 회귀선을 도출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FB9792-3E21-CC93-96A2-F656EE7D586C}"/>
              </a:ext>
            </a:extLst>
          </p:cNvPr>
          <p:cNvSpPr/>
          <p:nvPr/>
        </p:nvSpPr>
        <p:spPr>
          <a:xfrm>
            <a:off x="2163552" y="4666458"/>
            <a:ext cx="5538787" cy="217050"/>
          </a:xfrm>
          <a:prstGeom prst="roundRect">
            <a:avLst>
              <a:gd name="adj" fmla="val 16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91E0B3-8772-0582-857D-541851593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17" y="1163304"/>
            <a:ext cx="9163404" cy="3827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83DAC7-3280-951F-154F-5EA240739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7" b="21213"/>
          <a:stretch/>
        </p:blipFill>
        <p:spPr>
          <a:xfrm>
            <a:off x="501728" y="861980"/>
            <a:ext cx="1549877" cy="415114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3CC1807-355F-7D31-2777-31DC686EC46D}"/>
              </a:ext>
            </a:extLst>
          </p:cNvPr>
          <p:cNvSpPr/>
          <p:nvPr/>
        </p:nvSpPr>
        <p:spPr>
          <a:xfrm>
            <a:off x="946506" y="3807162"/>
            <a:ext cx="635406" cy="207054"/>
          </a:xfrm>
          <a:prstGeom prst="roundRect">
            <a:avLst>
              <a:gd name="adj" fmla="val 16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5696379-AA50-8B45-0E12-F72C9C1B7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49F5D2-5E97-AEF4-1C27-AB4DD0A7AEA9}"/>
              </a:ext>
            </a:extLst>
          </p:cNvPr>
          <p:cNvSpPr/>
          <p:nvPr/>
        </p:nvSpPr>
        <p:spPr>
          <a:xfrm>
            <a:off x="2070851" y="2684256"/>
            <a:ext cx="8857690" cy="1935958"/>
          </a:xfrm>
          <a:prstGeom prst="roundRect">
            <a:avLst>
              <a:gd name="adj" fmla="val 1694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45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06CCF4-A7F6-6616-3B54-5C10B8DC32E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ML- Analytics (</a:t>
            </a:r>
            <a:r>
              <a:rPr lang="ko-KR" altLang="en-US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시계열 평균회귀분석</a:t>
            </a:r>
            <a:r>
              <a:rPr lang="en-US" altLang="ko-KR" sz="2800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endParaRPr lang="ko-KR" altLang="en-US" sz="2800" dirty="0">
              <a:solidFill>
                <a:srgbClr val="00D0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58288-B55B-8BA4-B444-827F6384DFB0}"/>
              </a:ext>
            </a:extLst>
          </p:cNvPr>
          <p:cNvSpPr txBox="1"/>
          <p:nvPr/>
        </p:nvSpPr>
        <p:spPr>
          <a:xfrm>
            <a:off x="482482" y="507884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D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Feature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7291F-75AB-9E03-EF72-0CAA7541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17" y="927694"/>
            <a:ext cx="6481306" cy="41511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8D3848-2183-0904-09B1-9DD4C5344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7" b="21213"/>
          <a:stretch/>
        </p:blipFill>
        <p:spPr>
          <a:xfrm>
            <a:off x="501728" y="927694"/>
            <a:ext cx="1549877" cy="41511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8C5DC0-22D3-E50A-D8F0-EE565A35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7F88C9-E92E-2A88-F8EA-116E122B9ECB}"/>
              </a:ext>
            </a:extLst>
          </p:cNvPr>
          <p:cNvSpPr/>
          <p:nvPr/>
        </p:nvSpPr>
        <p:spPr>
          <a:xfrm>
            <a:off x="958963" y="3900880"/>
            <a:ext cx="635406" cy="159055"/>
          </a:xfrm>
          <a:prstGeom prst="roundRect">
            <a:avLst>
              <a:gd name="adj" fmla="val 16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FB9792-3E21-CC93-96A2-F656EE7D586C}"/>
              </a:ext>
            </a:extLst>
          </p:cNvPr>
          <p:cNvSpPr/>
          <p:nvPr/>
        </p:nvSpPr>
        <p:spPr>
          <a:xfrm>
            <a:off x="2110179" y="1666570"/>
            <a:ext cx="2181109" cy="573709"/>
          </a:xfrm>
          <a:prstGeom prst="roundRect">
            <a:avLst>
              <a:gd name="adj" fmla="val 16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7C1A97-3749-0CB9-3624-3C7A51E556BC}"/>
              </a:ext>
            </a:extLst>
          </p:cNvPr>
          <p:cNvSpPr txBox="1"/>
          <p:nvPr/>
        </p:nvSpPr>
        <p:spPr>
          <a:xfrm>
            <a:off x="482481" y="5386620"/>
            <a:ext cx="11490443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RBF: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기간내 종가를 기준으로 비선형 회귀방식을 적용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고차원의 데이터 구조에서 가장 가까운 관측종가를 기준으로 거리를 계산해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RBF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데이터 기반 예측값을 도출  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LIN: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기간내 종가를 기반으로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차원 선형회귀 방식을 적용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가격의 군집데이터에 대한 선형분리방식을 적용해 회귀선을 도출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POLY: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기간과 가격의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차원 데이터를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차원 공간상으로 변형시켜 벡터머신을 통한 초평면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(Hyperplane)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확인을 통한 회귀선을 도출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- 3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차원 회귀선으로 귀결되는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POLY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회귀선을 기준으로 기간내 최고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최저 등락률과 현재 회귀선과의 거리를 텍스트로 출력  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1254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5B22289-51B8-204F-4355-6535AF28462E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보완 및 향후계획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EA02D-3ED5-B06E-913A-1F415EAD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C3746-8389-7240-B856-311B2EE87405}"/>
              </a:ext>
            </a:extLst>
          </p:cNvPr>
          <p:cNvSpPr txBox="1"/>
          <p:nvPr/>
        </p:nvSpPr>
        <p:spPr>
          <a:xfrm>
            <a:off x="482482" y="1167088"/>
            <a:ext cx="11562947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서버구현을 통한 프로젝트 배포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실시간으로 업데이트를 요하는 데이터베이스에 대한 자동화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AWS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클라우드 시스템 자동화를 통한 실시간데이터 업데이트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시계열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증시현황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포트폴리오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차트 등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도커 컨테이너를 활용한 독립적 운영체제를 갖추고 이를 클라우드 업로드에 용이하게 처리 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분석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유용한 보조지표 구현과 동시에 보조지표들을 활용한 전략의 고도화 검토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전략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피터린치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켄피셔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조셉피트로스키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F-Score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전략 등과 같은 다른 유수한 투자자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학자들의 기준을 바탕으로 한 전략추가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DCF Valuation Modeling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같은 재무를 기초로한 모델링의 자동화를 통한 주식의 적정가격 산출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옵션가격 알고리즘 분석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포트폴리오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벡테스팅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유저가 선별한 종목들에 대한 포트폴리오 전체의 벡테스팅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지수와 수익률 비교 등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MDD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ML/DL: 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머신러닝을 통한 정확도 높은 주가예측에 대한 알고리즘 탐구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주가들의 상관관계 분석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경제지표 및 거시경제요소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인플레이션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금리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환율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원자재가격 등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주가의 선형회귀분석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Grid Search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파라미터 분석을 통한 기존 알고리즘의 정확도 향상 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608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D0CA0FCA-1B7B-6C10-2B5E-235899616532}"/>
              </a:ext>
            </a:extLst>
          </p:cNvPr>
          <p:cNvSpPr txBox="1">
            <a:spLocks/>
          </p:cNvSpPr>
          <p:nvPr/>
        </p:nvSpPr>
        <p:spPr>
          <a:xfrm>
            <a:off x="1490684" y="3607319"/>
            <a:ext cx="9896452" cy="143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-Your Number One AI Investment Advisor, QuantVis 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62A2531-5B3A-2822-72EF-3940C587A518}"/>
              </a:ext>
            </a:extLst>
          </p:cNvPr>
          <p:cNvSpPr txBox="1">
            <a:spLocks/>
          </p:cNvSpPr>
          <p:nvPr/>
        </p:nvSpPr>
        <p:spPr>
          <a:xfrm>
            <a:off x="3578265" y="1752287"/>
            <a:ext cx="4981535" cy="213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The End </a:t>
            </a:r>
            <a:endParaRPr lang="ko-KR" altLang="en-US" sz="3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6DE22F-AE1C-5C35-CF70-A8D346AD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47F82D-7CAC-F6B4-893C-EA842087A720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A508140-2AB3-73DE-F9CF-DF1E2FC53356}"/>
              </a:ext>
            </a:extLst>
          </p:cNvPr>
          <p:cNvSpPr txBox="1">
            <a:spLocks/>
          </p:cNvSpPr>
          <p:nvPr/>
        </p:nvSpPr>
        <p:spPr>
          <a:xfrm>
            <a:off x="482482" y="1477125"/>
            <a:ext cx="10395563" cy="470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기능정의서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활용언어 및 도구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Highlights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ERD(DBMS)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다이어그램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MVC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구조도 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 흐름도 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기능별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Front End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및 동작방식 설명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1) User Service: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홈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로그인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회원가입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개인정보분실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간편로그인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기술적분석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(Technical Analysis):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종목별검색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보조지표 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3)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전략분석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(Stratetgy): MPT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자산분배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EBIT-ROIC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전략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CAN-SLIM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전략 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4)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포트폴리오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(Portfolio),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벡테스트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종목선택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포트폴리오 등록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벡테스팅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5)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통계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머신러닝 분석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(Analytics):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주가패턴분석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평균회귀분석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보완점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A025CA-10FE-94B9-48E3-F4C4DEC40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0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D0A3E1D-0E1D-4E7D-089E-7855C318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24419"/>
              </p:ext>
            </p:extLst>
          </p:nvPr>
        </p:nvGraphicFramePr>
        <p:xfrm>
          <a:off x="482483" y="992722"/>
          <a:ext cx="10166465" cy="527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89">
                  <a:extLst>
                    <a:ext uri="{9D8B030D-6E8A-4147-A177-3AD203B41FA5}">
                      <a16:colId xmlns:a16="http://schemas.microsoft.com/office/drawing/2014/main" val="2197201087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1493965985"/>
                    </a:ext>
                  </a:extLst>
                </a:gridCol>
                <a:gridCol w="1519765">
                  <a:extLst>
                    <a:ext uri="{9D8B030D-6E8A-4147-A177-3AD203B41FA5}">
                      <a16:colId xmlns:a16="http://schemas.microsoft.com/office/drawing/2014/main" val="4200374275"/>
                    </a:ext>
                  </a:extLst>
                </a:gridCol>
                <a:gridCol w="5611887">
                  <a:extLst>
                    <a:ext uri="{9D8B030D-6E8A-4147-A177-3AD203B41FA5}">
                      <a16:colId xmlns:a16="http://schemas.microsoft.com/office/drawing/2014/main" val="3131463402"/>
                    </a:ext>
                  </a:extLst>
                </a:gridCol>
                <a:gridCol w="840624">
                  <a:extLst>
                    <a:ext uri="{9D8B030D-6E8A-4147-A177-3AD203B41FA5}">
                      <a16:colId xmlns:a16="http://schemas.microsoft.com/office/drawing/2014/main" val="2731467641"/>
                    </a:ext>
                  </a:extLst>
                </a:gridCol>
                <a:gridCol w="372357">
                  <a:extLst>
                    <a:ext uri="{9D8B030D-6E8A-4147-A177-3AD203B41FA5}">
                      <a16:colId xmlns:a16="http://schemas.microsoft.com/office/drawing/2014/main" val="2999174738"/>
                    </a:ext>
                  </a:extLst>
                </a:gridCol>
                <a:gridCol w="507759">
                  <a:extLst>
                    <a:ext uri="{9D8B030D-6E8A-4147-A177-3AD203B41FA5}">
                      <a16:colId xmlns:a16="http://schemas.microsoft.com/office/drawing/2014/main" val="1919253356"/>
                    </a:ext>
                  </a:extLst>
                </a:gridCol>
              </a:tblGrid>
              <a:tr h="590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구분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핵심 메뉴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세부 메뉴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내용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구현 기술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구현 여부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담당자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22657"/>
                  </a:ext>
                </a:extLst>
              </a:tr>
              <a:tr h="372234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</a:t>
                      </a: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로그인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회원가입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사이트 회원가입 시 비밀번호는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SHA256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을 사용한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hash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값으로 변환 후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DB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저장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werkzeug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주세인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16889"/>
                  </a:ext>
                </a:extLst>
              </a:tr>
              <a:tr h="37223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로그인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구글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&amp;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카카오 소셜로그인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API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사용하여 회원가입 및 로그인 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76144"/>
                  </a:ext>
                </a:extLst>
              </a:tr>
              <a:tr h="37223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 정보 수정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탈퇴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 정보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CRUD,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이메일을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UNIQUE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값으로 지정하여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DB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에 저장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982008"/>
                  </a:ext>
                </a:extLst>
              </a:tr>
              <a:tr h="37223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홈 화면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stock summary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 간의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 지수 변동률 조회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Top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거래량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상승률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하락률 조회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Selenium,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BeautifulSoup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O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+mn-cs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주세인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2768"/>
                  </a:ext>
                </a:extLst>
              </a:tr>
              <a:tr h="37223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 지수 히트맵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 지수 섹터별 변동률 히트맵 조회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O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+mn-cs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26707"/>
                  </a:ext>
                </a:extLst>
              </a:tr>
              <a:tr h="37223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CNN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공포지수 계기판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현 주식 시장 공포지수 계기판 조회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fear_and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_greed module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O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+mn-cs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82038"/>
                  </a:ext>
                </a:extLst>
              </a:tr>
              <a:tr h="47488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주식 차트 조회 및 기술적 분석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한국 주식 차트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주식 종목을 동작형으로 날짜를 기준으로 확대 가능한 전체 차트 조회</a:t>
                      </a: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삼중창 매매 시스템을 기반으로 한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EMA130, MACD, Stochastic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그래프 조회</a:t>
                      </a: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현재 기준으로 주식 상태 조회</a:t>
                      </a: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Java script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(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구글 차트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),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React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구형모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30012"/>
                  </a:ext>
                </a:extLst>
              </a:tr>
              <a:tr h="43955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미국 주식 차트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Java script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구글 차트</a:t>
                      </a:r>
                      <a:r>
                        <a:rPr lang="en-US" altLang="ko-KR" sz="800" dirty="0"/>
                        <a:t>),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React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053431"/>
                  </a:ext>
                </a:extLst>
              </a:tr>
              <a:tr h="34474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검색 오류 페이지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검색 오류가 났을 때 이동하는 페이지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서비스 하는 종목코드 리스트 열람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01747"/>
                  </a:ext>
                </a:extLst>
              </a:tr>
              <a:tr h="37002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빅데이터 분석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주가 패턴 분석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차트 확인으로 지정한 기간의 차트와 거래량 조회</a:t>
                      </a: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지정한 기간의 데이터와 과거 데이터의 유사성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(98%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이상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)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을 찾아 과거의 수익률 분석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backend_agg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지동선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26007"/>
                  </a:ext>
                </a:extLst>
              </a:tr>
              <a:tr h="37002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평균 회귀 분석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시작일과 현재날짜의 종가로 학습하여 최적의 평균선을 나타내고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평균선에서 최고 수익률과 최저 수익률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평균선 대비 현재 수익률을 분석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sklearn.svm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78714"/>
                  </a:ext>
                </a:extLst>
              </a:tr>
              <a:tr h="37002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오류페이지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404, 500, 400 error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가 발생 시 이동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지동선</a:t>
                      </a:r>
                    </a:p>
                  </a:txBody>
                  <a:tcPr marL="86264" marR="86264" marT="43132" marB="43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70895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5B22289-51B8-204F-4355-6535AF28462E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기능정의서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AC169B-6E9D-D8BF-C656-1065A3116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594" y="6185644"/>
            <a:ext cx="1476375" cy="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9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DEA02D-3ED5-B06E-913A-1F415EAD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5B22289-51B8-204F-4355-6535AF28462E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기능정의서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B09B1E-4AD9-20D4-6F81-04CC64166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05118"/>
              </p:ext>
            </p:extLst>
          </p:nvPr>
        </p:nvGraphicFramePr>
        <p:xfrm>
          <a:off x="537580" y="879980"/>
          <a:ext cx="10111370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00">
                  <a:extLst>
                    <a:ext uri="{9D8B030D-6E8A-4147-A177-3AD203B41FA5}">
                      <a16:colId xmlns:a16="http://schemas.microsoft.com/office/drawing/2014/main" val="2197201087"/>
                    </a:ext>
                  </a:extLst>
                </a:gridCol>
                <a:gridCol w="1001412">
                  <a:extLst>
                    <a:ext uri="{9D8B030D-6E8A-4147-A177-3AD203B41FA5}">
                      <a16:colId xmlns:a16="http://schemas.microsoft.com/office/drawing/2014/main" val="1493965985"/>
                    </a:ext>
                  </a:extLst>
                </a:gridCol>
                <a:gridCol w="1383319">
                  <a:extLst>
                    <a:ext uri="{9D8B030D-6E8A-4147-A177-3AD203B41FA5}">
                      <a16:colId xmlns:a16="http://schemas.microsoft.com/office/drawing/2014/main" val="4200374275"/>
                    </a:ext>
                  </a:extLst>
                </a:gridCol>
                <a:gridCol w="5570891">
                  <a:extLst>
                    <a:ext uri="{9D8B030D-6E8A-4147-A177-3AD203B41FA5}">
                      <a16:colId xmlns:a16="http://schemas.microsoft.com/office/drawing/2014/main" val="3131463402"/>
                    </a:ext>
                  </a:extLst>
                </a:gridCol>
                <a:gridCol w="689482">
                  <a:extLst>
                    <a:ext uri="{9D8B030D-6E8A-4147-A177-3AD203B41FA5}">
                      <a16:colId xmlns:a16="http://schemas.microsoft.com/office/drawing/2014/main" val="2731467641"/>
                    </a:ext>
                  </a:extLst>
                </a:gridCol>
                <a:gridCol w="418737">
                  <a:extLst>
                    <a:ext uri="{9D8B030D-6E8A-4147-A177-3AD203B41FA5}">
                      <a16:colId xmlns:a16="http://schemas.microsoft.com/office/drawing/2014/main" val="2999174738"/>
                    </a:ext>
                  </a:extLst>
                </a:gridCol>
                <a:gridCol w="597629">
                  <a:extLst>
                    <a:ext uri="{9D8B030D-6E8A-4147-A177-3AD203B41FA5}">
                      <a16:colId xmlns:a16="http://schemas.microsoft.com/office/drawing/2014/main" val="1919253356"/>
                    </a:ext>
                  </a:extLst>
                </a:gridCol>
              </a:tblGrid>
              <a:tr h="304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핵심 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세부 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구현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구현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22657"/>
                  </a:ext>
                </a:extLst>
              </a:tr>
              <a:tr h="41588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</a:t>
                      </a: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전략적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MPT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자산분배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MPT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현대 포트폴리오 이론기반 리스크대비 리턴 포트폴리오 몬테카를로 구현 및 시각화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Yfinance, Pandas,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Matplotlib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우영현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16889"/>
                  </a:ext>
                </a:extLst>
              </a:tr>
              <a:tr h="4158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EBIT-ROIC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EBIT- ROIC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재무적 및 투자기준에 따라서 종목을 선별 후 유저에게 테이블 및 차트로 시각화 </a:t>
                      </a:r>
                    </a:p>
                    <a:p>
                      <a:pPr algn="l" latinLnBrk="1"/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Yfinance, Pandas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76144"/>
                  </a:ext>
                </a:extLst>
              </a:tr>
              <a:tr h="5267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CAN-SLIM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CAN-SLIM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재무적 및 투자기준에 따라서 종목을 선별 후 유저에게 테이블 및 차트로 시각화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Yfinance, Pandas,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Matplotlib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982008"/>
                  </a:ext>
                </a:extLst>
              </a:tr>
              <a:tr h="56838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포트폴리오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포트폴리오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1) html datalist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를 통한 주식검색 기능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테이블 동적기능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(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 추가 및 삭제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현재주가 버튼 클릭 시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DB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에 저장된 최근 주가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Java script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(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버튼이벤트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오주영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473838"/>
                  </a:ext>
                </a:extLst>
              </a:tr>
              <a:tr h="56838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포트폴리오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입력된 주식 종목코드 별로 전일 대비 예상 손익율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예상 손익금을 한화와 달러별로 출력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최근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30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일 동안의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OHLC(open, high, low, close)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와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DD/MDD,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거래량 차트를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matplotlib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을 통해 이미지로 출력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회사이름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종목코드 클릭 시 해당 주식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chart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matplotlib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오주영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732669"/>
                  </a:ext>
                </a:extLst>
              </a:tr>
              <a:tr h="40202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백테스팅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날짜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종목별 지수 차트 출력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2)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지수에 따른 분석 결과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오주영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81744"/>
                  </a:ext>
                </a:extLst>
              </a:tr>
              <a:tr h="415887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한국 주식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서비스에 이용할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년치 한국 주식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(KOSPI200, KOSDAQ150)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DB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Pykrx,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Selenium,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Pandas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O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구형모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2768"/>
                  </a:ext>
                </a:extLst>
              </a:tr>
              <a:tr h="304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데이터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장 마감 시간 이후 오늘 자 한국 데이터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Pykrx,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Pandas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26707"/>
                  </a:ext>
                </a:extLst>
              </a:tr>
              <a:tr h="4158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미국 주식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서비스에 이용할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년치 미국 주식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(S&amp;P, Nasdaq, Dow)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DB </a:t>
                      </a: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저장</a:t>
                      </a: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Yfinance, Selenium, Pandas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  <a:endParaRPr lang="ko-KR" altLang="en-US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우영현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30012"/>
                  </a:ext>
                </a:extLst>
              </a:tr>
              <a:tr h="3049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데이터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장 마감 시간 이후 오늘 자 미국 주식 데이터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Yfinance,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Pandas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구형모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053431"/>
                  </a:ext>
                </a:extLst>
              </a:tr>
              <a:tr h="30498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데이터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분기별  생성되는  재무데이터에 대한 업데이트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Yfinance,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Pandas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예정</a:t>
                      </a:r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6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96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5B22289-51B8-204F-4355-6535AF28462E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활용도구 및 언어 </a:t>
            </a:r>
            <a:r>
              <a:rPr lang="en-US" altLang="ko-KR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Highlights</a:t>
            </a:r>
            <a:endParaRPr lang="ko-KR" altLang="en-US" sz="2800" dirty="0">
              <a:solidFill>
                <a:srgbClr val="00D0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EA02D-3ED5-B06E-913A-1F415EAD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8E66907-F115-B35F-2CF9-59E20AACE494}"/>
              </a:ext>
            </a:extLst>
          </p:cNvPr>
          <p:cNvGrpSpPr/>
          <p:nvPr/>
        </p:nvGrpSpPr>
        <p:grpSpPr>
          <a:xfrm>
            <a:off x="1267239" y="1135530"/>
            <a:ext cx="9657522" cy="4958703"/>
            <a:chOff x="2837514" y="754288"/>
            <a:chExt cx="6028241" cy="4958703"/>
          </a:xfrm>
        </p:grpSpPr>
        <p:sp>
          <p:nvSpPr>
            <p:cNvPr id="10" name="모서리가 둥근 직사각형 89">
              <a:extLst>
                <a:ext uri="{FF2B5EF4-FFF2-40B4-BE49-F238E27FC236}">
                  <a16:creationId xmlns:a16="http://schemas.microsoft.com/office/drawing/2014/main" id="{E173F4E0-C91B-174C-43D5-30C63690415A}"/>
                </a:ext>
              </a:extLst>
            </p:cNvPr>
            <p:cNvSpPr/>
            <p:nvPr/>
          </p:nvSpPr>
          <p:spPr>
            <a:xfrm>
              <a:off x="2837514" y="754288"/>
              <a:ext cx="6028241" cy="4958703"/>
            </a:xfrm>
            <a:prstGeom prst="round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27000" dist="25400" dir="2700000" sx="101000" sy="101000" algn="tl" rotWithShape="0">
                <a:schemeClr val="accent4">
                  <a:alpha val="59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5178E1-2891-2AD3-B9CA-19D81992BDC8}"/>
                </a:ext>
              </a:extLst>
            </p:cNvPr>
            <p:cNvGrpSpPr/>
            <p:nvPr/>
          </p:nvGrpSpPr>
          <p:grpSpPr>
            <a:xfrm>
              <a:off x="2986093" y="1102583"/>
              <a:ext cx="5693728" cy="4238901"/>
              <a:chOff x="5367610" y="706350"/>
              <a:chExt cx="6264029" cy="4572123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23D3B8B-1B52-0535-7B3B-F6F77FE489FC}"/>
                  </a:ext>
                </a:extLst>
              </p:cNvPr>
              <p:cNvGrpSpPr/>
              <p:nvPr/>
            </p:nvGrpSpPr>
            <p:grpSpPr>
              <a:xfrm>
                <a:off x="8690097" y="706350"/>
                <a:ext cx="2941542" cy="4572123"/>
                <a:chOff x="8690097" y="706350"/>
                <a:chExt cx="2941542" cy="4572123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B4FC7939-3036-7F7C-FDEB-66A9A9ADB6D3}"/>
                    </a:ext>
                  </a:extLst>
                </p:cNvPr>
                <p:cNvGrpSpPr/>
                <p:nvPr/>
              </p:nvGrpSpPr>
              <p:grpSpPr>
                <a:xfrm>
                  <a:off x="8704874" y="706350"/>
                  <a:ext cx="2926765" cy="1331066"/>
                  <a:chOff x="6137476" y="1433023"/>
                  <a:chExt cx="3789304" cy="1630549"/>
                </a:xfrm>
              </p:grpSpPr>
              <p:sp>
                <p:nvSpPr>
                  <p:cNvPr id="41" name="모서리가 둥근 직사각형 32">
                    <a:extLst>
                      <a:ext uri="{FF2B5EF4-FFF2-40B4-BE49-F238E27FC236}">
                        <a16:creationId xmlns:a16="http://schemas.microsoft.com/office/drawing/2014/main" id="{FB0769A2-7395-2C53-AEDC-D356E917E8A0}"/>
                      </a:ext>
                    </a:extLst>
                  </p:cNvPr>
                  <p:cNvSpPr/>
                  <p:nvPr/>
                </p:nvSpPr>
                <p:spPr>
                  <a:xfrm>
                    <a:off x="6137476" y="1628004"/>
                    <a:ext cx="3789304" cy="1435568"/>
                  </a:xfrm>
                  <a:prstGeom prst="roundRect">
                    <a:avLst/>
                  </a:prstGeom>
                  <a:ln>
                    <a:solidFill>
                      <a:srgbClr val="00D0CC"/>
                    </a:solidFill>
                  </a:ln>
                  <a:effectLst>
                    <a:outerShdw blurRad="127000" dist="25400" dir="2700000" sx="101000" sy="101000" algn="tl" rotWithShape="0">
                      <a:schemeClr val="accent4">
                        <a:alpha val="59000"/>
                      </a:scheme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모서리가 둥근 직사각형 36">
                    <a:extLst>
                      <a:ext uri="{FF2B5EF4-FFF2-40B4-BE49-F238E27FC236}">
                        <a16:creationId xmlns:a16="http://schemas.microsoft.com/office/drawing/2014/main" id="{248775E8-18FD-FA9C-7EB1-C140D0D800DB}"/>
                      </a:ext>
                    </a:extLst>
                  </p:cNvPr>
                  <p:cNvSpPr/>
                  <p:nvPr/>
                </p:nvSpPr>
                <p:spPr>
                  <a:xfrm>
                    <a:off x="6477617" y="1433023"/>
                    <a:ext cx="1358410" cy="422031"/>
                  </a:xfrm>
                  <a:prstGeom prst="roundRect">
                    <a:avLst/>
                  </a:prstGeom>
                  <a:solidFill>
                    <a:srgbClr val="00D0CC"/>
                  </a:solidFill>
                  <a:ln>
                    <a:solidFill>
                      <a:schemeClr val="accent4"/>
                    </a:solidFill>
                  </a:ln>
                  <a:effectLst>
                    <a:outerShdw blurRad="1524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rPr>
                      <a:t>개발도구</a:t>
                    </a:r>
                  </a:p>
                </p:txBody>
              </p:sp>
            </p:grpSp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EAB9A148-D59F-E0F3-804D-989F3439DC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07015" y="1097936"/>
                  <a:ext cx="1170356" cy="618479"/>
                </a:xfrm>
                <a:prstGeom prst="rect">
                  <a:avLst/>
                </a:prstGeom>
              </p:spPr>
            </p:pic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9936736E-59F5-D4CF-39A8-8AAFF4209220}"/>
                    </a:ext>
                  </a:extLst>
                </p:cNvPr>
                <p:cNvGrpSpPr/>
                <p:nvPr/>
              </p:nvGrpSpPr>
              <p:grpSpPr>
                <a:xfrm>
                  <a:off x="8690097" y="2245647"/>
                  <a:ext cx="2926765" cy="1344155"/>
                  <a:chOff x="6172382" y="1361800"/>
                  <a:chExt cx="3789304" cy="1646584"/>
                </a:xfrm>
              </p:grpSpPr>
              <p:sp>
                <p:nvSpPr>
                  <p:cNvPr id="39" name="모서리가 둥근 직사각형 58">
                    <a:extLst>
                      <a:ext uri="{FF2B5EF4-FFF2-40B4-BE49-F238E27FC236}">
                        <a16:creationId xmlns:a16="http://schemas.microsoft.com/office/drawing/2014/main" id="{6601A34A-39E6-6136-3B68-1A63779207AB}"/>
                      </a:ext>
                    </a:extLst>
                  </p:cNvPr>
                  <p:cNvSpPr/>
                  <p:nvPr/>
                </p:nvSpPr>
                <p:spPr>
                  <a:xfrm>
                    <a:off x="6172382" y="1572816"/>
                    <a:ext cx="3789304" cy="1435568"/>
                  </a:xfrm>
                  <a:prstGeom prst="roundRect">
                    <a:avLst/>
                  </a:prstGeom>
                  <a:ln>
                    <a:solidFill>
                      <a:srgbClr val="00D0CC"/>
                    </a:solidFill>
                  </a:ln>
                  <a:effectLst>
                    <a:outerShdw blurRad="127000" dist="25400" dir="2700000" sx="101000" sy="101000" algn="tl" rotWithShape="0">
                      <a:schemeClr val="accent4">
                        <a:alpha val="59000"/>
                      </a:scheme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모서리가 둥근 직사각형 59">
                    <a:extLst>
                      <a:ext uri="{FF2B5EF4-FFF2-40B4-BE49-F238E27FC236}">
                        <a16:creationId xmlns:a16="http://schemas.microsoft.com/office/drawing/2014/main" id="{5B25BEA2-B528-CC32-F184-5AF797A7ED1C}"/>
                      </a:ext>
                    </a:extLst>
                  </p:cNvPr>
                  <p:cNvSpPr/>
                  <p:nvPr/>
                </p:nvSpPr>
                <p:spPr>
                  <a:xfrm>
                    <a:off x="6466744" y="1361800"/>
                    <a:ext cx="1358410" cy="422031"/>
                  </a:xfrm>
                  <a:prstGeom prst="roundRect">
                    <a:avLst/>
                  </a:prstGeom>
                  <a:solidFill>
                    <a:srgbClr val="00D0CC"/>
                  </a:solidFill>
                  <a:ln>
                    <a:solidFill>
                      <a:schemeClr val="accent4"/>
                    </a:solidFill>
                  </a:ln>
                  <a:effectLst>
                    <a:outerShdw blurRad="1524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rPr>
                      <a:t>개발언어</a:t>
                    </a:r>
                  </a:p>
                </p:txBody>
              </p:sp>
            </p:grpSp>
            <p:pic>
              <p:nvPicPr>
                <p:cNvPr id="35" name="Picture 18" descr="DevExtreme Multi-Purpose Controls - HTML5 JavaScript UI Widgets for  Angular, React, Vue and jQuery by DevExpress">
                  <a:extLst>
                    <a:ext uri="{FF2B5EF4-FFF2-40B4-BE49-F238E27FC236}">
                      <a16:creationId xmlns:a16="http://schemas.microsoft.com/office/drawing/2014/main" id="{07E3CCD8-C29E-5F1D-2957-72A5D30F2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21800" y="2764837"/>
                  <a:ext cx="1154964" cy="475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47821D72-C1BB-53C5-C688-77351D2466B4}"/>
                    </a:ext>
                  </a:extLst>
                </p:cNvPr>
                <p:cNvGrpSpPr/>
                <p:nvPr/>
              </p:nvGrpSpPr>
              <p:grpSpPr>
                <a:xfrm>
                  <a:off x="8690097" y="3934318"/>
                  <a:ext cx="2926764" cy="1344155"/>
                  <a:chOff x="6172382" y="1361800"/>
                  <a:chExt cx="3789304" cy="1646584"/>
                </a:xfrm>
              </p:grpSpPr>
              <p:sp>
                <p:nvSpPr>
                  <p:cNvPr id="37" name="모서리가 둥근 직사각형 65">
                    <a:extLst>
                      <a:ext uri="{FF2B5EF4-FFF2-40B4-BE49-F238E27FC236}">
                        <a16:creationId xmlns:a16="http://schemas.microsoft.com/office/drawing/2014/main" id="{9A628D9D-FC6A-BDB3-7929-EE3AD18FFA4B}"/>
                      </a:ext>
                    </a:extLst>
                  </p:cNvPr>
                  <p:cNvSpPr/>
                  <p:nvPr/>
                </p:nvSpPr>
                <p:spPr>
                  <a:xfrm>
                    <a:off x="6172382" y="1572816"/>
                    <a:ext cx="3789304" cy="1435568"/>
                  </a:xfrm>
                  <a:prstGeom prst="roundRect">
                    <a:avLst/>
                  </a:prstGeom>
                  <a:ln>
                    <a:solidFill>
                      <a:srgbClr val="00D0CC"/>
                    </a:solidFill>
                  </a:ln>
                  <a:effectLst>
                    <a:outerShdw blurRad="127000" dist="25400" dir="2700000" sx="101000" sy="101000" algn="tl" rotWithShape="0">
                      <a:schemeClr val="accent4">
                        <a:alpha val="59000"/>
                      </a:scheme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모서리가 둥근 직사각형 66">
                    <a:extLst>
                      <a:ext uri="{FF2B5EF4-FFF2-40B4-BE49-F238E27FC236}">
                        <a16:creationId xmlns:a16="http://schemas.microsoft.com/office/drawing/2014/main" id="{494E005F-97C0-27D0-3E81-93A9731FD7F5}"/>
                      </a:ext>
                    </a:extLst>
                  </p:cNvPr>
                  <p:cNvSpPr/>
                  <p:nvPr/>
                </p:nvSpPr>
                <p:spPr>
                  <a:xfrm>
                    <a:off x="6466744" y="1361800"/>
                    <a:ext cx="1358410" cy="422031"/>
                  </a:xfrm>
                  <a:prstGeom prst="roundRect">
                    <a:avLst/>
                  </a:prstGeom>
                  <a:solidFill>
                    <a:srgbClr val="00D0CC"/>
                  </a:solidFill>
                  <a:ln>
                    <a:solidFill>
                      <a:schemeClr val="accent4"/>
                    </a:solidFill>
                  </a:ln>
                  <a:effectLst>
                    <a:outerShdw blurRad="1524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rPr>
                      <a:t>DB</a:t>
                    </a:r>
                    <a:endParaRPr lang="ko-KR" altLang="en-US" sz="1600" b="1" dirty="0">
                      <a:latin typeface="G마켓 산스 TTF Light" panose="02000000000000000000" pitchFamily="2" charset="-127"/>
                      <a:ea typeface="G마켓 산스 TTF Light" panose="02000000000000000000" pitchFamily="2" charset="-127"/>
                    </a:endParaRPr>
                  </a:p>
                </p:txBody>
              </p:sp>
            </p:grp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2BE8F34-ECBA-C4E4-892D-B6C92B77DD17}"/>
                  </a:ext>
                </a:extLst>
              </p:cNvPr>
              <p:cNvGrpSpPr/>
              <p:nvPr/>
            </p:nvGrpSpPr>
            <p:grpSpPr>
              <a:xfrm>
                <a:off x="5367610" y="2248930"/>
                <a:ext cx="2926764" cy="3029542"/>
                <a:chOff x="5352870" y="1363436"/>
                <a:chExt cx="2926764" cy="3029542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A807C532-D06D-2FDB-9B0E-E3020B68E97A}"/>
                    </a:ext>
                  </a:extLst>
                </p:cNvPr>
                <p:cNvGrpSpPr/>
                <p:nvPr/>
              </p:nvGrpSpPr>
              <p:grpSpPr>
                <a:xfrm>
                  <a:off x="5352870" y="1363436"/>
                  <a:ext cx="2926764" cy="1344152"/>
                  <a:chOff x="6172382" y="2237954"/>
                  <a:chExt cx="3789304" cy="1646581"/>
                </a:xfrm>
              </p:grpSpPr>
              <p:sp>
                <p:nvSpPr>
                  <p:cNvPr id="30" name="모서리가 둥근 직사각형 75">
                    <a:extLst>
                      <a:ext uri="{FF2B5EF4-FFF2-40B4-BE49-F238E27FC236}">
                        <a16:creationId xmlns:a16="http://schemas.microsoft.com/office/drawing/2014/main" id="{A207EF2D-51AD-569A-3F04-5A1E0C843001}"/>
                      </a:ext>
                    </a:extLst>
                  </p:cNvPr>
                  <p:cNvSpPr/>
                  <p:nvPr/>
                </p:nvSpPr>
                <p:spPr>
                  <a:xfrm>
                    <a:off x="6172382" y="2448967"/>
                    <a:ext cx="3789304" cy="1435568"/>
                  </a:xfrm>
                  <a:prstGeom prst="roundRect">
                    <a:avLst/>
                  </a:prstGeom>
                  <a:ln>
                    <a:solidFill>
                      <a:srgbClr val="00D0CC"/>
                    </a:solidFill>
                  </a:ln>
                  <a:effectLst>
                    <a:outerShdw blurRad="127000" dist="25400" dir="2700000" sx="101000" sy="101000" algn="tl" rotWithShape="0">
                      <a:schemeClr val="accent4">
                        <a:alpha val="59000"/>
                      </a:scheme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모서리가 둥근 직사각형 76">
                    <a:extLst>
                      <a:ext uri="{FF2B5EF4-FFF2-40B4-BE49-F238E27FC236}">
                        <a16:creationId xmlns:a16="http://schemas.microsoft.com/office/drawing/2014/main" id="{C26CB6CD-6D01-0047-EBB7-5FB64F0D8DDF}"/>
                      </a:ext>
                    </a:extLst>
                  </p:cNvPr>
                  <p:cNvSpPr/>
                  <p:nvPr/>
                </p:nvSpPr>
                <p:spPr>
                  <a:xfrm>
                    <a:off x="6466744" y="2237954"/>
                    <a:ext cx="1358410" cy="422032"/>
                  </a:xfrm>
                  <a:prstGeom prst="roundRect">
                    <a:avLst/>
                  </a:prstGeom>
                  <a:solidFill>
                    <a:srgbClr val="00D0CC"/>
                  </a:solidFill>
                  <a:ln>
                    <a:solidFill>
                      <a:schemeClr val="accent4"/>
                    </a:solidFill>
                  </a:ln>
                  <a:effectLst>
                    <a:outerShdw blurRad="1524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rPr>
                      <a:t>프레임워크</a:t>
                    </a:r>
                  </a:p>
                </p:txBody>
              </p:sp>
            </p:grp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05FB09F-E896-2921-7437-8E99341BD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484" b="28212"/>
                <a:stretch/>
              </p:blipFill>
              <p:spPr>
                <a:xfrm>
                  <a:off x="7175639" y="1904156"/>
                  <a:ext cx="790187" cy="403117"/>
                </a:xfrm>
                <a:prstGeom prst="rect">
                  <a:avLst/>
                </a:prstGeom>
              </p:spPr>
            </p:pic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83F377EB-44A9-04C1-B8F8-FC59E5123903}"/>
                    </a:ext>
                  </a:extLst>
                </p:cNvPr>
                <p:cNvGrpSpPr/>
                <p:nvPr/>
              </p:nvGrpSpPr>
              <p:grpSpPr>
                <a:xfrm>
                  <a:off x="5352870" y="3048825"/>
                  <a:ext cx="2926764" cy="1344153"/>
                  <a:chOff x="6172382" y="2347271"/>
                  <a:chExt cx="3789304" cy="1646582"/>
                </a:xfrm>
              </p:grpSpPr>
              <p:sp>
                <p:nvSpPr>
                  <p:cNvPr id="28" name="모서리가 둥근 직사각형 80">
                    <a:extLst>
                      <a:ext uri="{FF2B5EF4-FFF2-40B4-BE49-F238E27FC236}">
                        <a16:creationId xmlns:a16="http://schemas.microsoft.com/office/drawing/2014/main" id="{B4C6A897-8868-3C30-1EE1-E2AA983F4500}"/>
                      </a:ext>
                    </a:extLst>
                  </p:cNvPr>
                  <p:cNvSpPr/>
                  <p:nvPr/>
                </p:nvSpPr>
                <p:spPr>
                  <a:xfrm>
                    <a:off x="6172382" y="2558285"/>
                    <a:ext cx="3789304" cy="1435568"/>
                  </a:xfrm>
                  <a:prstGeom prst="roundRect">
                    <a:avLst/>
                  </a:prstGeom>
                  <a:ln>
                    <a:solidFill>
                      <a:srgbClr val="00D0CC"/>
                    </a:solidFill>
                  </a:ln>
                  <a:effectLst>
                    <a:outerShdw blurRad="127000" dist="25400" dir="2700000" sx="101000" sy="101000" algn="tl" rotWithShape="0">
                      <a:schemeClr val="accent4">
                        <a:alpha val="59000"/>
                      </a:scheme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모서리가 둥근 직사각형 81">
                    <a:extLst>
                      <a:ext uri="{FF2B5EF4-FFF2-40B4-BE49-F238E27FC236}">
                        <a16:creationId xmlns:a16="http://schemas.microsoft.com/office/drawing/2014/main" id="{271F78FD-E2E0-1245-2EB8-57BBC65AECA1}"/>
                      </a:ext>
                    </a:extLst>
                  </p:cNvPr>
                  <p:cNvSpPr/>
                  <p:nvPr/>
                </p:nvSpPr>
                <p:spPr>
                  <a:xfrm>
                    <a:off x="6466744" y="2347271"/>
                    <a:ext cx="1358410" cy="422030"/>
                  </a:xfrm>
                  <a:prstGeom prst="roundRect">
                    <a:avLst/>
                  </a:prstGeom>
                  <a:solidFill>
                    <a:srgbClr val="00D0CC"/>
                  </a:solidFill>
                  <a:ln>
                    <a:solidFill>
                      <a:schemeClr val="accent4"/>
                    </a:solidFill>
                  </a:ln>
                  <a:effectLst>
                    <a:outerShdw blurRad="1524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rPr>
                      <a:t>WAS</a:t>
                    </a:r>
                    <a:endParaRPr lang="ko-KR" altLang="en-US" sz="1200" b="1" dirty="0">
                      <a:latin typeface="G마켓 산스 TTF Light" panose="02000000000000000000" pitchFamily="2" charset="-127"/>
                      <a:ea typeface="G마켓 산스 TTF Light" panose="02000000000000000000" pitchFamily="2" charset="-127"/>
                    </a:endParaRPr>
                  </a:p>
                </p:txBody>
              </p:sp>
            </p:grpSp>
          </p:grpSp>
        </p:grpSp>
        <p:sp>
          <p:nvSpPr>
            <p:cNvPr id="12" name="모서리가 둥근 직사각형 84">
              <a:extLst>
                <a:ext uri="{FF2B5EF4-FFF2-40B4-BE49-F238E27FC236}">
                  <a16:creationId xmlns:a16="http://schemas.microsoft.com/office/drawing/2014/main" id="{BC47A47A-B01E-54BF-DE7F-5939682B3CDB}"/>
                </a:ext>
              </a:extLst>
            </p:cNvPr>
            <p:cNvSpPr/>
            <p:nvPr/>
          </p:nvSpPr>
          <p:spPr>
            <a:xfrm>
              <a:off x="3058155" y="1237449"/>
              <a:ext cx="2499268" cy="1086487"/>
            </a:xfrm>
            <a:prstGeom prst="roundRect">
              <a:avLst/>
            </a:prstGeom>
            <a:ln>
              <a:solidFill>
                <a:srgbClr val="00D0CC"/>
              </a:solidFill>
            </a:ln>
            <a:effectLst>
              <a:outerShdw blurRad="127000" dist="25400" dir="2700000" sx="101000" sy="101000" algn="tl" rotWithShape="0">
                <a:schemeClr val="accent4">
                  <a:alpha val="59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85">
              <a:extLst>
                <a:ext uri="{FF2B5EF4-FFF2-40B4-BE49-F238E27FC236}">
                  <a16:creationId xmlns:a16="http://schemas.microsoft.com/office/drawing/2014/main" id="{787EDB30-792C-64E3-295E-D35D51D01C0F}"/>
                </a:ext>
              </a:extLst>
            </p:cNvPr>
            <p:cNvSpPr/>
            <p:nvPr/>
          </p:nvSpPr>
          <p:spPr>
            <a:xfrm>
              <a:off x="3186858" y="1070357"/>
              <a:ext cx="895951" cy="319407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accent4"/>
              </a:solidFill>
            </a:ln>
            <a:effectLst>
              <a:outerShdw blurRad="1524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개발환경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2DB7F11-1F1D-F016-2855-69B8479B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4180" y="1525070"/>
              <a:ext cx="754823" cy="70340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E75EDA8-A999-9AAC-5D28-9170C85C2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899" y="1525070"/>
              <a:ext cx="1218177" cy="53533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AC8C4B5-7C23-0760-EF67-9754BE51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183" y="1422186"/>
              <a:ext cx="759541" cy="3457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8335EB-2EAC-7EE1-3A0C-E524E1471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17902" y="4510560"/>
              <a:ext cx="953679" cy="59248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01E1D33-9C5C-0494-DA02-E0F29AAA6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33659" y="2979622"/>
              <a:ext cx="863093" cy="45481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7317CB-C43D-3DA5-7D5B-D15681170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69866" y="2994383"/>
              <a:ext cx="1173507" cy="42528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C70A3F1-1554-F62F-F752-8F074C61E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43238" y="1817509"/>
              <a:ext cx="574486" cy="43735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8BA74D-4356-F877-EFA3-309F78A9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06680" y="4546882"/>
              <a:ext cx="517050" cy="55616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03E8B34-A36B-8465-BCFD-2CD195E5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27014" y="4544951"/>
              <a:ext cx="749026" cy="66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42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5B22289-51B8-204F-4355-6535AF28462E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ERD(DBMS) </a:t>
            </a:r>
            <a:r>
              <a:rPr lang="ko-KR" altLang="en-US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구성도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EA02D-3ED5-B06E-913A-1F415EAD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3206AE-E03D-B2D4-0DDF-7EBD89FFE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44" y="988541"/>
            <a:ext cx="5325911" cy="51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5B22289-51B8-204F-4355-6535AF28462E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MVC </a:t>
            </a:r>
            <a:r>
              <a:rPr lang="ko-KR" altLang="en-US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구조도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EA02D-3ED5-B06E-913A-1F415EAD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3FDF06-6957-E2EE-FD5F-79536CC4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92" y="1140643"/>
            <a:ext cx="8502491" cy="50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1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5B22289-51B8-204F-4355-6535AF28462E}"/>
              </a:ext>
            </a:extLst>
          </p:cNvPr>
          <p:cNvSpPr txBox="1">
            <a:spLocks/>
          </p:cNvSpPr>
          <p:nvPr/>
        </p:nvSpPr>
        <p:spPr>
          <a:xfrm>
            <a:off x="482482" y="121022"/>
            <a:ext cx="10782300" cy="118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00D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흐름도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EA02D-3ED5-B06E-913A-1F415EAD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49" y="6185647"/>
            <a:ext cx="1476375" cy="48688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D4B8F90-AB93-B792-8E3B-AA41BD52A2B5}"/>
              </a:ext>
            </a:extLst>
          </p:cNvPr>
          <p:cNvGrpSpPr/>
          <p:nvPr/>
        </p:nvGrpSpPr>
        <p:grpSpPr>
          <a:xfrm>
            <a:off x="1392382" y="1389888"/>
            <a:ext cx="7921782" cy="4692133"/>
            <a:chOff x="623455" y="302818"/>
            <a:chExt cx="9476509" cy="634538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E804BC1-7B44-2DA5-5FFA-D51F71B6A0EE}"/>
                </a:ext>
              </a:extLst>
            </p:cNvPr>
            <p:cNvSpPr/>
            <p:nvPr/>
          </p:nvSpPr>
          <p:spPr>
            <a:xfrm>
              <a:off x="623455" y="302818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회원 로그인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5D92F5D-AB69-0662-2F82-1C2219A34D54}"/>
                </a:ext>
              </a:extLst>
            </p:cNvPr>
            <p:cNvSpPr/>
            <p:nvPr/>
          </p:nvSpPr>
          <p:spPr>
            <a:xfrm>
              <a:off x="4526478" y="1830283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차트 조회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9DFFE42-53AB-00C2-B62A-BE0CF8C26D60}"/>
                </a:ext>
              </a:extLst>
            </p:cNvPr>
            <p:cNvSpPr/>
            <p:nvPr/>
          </p:nvSpPr>
          <p:spPr>
            <a:xfrm>
              <a:off x="623455" y="1862444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홈화면</a:t>
              </a:r>
              <a:endPara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6443590-37BC-97C8-988C-CB93FC5708A9}"/>
                </a:ext>
              </a:extLst>
            </p:cNvPr>
            <p:cNvSpPr/>
            <p:nvPr/>
          </p:nvSpPr>
          <p:spPr>
            <a:xfrm>
              <a:off x="4526478" y="5674918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빅데이터 분석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61B95CF-5E20-4A7F-64FE-4681EB0B01BB}"/>
                </a:ext>
              </a:extLst>
            </p:cNvPr>
            <p:cNvSpPr/>
            <p:nvPr/>
          </p:nvSpPr>
          <p:spPr>
            <a:xfrm>
              <a:off x="4526478" y="3111828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포트폴리오 리스트</a:t>
              </a:r>
              <a:endPara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73AF1F4-F0A8-CF75-BD9A-2A69D9EAF238}"/>
                </a:ext>
              </a:extLst>
            </p:cNvPr>
            <p:cNvSpPr/>
            <p:nvPr/>
          </p:nvSpPr>
          <p:spPr>
            <a:xfrm>
              <a:off x="4526479" y="4393373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전략적 분석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6721990-78A6-225F-BCDD-29F0098F60C7}"/>
                </a:ext>
              </a:extLst>
            </p:cNvPr>
            <p:cNvSpPr/>
            <p:nvPr/>
          </p:nvSpPr>
          <p:spPr>
            <a:xfrm>
              <a:off x="2737263" y="2259151"/>
              <a:ext cx="1789215" cy="125927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756266CD-F72B-C467-5FB9-D0677C132B8B}"/>
                </a:ext>
              </a:extLst>
            </p:cNvPr>
            <p:cNvSpPr/>
            <p:nvPr/>
          </p:nvSpPr>
          <p:spPr>
            <a:xfrm rot="5400000" flipV="1">
              <a:off x="1377391" y="1500101"/>
              <a:ext cx="603664" cy="12102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53D7A6E-8447-EB3E-2AFE-6FDA2FF91996}"/>
                </a:ext>
              </a:extLst>
            </p:cNvPr>
            <p:cNvSpPr/>
            <p:nvPr/>
          </p:nvSpPr>
          <p:spPr>
            <a:xfrm>
              <a:off x="1642462" y="6044291"/>
              <a:ext cx="2884016" cy="125927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36FCB2-71CF-738A-8ED7-16B9E4B9D89C}"/>
                </a:ext>
              </a:extLst>
            </p:cNvPr>
            <p:cNvSpPr/>
            <p:nvPr/>
          </p:nvSpPr>
          <p:spPr>
            <a:xfrm>
              <a:off x="1642462" y="2818407"/>
              <a:ext cx="73522" cy="325804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D0F6AEFC-359B-4C93-93D4-D7BF0DE6F22D}"/>
                </a:ext>
              </a:extLst>
            </p:cNvPr>
            <p:cNvSpPr/>
            <p:nvPr/>
          </p:nvSpPr>
          <p:spPr>
            <a:xfrm>
              <a:off x="1642462" y="4826705"/>
              <a:ext cx="2884016" cy="125927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0DEDBA5-E481-2EA2-3976-2B971CEF2593}"/>
                </a:ext>
              </a:extLst>
            </p:cNvPr>
            <p:cNvSpPr/>
            <p:nvPr/>
          </p:nvSpPr>
          <p:spPr>
            <a:xfrm>
              <a:off x="1642462" y="3574481"/>
              <a:ext cx="2884016" cy="125927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89591DC5-38EC-FBD4-648D-1C2567531A3B}"/>
                </a:ext>
              </a:extLst>
            </p:cNvPr>
            <p:cNvSpPr/>
            <p:nvPr/>
          </p:nvSpPr>
          <p:spPr>
            <a:xfrm>
              <a:off x="6640286" y="2281188"/>
              <a:ext cx="1345870" cy="118473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1A8845F2-D82D-CB74-1912-DD42F48B5672}"/>
                </a:ext>
              </a:extLst>
            </p:cNvPr>
            <p:cNvSpPr/>
            <p:nvPr/>
          </p:nvSpPr>
          <p:spPr>
            <a:xfrm>
              <a:off x="6640286" y="3574481"/>
              <a:ext cx="1345870" cy="118473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CF3B5F16-ED4B-42E5-54A2-FD22C3BF8CCF}"/>
                </a:ext>
              </a:extLst>
            </p:cNvPr>
            <p:cNvSpPr/>
            <p:nvPr/>
          </p:nvSpPr>
          <p:spPr>
            <a:xfrm>
              <a:off x="6640286" y="4780062"/>
              <a:ext cx="1345870" cy="118473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61CF4A82-2015-3DAA-7886-725BAE092ADB}"/>
                </a:ext>
              </a:extLst>
            </p:cNvPr>
            <p:cNvSpPr/>
            <p:nvPr/>
          </p:nvSpPr>
          <p:spPr>
            <a:xfrm>
              <a:off x="6640286" y="6076452"/>
              <a:ext cx="1345870" cy="118473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96C6DD7-5155-3E88-CB85-4441060FAE30}"/>
                </a:ext>
              </a:extLst>
            </p:cNvPr>
            <p:cNvSpPr/>
            <p:nvPr/>
          </p:nvSpPr>
          <p:spPr>
            <a:xfrm>
              <a:off x="7986156" y="4378044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자산분배</a:t>
              </a:r>
              <a:r>
                <a:rPr lang="en-US" altLang="ko-KR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, </a:t>
              </a:r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재무적 </a:t>
              </a:r>
              <a:endPara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전략분석 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05F041F-BB6E-68D3-3F41-752FFCF43176}"/>
                </a:ext>
              </a:extLst>
            </p:cNvPr>
            <p:cNvSpPr/>
            <p:nvPr/>
          </p:nvSpPr>
          <p:spPr>
            <a:xfrm>
              <a:off x="7986156" y="3111828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보유 종목 수익률</a:t>
              </a:r>
              <a:endPara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algn="ctr"/>
              <a:r>
                <a:rPr lang="en-US" altLang="ko-KR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MDD </a:t>
              </a:r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지수 조회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9B038B5-CD66-6FE1-85FB-BC48C8A9BD69}"/>
                </a:ext>
              </a:extLst>
            </p:cNvPr>
            <p:cNvSpPr/>
            <p:nvPr/>
          </p:nvSpPr>
          <p:spPr>
            <a:xfrm>
              <a:off x="7986156" y="1830283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해당 주식 차트</a:t>
              </a:r>
              <a:br>
                <a:rPr lang="en-US" altLang="ko-KR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</a:br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기술적 분석 </a:t>
              </a:r>
              <a:r>
                <a:rPr lang="en-US" altLang="ko-KR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insight</a:t>
              </a:r>
              <a:endPara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ACE44D7-B54E-5B89-3540-A2E32D124161}"/>
                </a:ext>
              </a:extLst>
            </p:cNvPr>
            <p:cNvSpPr/>
            <p:nvPr/>
          </p:nvSpPr>
          <p:spPr>
            <a:xfrm>
              <a:off x="7986156" y="5692236"/>
              <a:ext cx="2113808" cy="955963"/>
            </a:xfrm>
            <a:prstGeom prst="roundRect">
              <a:avLst/>
            </a:prstGeom>
            <a:solidFill>
              <a:srgbClr val="00D0CC"/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데이터 유사성 분석</a:t>
              </a:r>
              <a:endPara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algn="ctr"/>
              <a:r>
                <a:rPr lang="ko-KR" altLang="en-US" sz="14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평균회귀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801253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사용자 지정 3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8F5E5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1973</Words>
  <Application>Microsoft Office PowerPoint</Application>
  <PresentationFormat>와이드스크린</PresentationFormat>
  <Paragraphs>303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Arial</vt:lpstr>
      <vt:lpstr>Calibri Light</vt:lpstr>
      <vt:lpstr>Poppins</vt:lpstr>
      <vt:lpstr>G마켓 산스</vt:lpstr>
      <vt:lpstr>맑은 고딕</vt:lpstr>
      <vt:lpstr>G마켓 산스 TTF Medium</vt:lpstr>
      <vt:lpstr>G마켓 산스 TTF Bold</vt:lpstr>
      <vt:lpstr>G마켓 산스 TTF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 Stock  -글로 스탁툴즈</dc:title>
  <dc:creator>tjoeun709</dc:creator>
  <cp:lastModifiedBy>Woo Young</cp:lastModifiedBy>
  <cp:revision>47</cp:revision>
  <dcterms:created xsi:type="dcterms:W3CDTF">2022-03-08T03:37:38Z</dcterms:created>
  <dcterms:modified xsi:type="dcterms:W3CDTF">2022-06-19T19:44:29Z</dcterms:modified>
</cp:coreProperties>
</file>