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J4ewZNzTSa0v3WICr4B9XH8f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966320-8C55-4D03-8CC0-712D57225B7A}">
  <a:tblStyle styleId="{92966320-8C55-4D03-8CC0-712D57225B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a622be2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g13a622be22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a63547dc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13a63547dcd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becedd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13bbeceddd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63547d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3a63547dcd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2ac550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pg 14</a:t>
            </a:r>
            <a:endParaRPr/>
          </a:p>
        </p:txBody>
      </p:sp>
      <p:sp>
        <p:nvSpPr>
          <p:cNvPr id="88" name="Google Shape;88;g13c2ac550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2ac550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also: pymtl3, </a:t>
            </a:r>
            <a:endParaRPr/>
          </a:p>
        </p:txBody>
      </p:sp>
      <p:sp>
        <p:nvSpPr>
          <p:cNvPr id="94" name="Google Shape;94;g13c2ac5509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76015" y="2159317"/>
            <a:ext cx="11519731" cy="17726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1524000" y="394747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153988" y="365125"/>
            <a:ext cx="118792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153988" y="1825625"/>
            <a:ext cx="11879262" cy="307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153988" y="365125"/>
            <a:ext cx="118792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153823" y="1825625"/>
            <a:ext cx="5865977" cy="401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2" type="body"/>
          </p:nvPr>
        </p:nvSpPr>
        <p:spPr>
          <a:xfrm>
            <a:off x="6172200" y="1825625"/>
            <a:ext cx="5860278" cy="401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3988" y="365125"/>
            <a:ext cx="118792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53988" y="1825625"/>
            <a:ext cx="11879262" cy="307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7D1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9A9A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7D1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github.com/siliconcompiler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github.com/The-OpenROAD-Project/OpenROAD-flow-scripts/commit/94e9240c7c5297e263cdca862b5c4b1df3fb0111" TargetMode="External"/><Relationship Id="rId5" Type="http://schemas.openxmlformats.org/officeDocument/2006/relationships/hyperlink" Target="https://github.com/siliconcompiler/siliconcompiler/commit/fcbf3f7f75b786f0577311fc0714d27db0b1faa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upscale-project/pono" TargetMode="External"/><Relationship Id="rId10" Type="http://schemas.openxmlformats.org/officeDocument/2006/relationships/hyperlink" Target="https://github.com/Xilinx/libsystemctlm-soc" TargetMode="External"/><Relationship Id="rId13" Type="http://schemas.openxmlformats.org/officeDocument/2006/relationships/hyperlink" Target="https://github.com/lnis-uofu/OpenFPGA" TargetMode="External"/><Relationship Id="rId12" Type="http://schemas.openxmlformats.org/officeDocument/2006/relationships/hyperlink" Target="https://github.com/lnis-uofu/LSOrac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github.com/The-OpenROAD-Project/OpenROAD" TargetMode="External"/><Relationship Id="rId9" Type="http://schemas.openxmlformats.org/officeDocument/2006/relationships/hyperlink" Target="https://github.com/Xyce/Xyce" TargetMode="External"/><Relationship Id="rId15" Type="http://schemas.openxmlformats.org/officeDocument/2006/relationships/hyperlink" Target="https://github.com/black-parrot/black-parrot" TargetMode="External"/><Relationship Id="rId14" Type="http://schemas.openxmlformats.org/officeDocument/2006/relationships/hyperlink" Target="https://github.com/PrincetonUniversity/prga" TargetMode="External"/><Relationship Id="rId17" Type="http://schemas.openxmlformats.org/officeDocument/2006/relationships/hyperlink" Target="https://github.com/aolofsson/awesome-hardware-tools" TargetMode="External"/><Relationship Id="rId16" Type="http://schemas.openxmlformats.org/officeDocument/2006/relationships/hyperlink" Target="https://github.com/idea-fasoc/OpenFASOC" TargetMode="External"/><Relationship Id="rId5" Type="http://schemas.openxmlformats.org/officeDocument/2006/relationships/hyperlink" Target="https://github.com/The-OpenROAD-Project/OpenSTA" TargetMode="External"/><Relationship Id="rId6" Type="http://schemas.openxmlformats.org/officeDocument/2006/relationships/hyperlink" Target="https://github.com/ALIGN-analoglayout/ALIGN-public" TargetMode="External"/><Relationship Id="rId18" Type="http://schemas.openxmlformats.org/officeDocument/2006/relationships/hyperlink" Target="https://github.com/aolofsson/awesome-opensource-hardware" TargetMode="External"/><Relationship Id="rId7" Type="http://schemas.openxmlformats.org/officeDocument/2006/relationships/hyperlink" Target="https://github.com/magical-eda/MAGICAL" TargetMode="External"/><Relationship Id="rId8" Type="http://schemas.openxmlformats.org/officeDocument/2006/relationships/hyperlink" Target="https://github.com/asyncvlsi/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376238" y="2235200"/>
            <a:ext cx="11518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SiliconCompiler: “Make for HW”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524000" y="34909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Andreas Olofsson</a:t>
            </a:r>
            <a:r>
              <a:rPr lang="en-US"/>
              <a:t>, William Ransohoff, Noah Moroze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Zero ASIC Corporation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Cambridge, MA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{andreas,will,noah}@zeroasic.com</a:t>
            </a:r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2925" y="5026488"/>
            <a:ext cx="34861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a622be22e_0_13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SiliconCompiler: </a:t>
            </a:r>
            <a:r>
              <a:rPr i="1" lang="en-US" sz="3600"/>
              <a:t>A modular build system for hardware</a:t>
            </a:r>
            <a:endParaRPr i="1" sz="3600"/>
          </a:p>
        </p:txBody>
      </p:sp>
      <p:sp>
        <p:nvSpPr>
          <p:cNvPr id="31" name="Google Shape;31;g13a622be22e_0_13"/>
          <p:cNvSpPr txBox="1"/>
          <p:nvPr/>
        </p:nvSpPr>
        <p:spPr>
          <a:xfrm>
            <a:off x="6987775" y="1263000"/>
            <a:ext cx="50115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“Make for hardware”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Standardized build schema (json)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OO API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Flowgraph based execution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with cloud first approach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actions/metrics tracking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for commercial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 source ASIC/FPGA tools.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https://github.com/siliconcompiler</a:t>
            </a:r>
            <a:endParaRPr b="1" i="0" sz="2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g13a622be22e_0_13"/>
          <p:cNvPicPr preferRelativeResize="0"/>
          <p:nvPr/>
        </p:nvPicPr>
        <p:blipFill rotWithShape="1">
          <a:blip r:embed="rId5">
            <a:alphaModFix/>
          </a:blip>
          <a:srcRect b="6766" l="2002" r="24337" t="11305"/>
          <a:stretch/>
        </p:blipFill>
        <p:spPr>
          <a:xfrm>
            <a:off x="312100" y="958200"/>
            <a:ext cx="6310925" cy="5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a63547dcd_0_294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Basic Operation: </a:t>
            </a:r>
            <a:r>
              <a:rPr i="1" lang="en-US" sz="3600"/>
              <a:t>Configure, Run, Observe</a:t>
            </a:r>
            <a:endParaRPr i="1" sz="3600"/>
          </a:p>
        </p:txBody>
      </p:sp>
      <p:grpSp>
        <p:nvGrpSpPr>
          <p:cNvPr id="38" name="Google Shape;38;g13a63547dcd_0_294"/>
          <p:cNvGrpSpPr/>
          <p:nvPr/>
        </p:nvGrpSpPr>
        <p:grpSpPr>
          <a:xfrm>
            <a:off x="4969710" y="992763"/>
            <a:ext cx="3255878" cy="2395162"/>
            <a:chOff x="4969710" y="1145163"/>
            <a:chExt cx="3255878" cy="2395162"/>
          </a:xfrm>
        </p:grpSpPr>
        <p:grpSp>
          <p:nvGrpSpPr>
            <p:cNvPr id="39" name="Google Shape;39;g13a63547dcd_0_294"/>
            <p:cNvGrpSpPr/>
            <p:nvPr/>
          </p:nvGrpSpPr>
          <p:grpSpPr>
            <a:xfrm>
              <a:off x="4969710" y="1145163"/>
              <a:ext cx="2155500" cy="1870325"/>
              <a:chOff x="1575723" y="1946225"/>
              <a:chExt cx="2155500" cy="1870325"/>
            </a:xfrm>
          </p:grpSpPr>
          <p:sp>
            <p:nvSpPr>
              <p:cNvPr id="40" name="Google Shape;40;g13a63547dcd_0_294"/>
              <p:cNvSpPr/>
              <p:nvPr/>
            </p:nvSpPr>
            <p:spPr>
              <a:xfrm>
                <a:off x="1575723" y="1999750"/>
                <a:ext cx="2155500" cy="18168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g13a63547dcd_0_294"/>
              <p:cNvSpPr/>
              <p:nvPr/>
            </p:nvSpPr>
            <p:spPr>
              <a:xfrm>
                <a:off x="1896966" y="2357650"/>
                <a:ext cx="1512900" cy="11010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Task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g13a63547dcd_0_294"/>
              <p:cNvSpPr txBox="1"/>
              <p:nvPr/>
            </p:nvSpPr>
            <p:spPr>
              <a:xfrm>
                <a:off x="1575725" y="1946225"/>
                <a:ext cx="1291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SC Driver</a:t>
                </a:r>
                <a:endParaRPr b="0" i="0" sz="20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43;g13a63547dcd_0_294"/>
            <p:cNvSpPr txBox="1"/>
            <p:nvPr/>
          </p:nvSpPr>
          <p:spPr>
            <a:xfrm>
              <a:off x="7035938" y="22272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Manifest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3a63547dcd_0_294"/>
            <p:cNvSpPr txBox="1"/>
            <p:nvPr/>
          </p:nvSpPr>
          <p:spPr>
            <a:xfrm>
              <a:off x="5607413" y="3093925"/>
              <a:ext cx="684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run()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3a63547dcd_0_294"/>
            <p:cNvSpPr txBox="1"/>
            <p:nvPr/>
          </p:nvSpPr>
          <p:spPr>
            <a:xfrm>
              <a:off x="7035938" y="15810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Google Shape;46;g13a63547dcd_0_294"/>
            <p:cNvCxnSpPr/>
            <p:nvPr/>
          </p:nvCxnSpPr>
          <p:spPr>
            <a:xfrm>
              <a:off x="7147688" y="2088950"/>
              <a:ext cx="10779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" name="Google Shape;47;g13a63547dcd_0_294"/>
          <p:cNvGrpSpPr/>
          <p:nvPr/>
        </p:nvGrpSpPr>
        <p:grpSpPr>
          <a:xfrm>
            <a:off x="8185960" y="992763"/>
            <a:ext cx="3255878" cy="2395162"/>
            <a:chOff x="8185960" y="1145163"/>
            <a:chExt cx="3255878" cy="2395162"/>
          </a:xfrm>
        </p:grpSpPr>
        <p:grpSp>
          <p:nvGrpSpPr>
            <p:cNvPr id="48" name="Google Shape;48;g13a63547dcd_0_294"/>
            <p:cNvGrpSpPr/>
            <p:nvPr/>
          </p:nvGrpSpPr>
          <p:grpSpPr>
            <a:xfrm>
              <a:off x="8185960" y="1145163"/>
              <a:ext cx="2155500" cy="1870325"/>
              <a:chOff x="1575723" y="1946225"/>
              <a:chExt cx="2155500" cy="1870325"/>
            </a:xfrm>
          </p:grpSpPr>
          <p:sp>
            <p:nvSpPr>
              <p:cNvPr id="49" name="Google Shape;49;g13a63547dcd_0_294"/>
              <p:cNvSpPr/>
              <p:nvPr/>
            </p:nvSpPr>
            <p:spPr>
              <a:xfrm>
                <a:off x="1575723" y="1999750"/>
                <a:ext cx="2155500" cy="18168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g13a63547dcd_0_294"/>
              <p:cNvSpPr/>
              <p:nvPr/>
            </p:nvSpPr>
            <p:spPr>
              <a:xfrm>
                <a:off x="1896966" y="2357650"/>
                <a:ext cx="1512900" cy="11010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Task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g13a63547dcd_0_294"/>
              <p:cNvSpPr txBox="1"/>
              <p:nvPr/>
            </p:nvSpPr>
            <p:spPr>
              <a:xfrm>
                <a:off x="1575725" y="1946225"/>
                <a:ext cx="1291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SC Driver</a:t>
                </a:r>
                <a:endParaRPr b="0" i="0" sz="20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52;g13a63547dcd_0_294"/>
            <p:cNvSpPr txBox="1"/>
            <p:nvPr/>
          </p:nvSpPr>
          <p:spPr>
            <a:xfrm>
              <a:off x="10252188" y="21510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Manifest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13a63547dcd_0_294"/>
            <p:cNvSpPr txBox="1"/>
            <p:nvPr/>
          </p:nvSpPr>
          <p:spPr>
            <a:xfrm>
              <a:off x="8823663" y="3093925"/>
              <a:ext cx="684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run()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13a63547dcd_0_294"/>
            <p:cNvSpPr txBox="1"/>
            <p:nvPr/>
          </p:nvSpPr>
          <p:spPr>
            <a:xfrm>
              <a:off x="10252188" y="15810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55;g13a63547dcd_0_294"/>
            <p:cNvCxnSpPr/>
            <p:nvPr/>
          </p:nvCxnSpPr>
          <p:spPr>
            <a:xfrm>
              <a:off x="10363938" y="2088950"/>
              <a:ext cx="10779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6" name="Google Shape;56;g13a63547dcd_0_294"/>
          <p:cNvGrpSpPr/>
          <p:nvPr/>
        </p:nvGrpSpPr>
        <p:grpSpPr>
          <a:xfrm>
            <a:off x="594838" y="992763"/>
            <a:ext cx="4394397" cy="2395162"/>
            <a:chOff x="594838" y="1145163"/>
            <a:chExt cx="4394397" cy="2395162"/>
          </a:xfrm>
        </p:grpSpPr>
        <p:cxnSp>
          <p:nvCxnSpPr>
            <p:cNvPr id="57" name="Google Shape;57;g13a63547dcd_0_294"/>
            <p:cNvCxnSpPr>
              <a:stCxn id="58" idx="3"/>
            </p:cNvCxnSpPr>
            <p:nvPr/>
          </p:nvCxnSpPr>
          <p:spPr>
            <a:xfrm>
              <a:off x="3898135" y="2107088"/>
              <a:ext cx="1091100" cy="14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" name="Google Shape;59;g13a63547dcd_0_294"/>
            <p:cNvSpPr txBox="1"/>
            <p:nvPr/>
          </p:nvSpPr>
          <p:spPr>
            <a:xfrm>
              <a:off x="3821913" y="15810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3a63547dcd_0_294"/>
            <p:cNvSpPr txBox="1"/>
            <p:nvPr/>
          </p:nvSpPr>
          <p:spPr>
            <a:xfrm>
              <a:off x="3821913" y="22272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Manifest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g13a63547dcd_0_294"/>
            <p:cNvGrpSpPr/>
            <p:nvPr/>
          </p:nvGrpSpPr>
          <p:grpSpPr>
            <a:xfrm>
              <a:off x="1742635" y="1145163"/>
              <a:ext cx="2155500" cy="1870325"/>
              <a:chOff x="1575723" y="1946225"/>
              <a:chExt cx="2155500" cy="1870325"/>
            </a:xfrm>
          </p:grpSpPr>
          <p:sp>
            <p:nvSpPr>
              <p:cNvPr id="58" name="Google Shape;58;g13a63547dcd_0_294"/>
              <p:cNvSpPr/>
              <p:nvPr/>
            </p:nvSpPr>
            <p:spPr>
              <a:xfrm>
                <a:off x="1575723" y="1999750"/>
                <a:ext cx="2155500" cy="18168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g13a63547dcd_0_294"/>
              <p:cNvSpPr/>
              <p:nvPr/>
            </p:nvSpPr>
            <p:spPr>
              <a:xfrm>
                <a:off x="1896966" y="2357650"/>
                <a:ext cx="1512900" cy="11010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2D5C97"/>
                    </a:solidFill>
                    <a:latin typeface="Arial"/>
                    <a:ea typeface="Arial"/>
                    <a:cs typeface="Arial"/>
                    <a:sym typeface="Arial"/>
                  </a:rPr>
                  <a:t>Task</a:t>
                </a:r>
                <a:endParaRPr b="1" i="0" sz="2000" u="none" cap="none" strike="noStrike">
                  <a:solidFill>
                    <a:srgbClr val="2D5C9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g13a63547dcd_0_294"/>
              <p:cNvSpPr txBox="1"/>
              <p:nvPr/>
            </p:nvSpPr>
            <p:spPr>
              <a:xfrm>
                <a:off x="1575725" y="1946225"/>
                <a:ext cx="1291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SC Driver</a:t>
                </a:r>
                <a:endParaRPr b="0" i="0" sz="20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4" name="Google Shape;64;g13a63547dcd_0_294"/>
            <p:cNvCxnSpPr/>
            <p:nvPr/>
          </p:nvCxnSpPr>
          <p:spPr>
            <a:xfrm>
              <a:off x="664863" y="2088950"/>
              <a:ext cx="10779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" name="Google Shape;65;g13a63547dcd_0_294"/>
            <p:cNvSpPr txBox="1"/>
            <p:nvPr/>
          </p:nvSpPr>
          <p:spPr>
            <a:xfrm>
              <a:off x="594838" y="15810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13a63547dcd_0_294"/>
            <p:cNvSpPr txBox="1"/>
            <p:nvPr/>
          </p:nvSpPr>
          <p:spPr>
            <a:xfrm>
              <a:off x="2380338" y="3093925"/>
              <a:ext cx="684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run()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13a63547dcd_0_294"/>
            <p:cNvSpPr txBox="1"/>
            <p:nvPr/>
          </p:nvSpPr>
          <p:spPr>
            <a:xfrm>
              <a:off x="594838" y="2227250"/>
              <a:ext cx="114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Manifest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g13a63547dcd_0_294"/>
          <p:cNvSpPr/>
          <p:nvPr/>
        </p:nvSpPr>
        <p:spPr>
          <a:xfrm rot="5400000">
            <a:off x="5863225" y="-61175"/>
            <a:ext cx="168900" cy="706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3a63547dcd_0_294"/>
          <p:cNvSpPr txBox="1"/>
          <p:nvPr/>
        </p:nvSpPr>
        <p:spPr>
          <a:xfrm>
            <a:off x="5569288" y="3510800"/>
            <a:ext cx="68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run()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3a63547dcd_0_294"/>
          <p:cNvSpPr txBox="1"/>
          <p:nvPr/>
        </p:nvSpPr>
        <p:spPr>
          <a:xfrm>
            <a:off x="399175" y="3881000"/>
            <a:ext cx="118395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compilation tasks (ie EDA tools) are wrapped with SiliconCompiler (SC) interfaces to enable configuration and results tracking in a unified JSON manifest.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manifest is the golden database that defines the “what, how, when, who, why” of compilation.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static flowgraph defines the sequence of tasks to be executed by the atomic run() function.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running, all results and metrics accessible through the manifest.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becedddb_1_0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The Manifest: </a:t>
            </a:r>
            <a:r>
              <a:rPr i="1" lang="en-US" sz="3600"/>
              <a:t>An Open “CAD Standard”</a:t>
            </a:r>
            <a:endParaRPr i="1" sz="3600"/>
          </a:p>
        </p:txBody>
      </p:sp>
      <p:graphicFrame>
        <p:nvGraphicFramePr>
          <p:cNvPr id="76" name="Google Shape;76;g13bbecedddb_1_0"/>
          <p:cNvGraphicFramePr/>
          <p:nvPr/>
        </p:nvGraphicFramePr>
        <p:xfrm>
          <a:off x="320100" y="8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{92966320-8C55-4D03-8CC0-712D57225B7A}</a:tableStyleId>
              </a:tblPr>
              <a:tblGrid>
                <a:gridCol w="1607125"/>
                <a:gridCol w="1170825"/>
                <a:gridCol w="30160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Group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Parameters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2"/>
                          </a:solidFill>
                        </a:rPr>
                        <a:t>Examples</a:t>
                      </a:r>
                      <a:endParaRPr b="1"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asic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diearea , maxfanout,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cell lists, delay model…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intput/output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sdc, rtl, def, …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constraint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PVT, SDC, checks, …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options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loglevel , skip, optmode, path, …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unit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Time, voltage, current, 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pdk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Runset, stackup, process,...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Options, exename, license,...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flowgraph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Inputs, weights, goals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checklist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Rationale, criteria,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metric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Setupwns, errors, warnings, …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datasheet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Abs voltage, setup, hold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package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Dependency, author, …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g13bbecedddb_1_0"/>
          <p:cNvSpPr txBox="1"/>
          <p:nvPr/>
        </p:nvSpPr>
        <p:spPr>
          <a:xfrm>
            <a:off x="6814175" y="805800"/>
            <a:ext cx="51666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unified HW compilation manifest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 all common settings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Bypass parameters for “one-offs”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Validated with 5 PDKs, 35 EDA tools, ASIC/FPGA/HLS flows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3bbecedddb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8175" y="3112600"/>
            <a:ext cx="47625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3bbecedddb_1_0"/>
          <p:cNvSpPr txBox="1"/>
          <p:nvPr/>
        </p:nvSpPr>
        <p:spPr>
          <a:xfrm rot="-5400000">
            <a:off x="5918225" y="4512025"/>
            <a:ext cx="21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https://xkcd.com/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63547dcd_0_86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So many options…which is the right one?</a:t>
            </a:r>
            <a:endParaRPr i="1" sz="3600"/>
          </a:p>
        </p:txBody>
      </p:sp>
      <p:sp>
        <p:nvSpPr>
          <p:cNvPr id="85" name="Google Shape;85;g13a63547dcd_0_86"/>
          <p:cNvSpPr txBox="1"/>
          <p:nvPr/>
        </p:nvSpPr>
        <p:spPr>
          <a:xfrm>
            <a:off x="599975" y="958200"/>
            <a:ext cx="110166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Manifests: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SC, bender, fusesoc, metrics (openroad), mflowgen, hammer, cadre, orflow, openlane, bazelhdl, make/homegrown,...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Collaborations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Openroad Integration: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https://github.com/The-OpenROAD-Project/OpenROAD-flow-scripts/commit/94e9240c7c5297e263cdca862b5c4b1df3fb0111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Caravael/skywater: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https://github.com/siliconcompiler/siliconcompiler/commit/fcbf3f7f75b786f0577311fc0714d27db0b1faa5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SC is here to stay, not going anywhere!</a:t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c2ac5509a_0_1" title="Chart"/>
          <p:cNvPicPr preferRelativeResize="0"/>
          <p:nvPr/>
        </p:nvPicPr>
        <p:blipFill rotWithShape="1">
          <a:blip r:embed="rId4">
            <a:alphaModFix/>
          </a:blip>
          <a:srcRect b="9062" l="0" r="0" t="10525"/>
          <a:stretch/>
        </p:blipFill>
        <p:spPr>
          <a:xfrm>
            <a:off x="308625" y="762600"/>
            <a:ext cx="10427825" cy="51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c2ac5509a_0_1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Reminder: Software is a Lifetime of Maintenance….</a:t>
            </a:r>
            <a:endParaRPr i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2ac5509a_0_59"/>
          <p:cNvSpPr txBox="1"/>
          <p:nvPr>
            <p:ph type="title"/>
          </p:nvPr>
        </p:nvSpPr>
        <p:spPr>
          <a:xfrm>
            <a:off x="255150" y="0"/>
            <a:ext cx="1168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Public Service Announcement</a:t>
            </a:r>
            <a:endParaRPr i="1" sz="3600"/>
          </a:p>
        </p:txBody>
      </p:sp>
      <p:sp>
        <p:nvSpPr>
          <p:cNvPr id="97" name="Google Shape;97;g13c2ac5509a_0_59"/>
          <p:cNvSpPr txBox="1"/>
          <p:nvPr/>
        </p:nvSpPr>
        <p:spPr>
          <a:xfrm>
            <a:off x="195475" y="868225"/>
            <a:ext cx="8038500" cy="54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OpenROAD: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https://github.com/The-OpenROAD-Project/OpenROAD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OpenSTA: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https://github.com/The-OpenROAD-Project/OpenSTA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Align: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https://github.com/ALIGN-analoglayout/ALIGN-public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Magical: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https://github.com/magical-eda/MAGICAL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ACT: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8"/>
              </a:rPr>
              <a:t>https://github.com/asyncvlsi/act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Xyce: </a:t>
            </a:r>
            <a:r>
              <a:rPr lang="en-US" sz="1800" u="sng">
                <a:solidFill>
                  <a:schemeClr val="hlink"/>
                </a:solidFill>
                <a:hlinkClick r:id="rId9"/>
              </a:rPr>
              <a:t>https://github.com/Xyce/Xyce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SystemC-TLM-lib: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10"/>
              </a:rPr>
              <a:t>https://github.com/Xilinx/libsystemctlm-soc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Pono: </a:t>
            </a:r>
            <a:r>
              <a:rPr lang="en-US" sz="1800" u="sng">
                <a:solidFill>
                  <a:schemeClr val="hlink"/>
                </a:solidFill>
                <a:hlinkClick r:id="rId11"/>
              </a:rPr>
              <a:t>https://github.com/upscale-project/pono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LSOracle: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12"/>
              </a:rPr>
              <a:t>https://github.com/lnis-uofu/LSOracle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OpenFPGA: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13"/>
              </a:rPr>
              <a:t>https://github.com/lnis-uofu/OpenFPGA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PRGA: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14"/>
              </a:rPr>
              <a:t>https://github.com/PrincetonUniversity/prga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BlackParrot: </a:t>
            </a:r>
            <a:r>
              <a:rPr lang="en-US" sz="1800" u="sng">
                <a:solidFill>
                  <a:schemeClr val="hlink"/>
                </a:solidFill>
                <a:hlinkClick r:id="rId15"/>
              </a:rPr>
              <a:t>https://github.com/black-parrot/black-parrot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OpenFASOC: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16"/>
              </a:rPr>
              <a:t>https://github.com/idea-fasoc/OpenFASOC</a:t>
            </a:r>
            <a:endParaRPr b="1" sz="1800">
              <a:solidFill>
                <a:srgbClr val="93C47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98" name="Google Shape;98;g13c2ac5509a_0_59"/>
          <p:cNvSpPr txBox="1"/>
          <p:nvPr/>
        </p:nvSpPr>
        <p:spPr>
          <a:xfrm>
            <a:off x="7044525" y="2279525"/>
            <a:ext cx="5029800" cy="3263100"/>
          </a:xfrm>
          <a:prstGeom prst="rect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7C41"/>
                </a:solidFill>
              </a:rPr>
              <a:t>Were IDEA/POSH successful?</a:t>
            </a:r>
            <a:endParaRPr b="1" sz="1800">
              <a:solidFill>
                <a:srgbClr val="FF7C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7C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A84F"/>
                </a:solidFill>
              </a:rPr>
              <a:t>Dunno, you be the judge!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</a:rPr>
              <a:t>Summary of state of EDA/IP…</a:t>
            </a:r>
            <a:endParaRPr b="1"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17"/>
              </a:rPr>
              <a:t>https://github.com/aolofsson/awesome-hardware-tools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18"/>
              </a:rPr>
              <a:t>https://github.com/aolofsson/awesome-opensource-hardware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7AAD5"/>
      </a:accent1>
      <a:accent2>
        <a:srgbClr val="FF7C41"/>
      </a:accent2>
      <a:accent3>
        <a:srgbClr val="A7D100"/>
      </a:accent3>
      <a:accent4>
        <a:srgbClr val="FFC000"/>
      </a:accent4>
      <a:accent5>
        <a:srgbClr val="3DA9D5"/>
      </a:accent5>
      <a:accent6>
        <a:srgbClr val="A9A9A9"/>
      </a:accent6>
      <a:hlink>
        <a:srgbClr val="0052FF"/>
      </a:hlink>
      <a:folHlink>
        <a:srgbClr val="FF7C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2022-02-21T17:01:29Z</dcterms:created>
  <dc:creator>Kolak, Alexis</dc:creator>
</cp:coreProperties>
</file>