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2DB73A-0DA1-4442-8B29-9998D9B3B60C}">
  <a:tblStyle styleId="{C42DB73A-0DA1-4442-8B29-9998D9B3B6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80940d14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80940d14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cfec7cefb_3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cfec7cefb_3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cfec7cefb_3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cfec7cefb_3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cfec7cefb_3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6cfec7cefb_3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6cfec7cef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6cfec7cef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6cfec7cefb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6cfec7cefb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6cfec7cefb_3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6cfec7cefb_3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6cfec7cefb_3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6cfec7cefb_3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c86ed043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c86ed043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6cfec7cefb_3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6cfec7cefb_3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c7e9ebcc2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c7e9ebcc2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7e9ebcc27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7e9ebcc27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7e9ebcc2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7e9ebcc2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7e9ebcc2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7e9ebcc2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80940d14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80940d14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80940d14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80940d14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80940d14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80940d14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80940d14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80940d14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factorio.com/blog/post/fff-390" TargetMode="External"/><Relationship Id="rId4" Type="http://schemas.openxmlformats.org/officeDocument/2006/relationships/hyperlink" Target="https://fr.wikipedia.org/wiki/G%C3%A9n%C3%A9ration_proc%C3%A9durale#:~:text=La%20g%C3%A9n%C3%A9ration%20proc%C3%A9durale%20est%20une,d'un%20monde%20virtuel%20coh%C3%A9rent" TargetMode="External"/><Relationship Id="rId5" Type="http://schemas.openxmlformats.org/officeDocument/2006/relationships/hyperlink" Target="https://www.youtube.com/watch?v=ob3VwY4JyzE" TargetMode="External"/><Relationship Id="rId6" Type="http://schemas.openxmlformats.org/officeDocument/2006/relationships/hyperlink" Target="https://www.firespark.de/resources/downloads/implementation%20of%20a%20methode%20for%20hydraulic%20erosion.pdf" TargetMode="External"/><Relationship Id="rId7" Type="http://schemas.openxmlformats.org/officeDocument/2006/relationships/hyperlink" Target="https://www.youtube.com/watch?v=eaXk97ujbPQ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143900" y="340475"/>
            <a:ext cx="8734500" cy="4671300"/>
          </a:xfrm>
          <a:prstGeom prst="rect">
            <a:avLst/>
          </a:prstGeom>
          <a:solidFill>
            <a:srgbClr val="EEEEEE">
              <a:alpha val="7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GÉNÉRATION</a:t>
            </a:r>
            <a:r>
              <a:rPr lang="fr"/>
              <a:t> DE CARTES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Mallory Taffonneau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Benoît Saint-Honoré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451125" y="4167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chemeClr val="dk1"/>
                </a:solidFill>
              </a:rPr>
              <a:t>encadré par Ronan Bocquillon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Génération procédurale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Avec bruit de Perlin (plusieurs harmoniques)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150" y="1618929"/>
            <a:ext cx="2375874" cy="131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3450" y="1621900"/>
            <a:ext cx="2375874" cy="1306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6150" y="3324754"/>
            <a:ext cx="2375874" cy="1312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1100" y="3342475"/>
            <a:ext cx="2320581" cy="127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1336150" y="2859150"/>
            <a:ext cx="24453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Sans harmonique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4988725" y="2859150"/>
            <a:ext cx="24453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1</a:t>
            </a:r>
            <a:r>
              <a:rPr lang="fr" sz="1800">
                <a:solidFill>
                  <a:schemeClr val="dk2"/>
                </a:solidFill>
              </a:rPr>
              <a:t> harmonique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1336150" y="4568875"/>
            <a:ext cx="24453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2</a:t>
            </a:r>
            <a:r>
              <a:rPr lang="fr" sz="1800">
                <a:solidFill>
                  <a:schemeClr val="dk2"/>
                </a:solidFill>
              </a:rPr>
              <a:t> harmoniques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4988738" y="4568875"/>
            <a:ext cx="24453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3</a:t>
            </a:r>
            <a:r>
              <a:rPr lang="fr" sz="1800">
                <a:solidFill>
                  <a:schemeClr val="dk2"/>
                </a:solidFill>
              </a:rPr>
              <a:t> harmoniques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Erosion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Déformation par génération de gouttes de pluies</a:t>
            </a:r>
            <a:endParaRPr/>
          </a:p>
        </p:txBody>
      </p:sp>
      <p:grpSp>
        <p:nvGrpSpPr>
          <p:cNvPr id="150" name="Google Shape;150;p23"/>
          <p:cNvGrpSpPr/>
          <p:nvPr/>
        </p:nvGrpSpPr>
        <p:grpSpPr>
          <a:xfrm>
            <a:off x="5440825" y="1152462"/>
            <a:ext cx="409175" cy="427951"/>
            <a:chOff x="2017475" y="2299113"/>
            <a:chExt cx="409175" cy="427951"/>
          </a:xfrm>
        </p:grpSpPr>
        <p:sp>
          <p:nvSpPr>
            <p:cNvPr id="151" name="Google Shape;151;p23"/>
            <p:cNvSpPr/>
            <p:nvPr/>
          </p:nvSpPr>
          <p:spPr>
            <a:xfrm>
              <a:off x="2017475" y="2299113"/>
              <a:ext cx="407100" cy="407100"/>
            </a:xfrm>
            <a:prstGeom prst="pie">
              <a:avLst>
                <a:gd fmla="val 19102288" name="adj1"/>
                <a:gd fmla="val 18992386" name="adj2"/>
              </a:avLst>
            </a:prstGeom>
            <a:solidFill>
              <a:srgbClr val="A4C2F4"/>
            </a:solidFill>
            <a:ln cap="flat" cmpd="sng" w="9525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 rot="-2454118">
              <a:off x="2081505" y="2390749"/>
              <a:ext cx="279031" cy="279031"/>
            </a:xfrm>
            <a:prstGeom prst="pie">
              <a:avLst>
                <a:gd fmla="val 21586544" name="adj1"/>
                <a:gd fmla="val 14147691" name="adj2"/>
              </a:avLst>
            </a:prstGeom>
            <a:solidFill>
              <a:srgbClr val="C9DAF8"/>
            </a:solidFill>
            <a:ln cap="flat" cmpd="sng" w="9525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9012206">
              <a:off x="2133838" y="2378578"/>
              <a:ext cx="247524" cy="248194"/>
            </a:xfrm>
            <a:prstGeom prst="pie">
              <a:avLst>
                <a:gd fmla="val 21586544" name="adj1"/>
                <a:gd fmla="val 14147691" name="adj2"/>
              </a:avLst>
            </a:pr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23"/>
          <p:cNvGrpSpPr/>
          <p:nvPr/>
        </p:nvGrpSpPr>
        <p:grpSpPr>
          <a:xfrm>
            <a:off x="5850000" y="1297212"/>
            <a:ext cx="409175" cy="427951"/>
            <a:chOff x="2017475" y="2299113"/>
            <a:chExt cx="409175" cy="427951"/>
          </a:xfrm>
        </p:grpSpPr>
        <p:sp>
          <p:nvSpPr>
            <p:cNvPr id="155" name="Google Shape;155;p23"/>
            <p:cNvSpPr/>
            <p:nvPr/>
          </p:nvSpPr>
          <p:spPr>
            <a:xfrm>
              <a:off x="2017475" y="2299113"/>
              <a:ext cx="407100" cy="407100"/>
            </a:xfrm>
            <a:prstGeom prst="pie">
              <a:avLst>
                <a:gd fmla="val 19102288" name="adj1"/>
                <a:gd fmla="val 18992386" name="adj2"/>
              </a:avLst>
            </a:prstGeom>
            <a:solidFill>
              <a:srgbClr val="A4C2F4"/>
            </a:solidFill>
            <a:ln cap="flat" cmpd="sng" w="9525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2454118">
              <a:off x="2081505" y="2390749"/>
              <a:ext cx="279031" cy="279031"/>
            </a:xfrm>
            <a:prstGeom prst="pie">
              <a:avLst>
                <a:gd fmla="val 21586544" name="adj1"/>
                <a:gd fmla="val 14147691" name="adj2"/>
              </a:avLst>
            </a:prstGeom>
            <a:solidFill>
              <a:srgbClr val="C9DAF8"/>
            </a:solidFill>
            <a:ln cap="flat" cmpd="sng" w="9525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rot="-9012206">
              <a:off x="2133838" y="2378578"/>
              <a:ext cx="247524" cy="248194"/>
            </a:xfrm>
            <a:prstGeom prst="pie">
              <a:avLst>
                <a:gd fmla="val 21586544" name="adj1"/>
                <a:gd fmla="val 14147691" name="adj2"/>
              </a:avLst>
            </a:pr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23"/>
          <p:cNvGrpSpPr/>
          <p:nvPr/>
        </p:nvGrpSpPr>
        <p:grpSpPr>
          <a:xfrm>
            <a:off x="5500425" y="1457262"/>
            <a:ext cx="409175" cy="427951"/>
            <a:chOff x="2017475" y="2299113"/>
            <a:chExt cx="409175" cy="427951"/>
          </a:xfrm>
        </p:grpSpPr>
        <p:sp>
          <p:nvSpPr>
            <p:cNvPr id="159" name="Google Shape;159;p23"/>
            <p:cNvSpPr/>
            <p:nvPr/>
          </p:nvSpPr>
          <p:spPr>
            <a:xfrm>
              <a:off x="2017475" y="2299113"/>
              <a:ext cx="407100" cy="407100"/>
            </a:xfrm>
            <a:prstGeom prst="pie">
              <a:avLst>
                <a:gd fmla="val 19102288" name="adj1"/>
                <a:gd fmla="val 18992386" name="adj2"/>
              </a:avLst>
            </a:prstGeom>
            <a:solidFill>
              <a:srgbClr val="A4C2F4"/>
            </a:solidFill>
            <a:ln cap="flat" cmpd="sng" w="9525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2454118">
              <a:off x="2081505" y="2390749"/>
              <a:ext cx="279031" cy="279031"/>
            </a:xfrm>
            <a:prstGeom prst="pie">
              <a:avLst>
                <a:gd fmla="val 21586544" name="adj1"/>
                <a:gd fmla="val 14147691" name="adj2"/>
              </a:avLst>
            </a:prstGeom>
            <a:solidFill>
              <a:srgbClr val="C9DAF8"/>
            </a:solidFill>
            <a:ln cap="flat" cmpd="sng" w="9525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 rot="-9012206">
              <a:off x="2133838" y="2378578"/>
              <a:ext cx="247524" cy="248194"/>
            </a:xfrm>
            <a:prstGeom prst="pie">
              <a:avLst>
                <a:gd fmla="val 21586544" name="adj1"/>
                <a:gd fmla="val 14147691" name="adj2"/>
              </a:avLst>
            </a:pr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23"/>
          <p:cNvGrpSpPr/>
          <p:nvPr/>
        </p:nvGrpSpPr>
        <p:grpSpPr>
          <a:xfrm>
            <a:off x="426275" y="2112475"/>
            <a:ext cx="6129900" cy="1895700"/>
            <a:chOff x="426275" y="2112475"/>
            <a:chExt cx="6129900" cy="1895700"/>
          </a:xfrm>
        </p:grpSpPr>
        <p:sp>
          <p:nvSpPr>
            <p:cNvPr id="163" name="Google Shape;163;p23"/>
            <p:cNvSpPr/>
            <p:nvPr/>
          </p:nvSpPr>
          <p:spPr>
            <a:xfrm>
              <a:off x="426275" y="2112475"/>
              <a:ext cx="6129900" cy="18957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577150" y="2178500"/>
              <a:ext cx="518700" cy="518700"/>
            </a:xfrm>
            <a:prstGeom prst="roundRect">
              <a:avLst>
                <a:gd fmla="val 16667" name="adj"/>
              </a:avLst>
            </a:prstGeom>
            <a:solidFill>
              <a:srgbClr val="351C7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" name="Google Shape;165;p23"/>
            <p:cNvGrpSpPr/>
            <p:nvPr/>
          </p:nvGrpSpPr>
          <p:grpSpPr>
            <a:xfrm>
              <a:off x="635700" y="2232088"/>
              <a:ext cx="409175" cy="427951"/>
              <a:chOff x="2017475" y="2299113"/>
              <a:chExt cx="409175" cy="427951"/>
            </a:xfrm>
          </p:grpSpPr>
          <p:sp>
            <p:nvSpPr>
              <p:cNvPr id="166" name="Google Shape;166;p23"/>
              <p:cNvSpPr/>
              <p:nvPr/>
            </p:nvSpPr>
            <p:spPr>
              <a:xfrm>
                <a:off x="2017475" y="2299113"/>
                <a:ext cx="407100" cy="407100"/>
              </a:xfrm>
              <a:prstGeom prst="pie">
                <a:avLst>
                  <a:gd fmla="val 19102288" name="adj1"/>
                  <a:gd fmla="val 18992386" name="adj2"/>
                </a:avLst>
              </a:prstGeom>
              <a:solidFill>
                <a:srgbClr val="A4C2F4"/>
              </a:solidFill>
              <a:ln cap="flat" cmpd="sng" w="9525">
                <a:solidFill>
                  <a:srgbClr val="A4C2F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23"/>
              <p:cNvSpPr/>
              <p:nvPr/>
            </p:nvSpPr>
            <p:spPr>
              <a:xfrm rot="-2454118">
                <a:off x="2081505" y="2390749"/>
                <a:ext cx="279031" cy="279031"/>
              </a:xfrm>
              <a:prstGeom prst="pie">
                <a:avLst>
                  <a:gd fmla="val 21586544" name="adj1"/>
                  <a:gd fmla="val 14147691" name="adj2"/>
                </a:avLst>
              </a:prstGeom>
              <a:solidFill>
                <a:srgbClr val="C9DAF8"/>
              </a:solidFill>
              <a:ln cap="flat" cmpd="sng" w="9525">
                <a:solidFill>
                  <a:srgbClr val="C9DAF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23"/>
              <p:cNvSpPr/>
              <p:nvPr/>
            </p:nvSpPr>
            <p:spPr>
              <a:xfrm rot="-9012206">
                <a:off x="2133838" y="2378578"/>
                <a:ext cx="247524" cy="248194"/>
              </a:xfrm>
              <a:prstGeom prst="pie">
                <a:avLst>
                  <a:gd fmla="val 21586544" name="adj1"/>
                  <a:gd fmla="val 14147691" name="adj2"/>
                </a:avLst>
              </a:prstGeom>
              <a:solidFill>
                <a:srgbClr val="F3F3F3"/>
              </a:solidFill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9" name="Google Shape;169;p23"/>
          <p:cNvSpPr/>
          <p:nvPr/>
        </p:nvSpPr>
        <p:spPr>
          <a:xfrm>
            <a:off x="1322175" y="2291650"/>
            <a:ext cx="848700" cy="13959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Position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Vitesse</a:t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2819163" y="2291650"/>
            <a:ext cx="1017000" cy="13959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Erosion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Dépôt</a:t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4380750" y="2291650"/>
            <a:ext cx="1017000" cy="13959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Sédiment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Eau</a:t>
            </a:r>
            <a:endParaRPr/>
          </a:p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2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2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2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Erosion</a:t>
            </a:r>
            <a:endParaRPr/>
          </a:p>
        </p:txBody>
      </p:sp>
      <p:graphicFrame>
        <p:nvGraphicFramePr>
          <p:cNvPr id="178" name="Google Shape;178;p24"/>
          <p:cNvGraphicFramePr/>
          <p:nvPr/>
        </p:nvGraphicFramePr>
        <p:xfrm>
          <a:off x="1293325" y="131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{C42DB73A-0DA1-4442-8B29-9998D9B3B60C}</a:tableStyleId>
              </a:tblPr>
              <a:tblGrid>
                <a:gridCol w="491350"/>
                <a:gridCol w="491350"/>
              </a:tblGrid>
              <a:tr h="34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1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179" name="Google Shape;179;p24"/>
          <p:cNvGrpSpPr/>
          <p:nvPr/>
        </p:nvGrpSpPr>
        <p:grpSpPr>
          <a:xfrm>
            <a:off x="1489551" y="1428458"/>
            <a:ext cx="249310" cy="239182"/>
            <a:chOff x="2017475" y="2299113"/>
            <a:chExt cx="409175" cy="427951"/>
          </a:xfrm>
        </p:grpSpPr>
        <p:sp>
          <p:nvSpPr>
            <p:cNvPr id="180" name="Google Shape;180;p24"/>
            <p:cNvSpPr/>
            <p:nvPr/>
          </p:nvSpPr>
          <p:spPr>
            <a:xfrm>
              <a:off x="2017475" y="2299113"/>
              <a:ext cx="407100" cy="407100"/>
            </a:xfrm>
            <a:prstGeom prst="pie">
              <a:avLst>
                <a:gd fmla="val 19102288" name="adj1"/>
                <a:gd fmla="val 18992386" name="adj2"/>
              </a:avLst>
            </a:prstGeom>
            <a:solidFill>
              <a:srgbClr val="A4C2F4"/>
            </a:solidFill>
            <a:ln cap="flat" cmpd="sng" w="9525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 rot="-2454118">
              <a:off x="2081505" y="2390749"/>
              <a:ext cx="279031" cy="279031"/>
            </a:xfrm>
            <a:prstGeom prst="pie">
              <a:avLst>
                <a:gd fmla="val 21586544" name="adj1"/>
                <a:gd fmla="val 14147691" name="adj2"/>
              </a:avLst>
            </a:prstGeom>
            <a:solidFill>
              <a:srgbClr val="C9DAF8"/>
            </a:solidFill>
            <a:ln cap="flat" cmpd="sng" w="9525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 rot="-9012206">
              <a:off x="2133838" y="2378578"/>
              <a:ext cx="247524" cy="248194"/>
            </a:xfrm>
            <a:prstGeom prst="pie">
              <a:avLst>
                <a:gd fmla="val 21586544" name="adj1"/>
                <a:gd fmla="val 14147691" name="adj2"/>
              </a:avLst>
            </a:pr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3" name="Google Shape;183;p24"/>
          <p:cNvCxnSpPr/>
          <p:nvPr/>
        </p:nvCxnSpPr>
        <p:spPr>
          <a:xfrm>
            <a:off x="1738850" y="1548050"/>
            <a:ext cx="31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4"/>
          <p:cNvCxnSpPr/>
          <p:nvPr/>
        </p:nvCxnSpPr>
        <p:spPr>
          <a:xfrm>
            <a:off x="1614200" y="1667650"/>
            <a:ext cx="0" cy="2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4"/>
          <p:cNvCxnSpPr/>
          <p:nvPr/>
        </p:nvCxnSpPr>
        <p:spPr>
          <a:xfrm>
            <a:off x="1676225" y="1588525"/>
            <a:ext cx="278700" cy="27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4"/>
          <p:cNvCxnSpPr/>
          <p:nvPr/>
        </p:nvCxnSpPr>
        <p:spPr>
          <a:xfrm rot="10800000">
            <a:off x="1364125" y="1537550"/>
            <a:ext cx="1152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87" name="Google Shape;187;p24"/>
          <p:cNvSpPr txBox="1"/>
          <p:nvPr/>
        </p:nvSpPr>
        <p:spPr>
          <a:xfrm>
            <a:off x="497300" y="2288675"/>
            <a:ext cx="2956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Descente par interpolation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Erosion en descente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Dépôt en faible pente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Evaporation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5222675" y="1428450"/>
            <a:ext cx="2659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Modes de génération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Uniforme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Altitude (50%-95%)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9" name="Google Shape;18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Erosion</a:t>
            </a:r>
            <a:endParaRPr/>
          </a:p>
        </p:txBody>
      </p:sp>
      <p:pic>
        <p:nvPicPr>
          <p:cNvPr id="195" name="Google Shape;195;p25"/>
          <p:cNvPicPr preferRelativeResize="0"/>
          <p:nvPr/>
        </p:nvPicPr>
        <p:blipFill rotWithShape="1">
          <a:blip r:embed="rId3">
            <a:alphaModFix/>
          </a:blip>
          <a:srcRect b="0" l="37636" r="0" t="35413"/>
          <a:stretch/>
        </p:blipFill>
        <p:spPr>
          <a:xfrm>
            <a:off x="461850" y="1024300"/>
            <a:ext cx="3651900" cy="3781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 rotWithShape="1">
          <a:blip r:embed="rId4">
            <a:alphaModFix/>
          </a:blip>
          <a:srcRect b="0" l="37636" r="0" t="35413"/>
          <a:stretch/>
        </p:blipFill>
        <p:spPr>
          <a:xfrm>
            <a:off x="4902203" y="1024300"/>
            <a:ext cx="3651900" cy="378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Coloration selon le terrain</a:t>
            </a:r>
            <a:endParaRPr/>
          </a:p>
        </p:txBody>
      </p:sp>
      <p:sp>
        <p:nvSpPr>
          <p:cNvPr id="203" name="Google Shape;203;p26"/>
          <p:cNvSpPr txBox="1"/>
          <p:nvPr/>
        </p:nvSpPr>
        <p:spPr>
          <a:xfrm>
            <a:off x="469750" y="1189625"/>
            <a:ext cx="322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Données par pixel :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204" name="Google Shape;204;p26"/>
          <p:cNvGrpSpPr/>
          <p:nvPr/>
        </p:nvGrpSpPr>
        <p:grpSpPr>
          <a:xfrm>
            <a:off x="1107900" y="1996400"/>
            <a:ext cx="365400" cy="683325"/>
            <a:chOff x="1559250" y="2635925"/>
            <a:chExt cx="365400" cy="683325"/>
          </a:xfrm>
        </p:grpSpPr>
        <p:sp>
          <p:nvSpPr>
            <p:cNvPr id="205" name="Google Shape;205;p26"/>
            <p:cNvSpPr/>
            <p:nvPr/>
          </p:nvSpPr>
          <p:spPr>
            <a:xfrm>
              <a:off x="1660450" y="2635925"/>
              <a:ext cx="119700" cy="461700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1683850" y="2739725"/>
              <a:ext cx="72900" cy="481500"/>
            </a:xfrm>
            <a:prstGeom prst="roundRect">
              <a:avLst>
                <a:gd fmla="val 16667" name="adj"/>
              </a:avLst>
            </a:prstGeom>
            <a:solidFill>
              <a:srgbClr val="CC0000"/>
            </a:solidFill>
            <a:ln cap="flat" cmpd="sng" w="9525">
              <a:solidFill>
                <a:srgbClr val="A61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1589800" y="3016500"/>
              <a:ext cx="261000" cy="261000"/>
            </a:xfrm>
            <a:prstGeom prst="flowChartConnector">
              <a:avLst/>
            </a:prstGeom>
            <a:solidFill>
              <a:srgbClr val="CC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8" name="Google Shape;208;p26"/>
            <p:cNvCxnSpPr/>
            <p:nvPr/>
          </p:nvCxnSpPr>
          <p:spPr>
            <a:xfrm>
              <a:off x="1695850" y="2819400"/>
              <a:ext cx="843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26"/>
            <p:cNvCxnSpPr/>
            <p:nvPr/>
          </p:nvCxnSpPr>
          <p:spPr>
            <a:xfrm>
              <a:off x="1695850" y="2899975"/>
              <a:ext cx="843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0" name="Google Shape;210;p26"/>
            <p:cNvSpPr txBox="1"/>
            <p:nvPr/>
          </p:nvSpPr>
          <p:spPr>
            <a:xfrm>
              <a:off x="1559250" y="2980550"/>
              <a:ext cx="365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chemeClr val="lt1"/>
                  </a:solidFill>
                </a:rPr>
                <a:t>°C</a:t>
              </a:r>
              <a:endParaRPr sz="1000">
                <a:solidFill>
                  <a:schemeClr val="lt1"/>
                </a:solidFill>
              </a:endParaRPr>
            </a:p>
          </p:txBody>
        </p:sp>
      </p:grpSp>
      <p:grpSp>
        <p:nvGrpSpPr>
          <p:cNvPr id="211" name="Google Shape;211;p26"/>
          <p:cNvGrpSpPr/>
          <p:nvPr/>
        </p:nvGrpSpPr>
        <p:grpSpPr>
          <a:xfrm>
            <a:off x="2017475" y="1969913"/>
            <a:ext cx="407175" cy="736300"/>
            <a:chOff x="2080975" y="1920200"/>
            <a:chExt cx="407175" cy="736300"/>
          </a:xfrm>
        </p:grpSpPr>
        <p:sp>
          <p:nvSpPr>
            <p:cNvPr id="212" name="Google Shape;212;p26"/>
            <p:cNvSpPr/>
            <p:nvPr/>
          </p:nvSpPr>
          <p:spPr>
            <a:xfrm>
              <a:off x="2080975" y="1920200"/>
              <a:ext cx="407100" cy="534000"/>
            </a:xfrm>
            <a:prstGeom prst="triangle">
              <a:avLst>
                <a:gd fmla="val 50006" name="adj"/>
              </a:avLst>
            </a:prstGeom>
            <a:solidFill>
              <a:srgbClr val="A4C2F4"/>
            </a:solidFill>
            <a:ln cap="flat" cmpd="sng" w="9525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2264950" y="2109650"/>
              <a:ext cx="223200" cy="379500"/>
            </a:xfrm>
            <a:prstGeom prst="triangle">
              <a:avLst>
                <a:gd fmla="val 11223" name="adj"/>
              </a:avLst>
            </a:prstGeom>
            <a:solidFill>
              <a:srgbClr val="C9DAF8"/>
            </a:solidFill>
            <a:ln cap="flat" cmpd="sng" w="9525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2080975" y="2249400"/>
              <a:ext cx="407100" cy="407100"/>
            </a:xfrm>
            <a:prstGeom prst="pie">
              <a:avLst>
                <a:gd fmla="val 19102288" name="adj1"/>
                <a:gd fmla="val 13158685" name="adj2"/>
              </a:avLst>
            </a:prstGeom>
            <a:solidFill>
              <a:srgbClr val="A4C2F4"/>
            </a:solidFill>
            <a:ln cap="flat" cmpd="sng" w="9525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 rot="-2454118">
              <a:off x="2151830" y="2287786"/>
              <a:ext cx="279031" cy="279031"/>
            </a:xfrm>
            <a:prstGeom prst="pie">
              <a:avLst>
                <a:gd fmla="val 21586544" name="adj1"/>
                <a:gd fmla="val 11640607" name="adj2"/>
              </a:avLst>
            </a:prstGeom>
            <a:solidFill>
              <a:srgbClr val="C9DAF8"/>
            </a:solidFill>
            <a:ln cap="flat" cmpd="sng" w="9525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26"/>
          <p:cNvGrpSpPr/>
          <p:nvPr/>
        </p:nvGrpSpPr>
        <p:grpSpPr>
          <a:xfrm>
            <a:off x="2841950" y="2158675"/>
            <a:ext cx="1270050" cy="534413"/>
            <a:chOff x="2841950" y="2158675"/>
            <a:chExt cx="1270050" cy="534413"/>
          </a:xfrm>
        </p:grpSpPr>
        <p:sp>
          <p:nvSpPr>
            <p:cNvPr id="217" name="Google Shape;217;p26"/>
            <p:cNvSpPr/>
            <p:nvPr/>
          </p:nvSpPr>
          <p:spPr>
            <a:xfrm>
              <a:off x="3088425" y="2313750"/>
              <a:ext cx="714300" cy="258000"/>
            </a:xfrm>
            <a:prstGeom prst="triangle">
              <a:avLst>
                <a:gd fmla="val 67356" name="adj"/>
              </a:avLst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2841950" y="2158675"/>
              <a:ext cx="714300" cy="500700"/>
            </a:xfrm>
            <a:prstGeom prst="triangle">
              <a:avLst>
                <a:gd fmla="val 67356" name="adj"/>
              </a:avLst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2849750" y="2591275"/>
              <a:ext cx="698700" cy="68100"/>
            </a:xfrm>
            <a:prstGeom prst="trapezoid">
              <a:avLst>
                <a:gd fmla="val 90602" name="adj"/>
              </a:avLst>
            </a:prstGeom>
            <a:solidFill>
              <a:srgbClr val="38761D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2938250" y="2435550"/>
              <a:ext cx="521700" cy="136200"/>
            </a:xfrm>
            <a:prstGeom prst="trapezoid">
              <a:avLst>
                <a:gd fmla="val 87665" name="adj"/>
              </a:avLst>
            </a:prstGeom>
            <a:solidFill>
              <a:srgbClr val="D9EAD3"/>
            </a:solidFill>
            <a:ln cap="flat" cmpd="sng" w="9525">
              <a:solidFill>
                <a:srgbClr val="D9EA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3069250" y="2523175"/>
              <a:ext cx="452100" cy="68100"/>
            </a:xfrm>
            <a:prstGeom prst="trapezoid">
              <a:avLst>
                <a:gd fmla="val 62812" name="adj"/>
              </a:avLst>
            </a:prstGeom>
            <a:solidFill>
              <a:srgbClr val="38761D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3397700" y="2192388"/>
              <a:ext cx="714300" cy="500700"/>
            </a:xfrm>
            <a:prstGeom prst="triangle">
              <a:avLst>
                <a:gd fmla="val 67356" name="adj"/>
              </a:avLst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3659900" y="2543525"/>
              <a:ext cx="435600" cy="136200"/>
            </a:xfrm>
            <a:prstGeom prst="trapezoid">
              <a:avLst>
                <a:gd fmla="val 51799" name="adj"/>
              </a:avLst>
            </a:prstGeom>
            <a:solidFill>
              <a:srgbClr val="D9EAD3"/>
            </a:solidFill>
            <a:ln cap="flat" cmpd="sng" w="9525">
              <a:solidFill>
                <a:srgbClr val="D9EA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3429675" y="2611625"/>
              <a:ext cx="452100" cy="68100"/>
            </a:xfrm>
            <a:prstGeom prst="trapezoid">
              <a:avLst>
                <a:gd fmla="val 62812" name="adj"/>
              </a:avLst>
            </a:prstGeom>
            <a:solidFill>
              <a:srgbClr val="38761D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6"/>
          <p:cNvSpPr txBox="1"/>
          <p:nvPr/>
        </p:nvSpPr>
        <p:spPr>
          <a:xfrm>
            <a:off x="5675775" y="2178175"/>
            <a:ext cx="208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Différents climats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6" name="Google Shape;226;p26"/>
          <p:cNvSpPr/>
          <p:nvPr/>
        </p:nvSpPr>
        <p:spPr>
          <a:xfrm>
            <a:off x="4667838" y="2280025"/>
            <a:ext cx="452100" cy="25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"/>
          <p:cNvSpPr/>
          <p:nvPr/>
        </p:nvSpPr>
        <p:spPr>
          <a:xfrm>
            <a:off x="1107900" y="3538000"/>
            <a:ext cx="1226100" cy="425700"/>
          </a:xfrm>
          <a:prstGeom prst="rect">
            <a:avLst/>
          </a:prstGeom>
          <a:solidFill>
            <a:srgbClr val="339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Tundra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2952025" y="3538000"/>
            <a:ext cx="1226100" cy="425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Désert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9" name="Google Shape;229;p26"/>
          <p:cNvSpPr/>
          <p:nvPr/>
        </p:nvSpPr>
        <p:spPr>
          <a:xfrm>
            <a:off x="4801413" y="3538000"/>
            <a:ext cx="1226100" cy="425700"/>
          </a:xfrm>
          <a:prstGeom prst="rect">
            <a:avLst/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Plaines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6650800" y="3538000"/>
            <a:ext cx="1226100" cy="425700"/>
          </a:xfrm>
          <a:prstGeom prst="rect">
            <a:avLst/>
          </a:prstGeom>
          <a:solidFill>
            <a:srgbClr val="3366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Jungle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1" name="Google Shape;23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Coloration selon le terrain</a:t>
            </a:r>
            <a:endParaRPr/>
          </a:p>
        </p:txBody>
      </p:sp>
      <p:grpSp>
        <p:nvGrpSpPr>
          <p:cNvPr id="237" name="Google Shape;237;p27"/>
          <p:cNvGrpSpPr/>
          <p:nvPr/>
        </p:nvGrpSpPr>
        <p:grpSpPr>
          <a:xfrm>
            <a:off x="215075" y="3025175"/>
            <a:ext cx="8856450" cy="1885950"/>
            <a:chOff x="62825" y="1083125"/>
            <a:chExt cx="8856450" cy="1885950"/>
          </a:xfrm>
        </p:grpSpPr>
        <p:pic>
          <p:nvPicPr>
            <p:cNvPr id="238" name="Google Shape;238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13625" y="1083125"/>
              <a:ext cx="7105650" cy="1885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Google Shape;239;p27"/>
            <p:cNvSpPr txBox="1"/>
            <p:nvPr/>
          </p:nvSpPr>
          <p:spPr>
            <a:xfrm>
              <a:off x="62825" y="1689850"/>
              <a:ext cx="1750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solidFill>
                    <a:schemeClr val="dk2"/>
                  </a:solidFill>
                </a:rPr>
                <a:t>Faible humidité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grpSp>
        <p:nvGrpSpPr>
          <p:cNvPr id="240" name="Google Shape;240;p27"/>
          <p:cNvGrpSpPr/>
          <p:nvPr/>
        </p:nvGrpSpPr>
        <p:grpSpPr>
          <a:xfrm>
            <a:off x="224600" y="986675"/>
            <a:ext cx="8894550" cy="1933575"/>
            <a:chOff x="224600" y="986675"/>
            <a:chExt cx="8894550" cy="1933575"/>
          </a:xfrm>
        </p:grpSpPr>
        <p:sp>
          <p:nvSpPr>
            <p:cNvPr id="241" name="Google Shape;241;p27"/>
            <p:cNvSpPr txBox="1"/>
            <p:nvPr/>
          </p:nvSpPr>
          <p:spPr>
            <a:xfrm>
              <a:off x="224600" y="1722625"/>
              <a:ext cx="1750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solidFill>
                    <a:schemeClr val="dk2"/>
                  </a:solidFill>
                </a:rPr>
                <a:t>Forte humidité</a:t>
              </a:r>
              <a:endParaRPr sz="1800">
                <a:solidFill>
                  <a:schemeClr val="dk2"/>
                </a:solidFill>
              </a:endParaRPr>
            </a:p>
          </p:txBody>
        </p:sp>
        <p:pic>
          <p:nvPicPr>
            <p:cNvPr id="242" name="Google Shape;242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75400" y="986675"/>
              <a:ext cx="7143750" cy="19335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3" name="Google Shape;24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Coloration selon le terrain</a:t>
            </a:r>
            <a:endParaRPr/>
          </a:p>
        </p:txBody>
      </p:sp>
      <p:pic>
        <p:nvPicPr>
          <p:cNvPr id="249" name="Google Shape;249;p28"/>
          <p:cNvPicPr preferRelativeResize="0"/>
          <p:nvPr/>
        </p:nvPicPr>
        <p:blipFill rotWithShape="1">
          <a:blip r:embed="rId3">
            <a:alphaModFix/>
          </a:blip>
          <a:srcRect b="0" l="29626" r="33303" t="49614"/>
          <a:stretch/>
        </p:blipFill>
        <p:spPr>
          <a:xfrm>
            <a:off x="311700" y="1268675"/>
            <a:ext cx="4022802" cy="3075673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0" name="Google Shape;250;p28"/>
          <p:cNvPicPr preferRelativeResize="0"/>
          <p:nvPr/>
        </p:nvPicPr>
        <p:blipFill rotWithShape="1">
          <a:blip r:embed="rId3">
            <a:alphaModFix/>
          </a:blip>
          <a:srcRect b="40323" l="33893" r="29036" t="9291"/>
          <a:stretch/>
        </p:blipFill>
        <p:spPr>
          <a:xfrm>
            <a:off x="1386200" y="1552825"/>
            <a:ext cx="4022802" cy="3075673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1" name="Google Shape;251;p28"/>
          <p:cNvPicPr preferRelativeResize="0"/>
          <p:nvPr/>
        </p:nvPicPr>
        <p:blipFill rotWithShape="1">
          <a:blip r:embed="rId3">
            <a:alphaModFix/>
          </a:blip>
          <a:srcRect b="49614" l="62930" r="0" t="0"/>
          <a:stretch/>
        </p:blipFill>
        <p:spPr>
          <a:xfrm>
            <a:off x="2278325" y="1816675"/>
            <a:ext cx="4022802" cy="3075673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2" name="Google Shape;25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aller plus loin…</a:t>
            </a:r>
            <a:endParaRPr/>
          </a:p>
        </p:txBody>
      </p:sp>
      <p:sp>
        <p:nvSpPr>
          <p:cNvPr id="258" name="Google Shape;258;p29"/>
          <p:cNvSpPr txBox="1"/>
          <p:nvPr/>
        </p:nvSpPr>
        <p:spPr>
          <a:xfrm>
            <a:off x="851175" y="1859175"/>
            <a:ext cx="1844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Fleuves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Graphes amont-aval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Pathfinding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9" name="Google Shape;259;p29"/>
          <p:cNvSpPr txBox="1"/>
          <p:nvPr/>
        </p:nvSpPr>
        <p:spPr>
          <a:xfrm>
            <a:off x="3029750" y="1818250"/>
            <a:ext cx="2300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Villes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Analyse contextuelle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des sites possibles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Structure dépendante du contexte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60" name="Google Shape;260;p29"/>
          <p:cNvSpPr txBox="1"/>
          <p:nvPr/>
        </p:nvSpPr>
        <p:spPr>
          <a:xfrm>
            <a:off x="6060350" y="1859175"/>
            <a:ext cx="1287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Nations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Routes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Frontières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61" name="Google Shape;26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Bibliographie :</a:t>
            </a:r>
            <a:endParaRPr/>
          </a:p>
        </p:txBody>
      </p:sp>
      <p:sp>
        <p:nvSpPr>
          <p:cNvPr id="267" name="Google Shape;2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1600"/>
              <a:t>billet de blog sur la génération de bruit </a:t>
            </a:r>
            <a:r>
              <a:rPr lang="fr" sz="1600" u="sng">
                <a:solidFill>
                  <a:schemeClr val="hlink"/>
                </a:solidFill>
                <a:hlinkClick r:id="rId3"/>
              </a:rPr>
              <a:t>https://factorio.com/blog/post/fff-390</a:t>
            </a:r>
            <a:endParaRPr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1600"/>
              <a:t>Page Wikipedia sur la génération procédurale </a:t>
            </a:r>
            <a:r>
              <a:rPr lang="fr" sz="1600" u="sng">
                <a:solidFill>
                  <a:schemeClr val="hlink"/>
                </a:solidFill>
                <a:hlinkClick r:id="rId4"/>
              </a:rPr>
              <a:t>https://fr.wikipedia.org/wiki/G%C3%A9n%C3%A9ration_proc%C3%A9durale#:~:text=La%20g%C3%A9n%C3%A9ration%20proc%C3%A9durale%20est%20une,d'un%20monde%20virtuel%20coh%C3%A9rent</a:t>
            </a:r>
            <a:r>
              <a:rPr lang="fr" sz="1600"/>
              <a:t>.</a:t>
            </a:r>
            <a:endParaRPr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1600"/>
              <a:t>vidéo sur la génération de monde en 3D (Minecraft) </a:t>
            </a:r>
            <a:r>
              <a:rPr lang="fr" sz="1600" u="sng">
                <a:solidFill>
                  <a:schemeClr val="hlink"/>
                </a:solidFill>
                <a:hlinkClick r:id="rId5"/>
              </a:rPr>
              <a:t>https://www.youtube.com/watch?v=ob3VwY4JyzE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 sz="1600"/>
              <a:t>Papier concernant l’érosion de terrain par particules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6"/>
              </a:rPr>
              <a:t>https://www.firespark.de/resources/downloads/implementation%20of%20a%20methode%20for%20hydraulic%20erosion.pdf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Vidéo sur l’érosion par particules </a:t>
            </a:r>
            <a:r>
              <a:rPr lang="fr" u="sng">
                <a:solidFill>
                  <a:schemeClr val="hlink"/>
                </a:solidFill>
                <a:hlinkClick r:id="rId7"/>
              </a:rPr>
              <a:t>https://www.youtube.com/watch?v=eaXk97ujbPQ</a:t>
            </a:r>
            <a:r>
              <a:rPr lang="fr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1"/>
          <p:cNvSpPr/>
          <p:nvPr/>
        </p:nvSpPr>
        <p:spPr>
          <a:xfrm>
            <a:off x="143900" y="340475"/>
            <a:ext cx="8734500" cy="4671300"/>
          </a:xfrm>
          <a:prstGeom prst="rect">
            <a:avLst/>
          </a:prstGeom>
          <a:solidFill>
            <a:srgbClr val="EEEEEE">
              <a:alpha val="7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MERCI À VOUS</a:t>
            </a:r>
            <a:endParaRPr sz="2400"/>
          </a:p>
        </p:txBody>
      </p:sp>
      <p:sp>
        <p:nvSpPr>
          <p:cNvPr id="275" name="Google Shape;27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 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Structures de données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Génération procédurale (bruit de Perlin)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Erosion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Coloration selon le terrain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Pour aller plus loin…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Structures de données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Height Map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375" y="935900"/>
            <a:ext cx="4851501" cy="414922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Structures de données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736375" y="1165600"/>
            <a:ext cx="9588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Map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75" y="3024775"/>
            <a:ext cx="2382949" cy="131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6625" y="3024088"/>
            <a:ext cx="2382951" cy="1312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0100" y="3024775"/>
            <a:ext cx="2382957" cy="131878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649800" y="4343550"/>
            <a:ext cx="19719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Altitude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3165625" y="4343550"/>
            <a:ext cx="19719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Température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5662150" y="4343550"/>
            <a:ext cx="19719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Humidité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86" name="Google Shape;86;p16"/>
          <p:cNvCxnSpPr>
            <a:stCxn id="80" idx="0"/>
            <a:endCxn id="79" idx="2"/>
          </p:cNvCxnSpPr>
          <p:nvPr/>
        </p:nvCxnSpPr>
        <p:spPr>
          <a:xfrm flipH="1" rot="10800000">
            <a:off x="1681150" y="1593175"/>
            <a:ext cx="2534700" cy="143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6"/>
          <p:cNvCxnSpPr>
            <a:stCxn id="82" idx="0"/>
            <a:endCxn id="79" idx="2"/>
          </p:cNvCxnSpPr>
          <p:nvPr/>
        </p:nvCxnSpPr>
        <p:spPr>
          <a:xfrm flipH="1" rot="10800000">
            <a:off x="4151578" y="1593175"/>
            <a:ext cx="64200" cy="143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6"/>
          <p:cNvCxnSpPr>
            <a:stCxn id="81" idx="0"/>
            <a:endCxn id="79" idx="2"/>
          </p:cNvCxnSpPr>
          <p:nvPr/>
        </p:nvCxnSpPr>
        <p:spPr>
          <a:xfrm rot="10800000">
            <a:off x="4215700" y="1593088"/>
            <a:ext cx="2432400" cy="14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Génération procédurale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“L</a:t>
            </a:r>
            <a:r>
              <a:rPr lang="fr"/>
              <a:t>a génération procédurale (ou modèle procédural) est la création de contenu multimédia à une grande échelle de manière automatisée, répondant à un ensemble de règles définies par des algorithmes.”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On s’intéresse ici à la génération d’un terrain cohérent.</a:t>
            </a:r>
            <a:endParaRPr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Génération procédurale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63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aléatoire “classique”, à l’aide d’une loi uniforme :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50" y="1611625"/>
            <a:ext cx="6819900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Génération procédurale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80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aléatoire “classique”, à l’aide d’une loi uniforme et du voisinage :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50" y="2020275"/>
            <a:ext cx="77724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Génération procédurale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Avec le bruit de Perlin (1D)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" y="1657475"/>
            <a:ext cx="90678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Génération procédurale :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Avec bruit de Perlin (2D) :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075" y="1590127"/>
            <a:ext cx="5785001" cy="319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