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6" r:id="rId5"/>
    <p:sldId id="273" r:id="rId6"/>
    <p:sldId id="268" r:id="rId7"/>
    <p:sldId id="269" r:id="rId8"/>
    <p:sldId id="261" r:id="rId9"/>
    <p:sldId id="267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6A4A8-A4EC-4E46-8848-A4C9B6435B6B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9AA5CF-96C1-4DB3-9BB5-2E5E1C072AC7}">
      <dgm:prSet/>
      <dgm:spPr/>
      <dgm:t>
        <a:bodyPr/>
        <a:lstStyle/>
        <a:p>
          <a:r>
            <a:rPr lang="ru-RU"/>
            <a:t>Мощность и надежность </a:t>
          </a:r>
          <a:r>
            <a:rPr lang="en-US"/>
            <a:t>.Net 8</a:t>
          </a:r>
        </a:p>
      </dgm:t>
    </dgm:pt>
    <dgm:pt modelId="{82DFA67C-4A9F-4F09-80A7-A2042340741F}" type="parTrans" cxnId="{FB781041-2E05-42C8-A6CD-9B1E48C5C4E9}">
      <dgm:prSet/>
      <dgm:spPr/>
      <dgm:t>
        <a:bodyPr/>
        <a:lstStyle/>
        <a:p>
          <a:endParaRPr lang="en-US"/>
        </a:p>
      </dgm:t>
    </dgm:pt>
    <dgm:pt modelId="{4B21E402-01C5-494E-AD4B-92C9F823EABF}" type="sibTrans" cxnId="{FB781041-2E05-42C8-A6CD-9B1E48C5C4E9}">
      <dgm:prSet/>
      <dgm:spPr/>
      <dgm:t>
        <a:bodyPr/>
        <a:lstStyle/>
        <a:p>
          <a:endParaRPr lang="en-US"/>
        </a:p>
      </dgm:t>
    </dgm:pt>
    <dgm:pt modelId="{EAF4BC6D-CD9F-4087-962D-F56A43B550BC}">
      <dgm:prSet/>
      <dgm:spPr/>
      <dgm:t>
        <a:bodyPr/>
        <a:lstStyle/>
        <a:p>
          <a:r>
            <a:rPr lang="ru-RU"/>
            <a:t>Интеграция</a:t>
          </a:r>
          <a:r>
            <a:rPr lang="en-US"/>
            <a:t> c PostgreSQL</a:t>
          </a:r>
        </a:p>
      </dgm:t>
    </dgm:pt>
    <dgm:pt modelId="{292B8853-22FF-4AE1-8AF9-85CA7525464A}" type="parTrans" cxnId="{FBE38326-F22F-4E8F-82E5-23E5AF799D45}">
      <dgm:prSet/>
      <dgm:spPr/>
      <dgm:t>
        <a:bodyPr/>
        <a:lstStyle/>
        <a:p>
          <a:endParaRPr lang="en-US"/>
        </a:p>
      </dgm:t>
    </dgm:pt>
    <dgm:pt modelId="{95404181-1CC3-4C53-B11B-3BFE8A37A9E2}" type="sibTrans" cxnId="{FBE38326-F22F-4E8F-82E5-23E5AF799D45}">
      <dgm:prSet/>
      <dgm:spPr/>
      <dgm:t>
        <a:bodyPr/>
        <a:lstStyle/>
        <a:p>
          <a:endParaRPr lang="en-US"/>
        </a:p>
      </dgm:t>
    </dgm:pt>
    <dgm:pt modelId="{53F42336-0EE2-47CE-B10C-DDF2D2B5D92A}">
      <dgm:prSet/>
      <dgm:spPr/>
      <dgm:t>
        <a:bodyPr/>
        <a:lstStyle/>
        <a:p>
          <a:r>
            <a:rPr lang="ru-RU"/>
            <a:t>Гибкость и масштабируемость </a:t>
          </a:r>
          <a:r>
            <a:rPr lang="en-US"/>
            <a:t>React c Ant Design</a:t>
          </a:r>
        </a:p>
      </dgm:t>
    </dgm:pt>
    <dgm:pt modelId="{A3123748-477C-43C6-BA96-2E1F508C4CF4}" type="parTrans" cxnId="{CDAFA82C-5CAE-4D35-AF93-F343387E84C4}">
      <dgm:prSet/>
      <dgm:spPr/>
      <dgm:t>
        <a:bodyPr/>
        <a:lstStyle/>
        <a:p>
          <a:endParaRPr lang="en-US"/>
        </a:p>
      </dgm:t>
    </dgm:pt>
    <dgm:pt modelId="{3A9A3EA9-D04F-428C-B844-20A5C7F10175}" type="sibTrans" cxnId="{CDAFA82C-5CAE-4D35-AF93-F343387E84C4}">
      <dgm:prSet/>
      <dgm:spPr/>
      <dgm:t>
        <a:bodyPr/>
        <a:lstStyle/>
        <a:p>
          <a:endParaRPr lang="en-US"/>
        </a:p>
      </dgm:t>
    </dgm:pt>
    <dgm:pt modelId="{B09F2EB0-D453-4FFA-9D26-075BAE7E83AD}">
      <dgm:prSet/>
      <dgm:spPr/>
      <dgm:t>
        <a:bodyPr/>
        <a:lstStyle/>
        <a:p>
          <a:r>
            <a:rPr lang="ru-RU"/>
            <a:t>Однородность технологического стека</a:t>
          </a:r>
          <a:endParaRPr lang="en-US"/>
        </a:p>
      </dgm:t>
    </dgm:pt>
    <dgm:pt modelId="{9E78761F-24AF-4E13-952B-6F7100F0387A}" type="parTrans" cxnId="{8FDE8F96-624C-4028-835B-FBE0899836AA}">
      <dgm:prSet/>
      <dgm:spPr/>
      <dgm:t>
        <a:bodyPr/>
        <a:lstStyle/>
        <a:p>
          <a:endParaRPr lang="en-US"/>
        </a:p>
      </dgm:t>
    </dgm:pt>
    <dgm:pt modelId="{E16E3144-981D-4675-970B-60CA6D0C74D4}" type="sibTrans" cxnId="{8FDE8F96-624C-4028-835B-FBE0899836AA}">
      <dgm:prSet/>
      <dgm:spPr/>
      <dgm:t>
        <a:bodyPr/>
        <a:lstStyle/>
        <a:p>
          <a:endParaRPr lang="en-US"/>
        </a:p>
      </dgm:t>
    </dgm:pt>
    <dgm:pt modelId="{F457E0C5-E4C7-4CFC-944A-436B44C773EC}">
      <dgm:prSet/>
      <dgm:spPr/>
      <dgm:t>
        <a:bodyPr/>
        <a:lstStyle/>
        <a:p>
          <a:r>
            <a:rPr lang="ru-RU"/>
            <a:t>Широкая поддержка и сообщество</a:t>
          </a:r>
          <a:endParaRPr lang="en-US"/>
        </a:p>
      </dgm:t>
    </dgm:pt>
    <dgm:pt modelId="{91D33367-FEE6-4700-A521-B4FFB437466E}" type="parTrans" cxnId="{CDE87250-AFB8-4E3C-B630-02DD5CA775C0}">
      <dgm:prSet/>
      <dgm:spPr/>
      <dgm:t>
        <a:bodyPr/>
        <a:lstStyle/>
        <a:p>
          <a:endParaRPr lang="en-US"/>
        </a:p>
      </dgm:t>
    </dgm:pt>
    <dgm:pt modelId="{B7ADDBBB-BD7F-4749-A550-1B74228C3482}" type="sibTrans" cxnId="{CDE87250-AFB8-4E3C-B630-02DD5CA775C0}">
      <dgm:prSet/>
      <dgm:spPr/>
      <dgm:t>
        <a:bodyPr/>
        <a:lstStyle/>
        <a:p>
          <a:endParaRPr lang="en-US"/>
        </a:p>
      </dgm:t>
    </dgm:pt>
    <dgm:pt modelId="{D7C774F6-F4B8-4901-990D-B1A6C675924E}" type="pres">
      <dgm:prSet presAssocID="{EC66A4A8-A4EC-4E46-8848-A4C9B6435B6B}" presName="diagram" presStyleCnt="0">
        <dgm:presLayoutVars>
          <dgm:dir/>
          <dgm:resizeHandles val="exact"/>
        </dgm:presLayoutVars>
      </dgm:prSet>
      <dgm:spPr/>
    </dgm:pt>
    <dgm:pt modelId="{5978E75C-B415-4B58-885E-32B5D57527C5}" type="pres">
      <dgm:prSet presAssocID="{699AA5CF-96C1-4DB3-9BB5-2E5E1C072AC7}" presName="node" presStyleLbl="node1" presStyleIdx="0" presStyleCnt="5">
        <dgm:presLayoutVars>
          <dgm:bulletEnabled val="1"/>
        </dgm:presLayoutVars>
      </dgm:prSet>
      <dgm:spPr/>
    </dgm:pt>
    <dgm:pt modelId="{BC5EA2FC-094C-484E-88D9-382392CF3057}" type="pres">
      <dgm:prSet presAssocID="{4B21E402-01C5-494E-AD4B-92C9F823EABF}" presName="sibTrans" presStyleCnt="0"/>
      <dgm:spPr/>
    </dgm:pt>
    <dgm:pt modelId="{9E82CC66-C3B0-475F-9F6A-A17BC36876D5}" type="pres">
      <dgm:prSet presAssocID="{EAF4BC6D-CD9F-4087-962D-F56A43B550BC}" presName="node" presStyleLbl="node1" presStyleIdx="1" presStyleCnt="5">
        <dgm:presLayoutVars>
          <dgm:bulletEnabled val="1"/>
        </dgm:presLayoutVars>
      </dgm:prSet>
      <dgm:spPr/>
    </dgm:pt>
    <dgm:pt modelId="{400C729B-51E7-4956-8623-5AFC2FFDECDF}" type="pres">
      <dgm:prSet presAssocID="{95404181-1CC3-4C53-B11B-3BFE8A37A9E2}" presName="sibTrans" presStyleCnt="0"/>
      <dgm:spPr/>
    </dgm:pt>
    <dgm:pt modelId="{72FA62AB-BB9A-41F5-AF0A-88CDF9AD371E}" type="pres">
      <dgm:prSet presAssocID="{53F42336-0EE2-47CE-B10C-DDF2D2B5D92A}" presName="node" presStyleLbl="node1" presStyleIdx="2" presStyleCnt="5">
        <dgm:presLayoutVars>
          <dgm:bulletEnabled val="1"/>
        </dgm:presLayoutVars>
      </dgm:prSet>
      <dgm:spPr/>
    </dgm:pt>
    <dgm:pt modelId="{4DF6B2DF-1389-4DD0-A9E7-1D7D0DF466FB}" type="pres">
      <dgm:prSet presAssocID="{3A9A3EA9-D04F-428C-B844-20A5C7F10175}" presName="sibTrans" presStyleCnt="0"/>
      <dgm:spPr/>
    </dgm:pt>
    <dgm:pt modelId="{A4C2C6F8-5441-4A7F-A045-97CC2AD8928F}" type="pres">
      <dgm:prSet presAssocID="{B09F2EB0-D453-4FFA-9D26-075BAE7E83AD}" presName="node" presStyleLbl="node1" presStyleIdx="3" presStyleCnt="5">
        <dgm:presLayoutVars>
          <dgm:bulletEnabled val="1"/>
        </dgm:presLayoutVars>
      </dgm:prSet>
      <dgm:spPr/>
    </dgm:pt>
    <dgm:pt modelId="{5A82ED5C-2B4F-4EB5-8FA4-3828A84E11A7}" type="pres">
      <dgm:prSet presAssocID="{E16E3144-981D-4675-970B-60CA6D0C74D4}" presName="sibTrans" presStyleCnt="0"/>
      <dgm:spPr/>
    </dgm:pt>
    <dgm:pt modelId="{D2CB27DC-FA61-4C57-ADE2-203AD3319EF2}" type="pres">
      <dgm:prSet presAssocID="{F457E0C5-E4C7-4CFC-944A-436B44C773EC}" presName="node" presStyleLbl="node1" presStyleIdx="4" presStyleCnt="5">
        <dgm:presLayoutVars>
          <dgm:bulletEnabled val="1"/>
        </dgm:presLayoutVars>
      </dgm:prSet>
      <dgm:spPr/>
    </dgm:pt>
  </dgm:ptLst>
  <dgm:cxnLst>
    <dgm:cxn modelId="{74951824-9E95-4D2C-92F0-A1A3E53A1F32}" type="presOf" srcId="{F457E0C5-E4C7-4CFC-944A-436B44C773EC}" destId="{D2CB27DC-FA61-4C57-ADE2-203AD3319EF2}" srcOrd="0" destOrd="0" presId="urn:microsoft.com/office/officeart/2005/8/layout/default"/>
    <dgm:cxn modelId="{FBE38326-F22F-4E8F-82E5-23E5AF799D45}" srcId="{EC66A4A8-A4EC-4E46-8848-A4C9B6435B6B}" destId="{EAF4BC6D-CD9F-4087-962D-F56A43B550BC}" srcOrd="1" destOrd="0" parTransId="{292B8853-22FF-4AE1-8AF9-85CA7525464A}" sibTransId="{95404181-1CC3-4C53-B11B-3BFE8A37A9E2}"/>
    <dgm:cxn modelId="{CDAFA82C-5CAE-4D35-AF93-F343387E84C4}" srcId="{EC66A4A8-A4EC-4E46-8848-A4C9B6435B6B}" destId="{53F42336-0EE2-47CE-B10C-DDF2D2B5D92A}" srcOrd="2" destOrd="0" parTransId="{A3123748-477C-43C6-BA96-2E1F508C4CF4}" sibTransId="{3A9A3EA9-D04F-428C-B844-20A5C7F10175}"/>
    <dgm:cxn modelId="{FB781041-2E05-42C8-A6CD-9B1E48C5C4E9}" srcId="{EC66A4A8-A4EC-4E46-8848-A4C9B6435B6B}" destId="{699AA5CF-96C1-4DB3-9BB5-2E5E1C072AC7}" srcOrd="0" destOrd="0" parTransId="{82DFA67C-4A9F-4F09-80A7-A2042340741F}" sibTransId="{4B21E402-01C5-494E-AD4B-92C9F823EABF}"/>
    <dgm:cxn modelId="{CDE87250-AFB8-4E3C-B630-02DD5CA775C0}" srcId="{EC66A4A8-A4EC-4E46-8848-A4C9B6435B6B}" destId="{F457E0C5-E4C7-4CFC-944A-436B44C773EC}" srcOrd="4" destOrd="0" parTransId="{91D33367-FEE6-4700-A521-B4FFB437466E}" sibTransId="{B7ADDBBB-BD7F-4749-A550-1B74228C3482}"/>
    <dgm:cxn modelId="{72155873-C089-40C6-8658-447791FFDEEB}" type="presOf" srcId="{EC66A4A8-A4EC-4E46-8848-A4C9B6435B6B}" destId="{D7C774F6-F4B8-4901-990D-B1A6C675924E}" srcOrd="0" destOrd="0" presId="urn:microsoft.com/office/officeart/2005/8/layout/default"/>
    <dgm:cxn modelId="{2A803F78-9E9E-4712-9916-02058DB58A52}" type="presOf" srcId="{EAF4BC6D-CD9F-4087-962D-F56A43B550BC}" destId="{9E82CC66-C3B0-475F-9F6A-A17BC36876D5}" srcOrd="0" destOrd="0" presId="urn:microsoft.com/office/officeart/2005/8/layout/default"/>
    <dgm:cxn modelId="{8FDE8F96-624C-4028-835B-FBE0899836AA}" srcId="{EC66A4A8-A4EC-4E46-8848-A4C9B6435B6B}" destId="{B09F2EB0-D453-4FFA-9D26-075BAE7E83AD}" srcOrd="3" destOrd="0" parTransId="{9E78761F-24AF-4E13-952B-6F7100F0387A}" sibTransId="{E16E3144-981D-4675-970B-60CA6D0C74D4}"/>
    <dgm:cxn modelId="{915DDDC7-A10E-4E4D-9D97-E70831692185}" type="presOf" srcId="{699AA5CF-96C1-4DB3-9BB5-2E5E1C072AC7}" destId="{5978E75C-B415-4B58-885E-32B5D57527C5}" srcOrd="0" destOrd="0" presId="urn:microsoft.com/office/officeart/2005/8/layout/default"/>
    <dgm:cxn modelId="{37D0CAD0-49D9-4232-9F7A-5866DD43D22D}" type="presOf" srcId="{53F42336-0EE2-47CE-B10C-DDF2D2B5D92A}" destId="{72FA62AB-BB9A-41F5-AF0A-88CDF9AD371E}" srcOrd="0" destOrd="0" presId="urn:microsoft.com/office/officeart/2005/8/layout/default"/>
    <dgm:cxn modelId="{DFB198DB-C25D-4CE2-AE76-CD6A57E9428D}" type="presOf" srcId="{B09F2EB0-D453-4FFA-9D26-075BAE7E83AD}" destId="{A4C2C6F8-5441-4A7F-A045-97CC2AD8928F}" srcOrd="0" destOrd="0" presId="urn:microsoft.com/office/officeart/2005/8/layout/default"/>
    <dgm:cxn modelId="{A4A4355E-68D4-47C7-A59A-9341975D6F1B}" type="presParOf" srcId="{D7C774F6-F4B8-4901-990D-B1A6C675924E}" destId="{5978E75C-B415-4B58-885E-32B5D57527C5}" srcOrd="0" destOrd="0" presId="urn:microsoft.com/office/officeart/2005/8/layout/default"/>
    <dgm:cxn modelId="{37629A92-26FA-441A-964C-3F59CBB29D5B}" type="presParOf" srcId="{D7C774F6-F4B8-4901-990D-B1A6C675924E}" destId="{BC5EA2FC-094C-484E-88D9-382392CF3057}" srcOrd="1" destOrd="0" presId="urn:microsoft.com/office/officeart/2005/8/layout/default"/>
    <dgm:cxn modelId="{03D3C009-AB45-4947-B140-967960FAA7EB}" type="presParOf" srcId="{D7C774F6-F4B8-4901-990D-B1A6C675924E}" destId="{9E82CC66-C3B0-475F-9F6A-A17BC36876D5}" srcOrd="2" destOrd="0" presId="urn:microsoft.com/office/officeart/2005/8/layout/default"/>
    <dgm:cxn modelId="{63F309E4-04C6-4A5C-9E02-CEC7C8BCE414}" type="presParOf" srcId="{D7C774F6-F4B8-4901-990D-B1A6C675924E}" destId="{400C729B-51E7-4956-8623-5AFC2FFDECDF}" srcOrd="3" destOrd="0" presId="urn:microsoft.com/office/officeart/2005/8/layout/default"/>
    <dgm:cxn modelId="{A42653FF-050D-45EA-8053-0DD67E1A0F2D}" type="presParOf" srcId="{D7C774F6-F4B8-4901-990D-B1A6C675924E}" destId="{72FA62AB-BB9A-41F5-AF0A-88CDF9AD371E}" srcOrd="4" destOrd="0" presId="urn:microsoft.com/office/officeart/2005/8/layout/default"/>
    <dgm:cxn modelId="{A3B12EA4-3CC7-4EEA-ACEA-E4EFB2436D94}" type="presParOf" srcId="{D7C774F6-F4B8-4901-990D-B1A6C675924E}" destId="{4DF6B2DF-1389-4DD0-A9E7-1D7D0DF466FB}" srcOrd="5" destOrd="0" presId="urn:microsoft.com/office/officeart/2005/8/layout/default"/>
    <dgm:cxn modelId="{B0722437-11E7-43A5-BF46-88C55007D4EB}" type="presParOf" srcId="{D7C774F6-F4B8-4901-990D-B1A6C675924E}" destId="{A4C2C6F8-5441-4A7F-A045-97CC2AD8928F}" srcOrd="6" destOrd="0" presId="urn:microsoft.com/office/officeart/2005/8/layout/default"/>
    <dgm:cxn modelId="{3911FC3D-D6F9-44E4-8230-19DC9A055676}" type="presParOf" srcId="{D7C774F6-F4B8-4901-990D-B1A6C675924E}" destId="{5A82ED5C-2B4F-4EB5-8FA4-3828A84E11A7}" srcOrd="7" destOrd="0" presId="urn:microsoft.com/office/officeart/2005/8/layout/default"/>
    <dgm:cxn modelId="{17F5ECD0-F088-4FB6-90FE-4AC5947C30E8}" type="presParOf" srcId="{D7C774F6-F4B8-4901-990D-B1A6C675924E}" destId="{D2CB27DC-FA61-4C57-ADE2-203AD3319EF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8E75C-B415-4B58-885E-32B5D57527C5}">
      <dsp:nvSpPr>
        <dsp:cNvPr id="0" name=""/>
        <dsp:cNvSpPr/>
      </dsp:nvSpPr>
      <dsp:spPr>
        <a:xfrm>
          <a:off x="472505" y="2282"/>
          <a:ext cx="2724677" cy="1634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Мощность и надежность </a:t>
          </a:r>
          <a:r>
            <a:rPr lang="en-US" sz="2200" kern="1200"/>
            <a:t>.Net 8</a:t>
          </a:r>
        </a:p>
      </dsp:txBody>
      <dsp:txXfrm>
        <a:off x="472505" y="2282"/>
        <a:ext cx="2724677" cy="1634806"/>
      </dsp:txXfrm>
    </dsp:sp>
    <dsp:sp modelId="{9E82CC66-C3B0-475F-9F6A-A17BC36876D5}">
      <dsp:nvSpPr>
        <dsp:cNvPr id="0" name=""/>
        <dsp:cNvSpPr/>
      </dsp:nvSpPr>
      <dsp:spPr>
        <a:xfrm>
          <a:off x="3469650" y="2282"/>
          <a:ext cx="2724677" cy="1634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Интеграция</a:t>
          </a:r>
          <a:r>
            <a:rPr lang="en-US" sz="2200" kern="1200"/>
            <a:t> c PostgreSQL</a:t>
          </a:r>
        </a:p>
      </dsp:txBody>
      <dsp:txXfrm>
        <a:off x="3469650" y="2282"/>
        <a:ext cx="2724677" cy="1634806"/>
      </dsp:txXfrm>
    </dsp:sp>
    <dsp:sp modelId="{72FA62AB-BB9A-41F5-AF0A-88CDF9AD371E}">
      <dsp:nvSpPr>
        <dsp:cNvPr id="0" name=""/>
        <dsp:cNvSpPr/>
      </dsp:nvSpPr>
      <dsp:spPr>
        <a:xfrm>
          <a:off x="472505" y="1909556"/>
          <a:ext cx="2724677" cy="1634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Гибкость и масштабируемость </a:t>
          </a:r>
          <a:r>
            <a:rPr lang="en-US" sz="2200" kern="1200"/>
            <a:t>React c Ant Design</a:t>
          </a:r>
        </a:p>
      </dsp:txBody>
      <dsp:txXfrm>
        <a:off x="472505" y="1909556"/>
        <a:ext cx="2724677" cy="1634806"/>
      </dsp:txXfrm>
    </dsp:sp>
    <dsp:sp modelId="{A4C2C6F8-5441-4A7F-A045-97CC2AD8928F}">
      <dsp:nvSpPr>
        <dsp:cNvPr id="0" name=""/>
        <dsp:cNvSpPr/>
      </dsp:nvSpPr>
      <dsp:spPr>
        <a:xfrm>
          <a:off x="3469650" y="1909556"/>
          <a:ext cx="2724677" cy="1634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Однородность технологического стека</a:t>
          </a:r>
          <a:endParaRPr lang="en-US" sz="2200" kern="1200"/>
        </a:p>
      </dsp:txBody>
      <dsp:txXfrm>
        <a:off x="3469650" y="1909556"/>
        <a:ext cx="2724677" cy="1634806"/>
      </dsp:txXfrm>
    </dsp:sp>
    <dsp:sp modelId="{D2CB27DC-FA61-4C57-ADE2-203AD3319EF2}">
      <dsp:nvSpPr>
        <dsp:cNvPr id="0" name=""/>
        <dsp:cNvSpPr/>
      </dsp:nvSpPr>
      <dsp:spPr>
        <a:xfrm>
          <a:off x="1971077" y="3816830"/>
          <a:ext cx="2724677" cy="16348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Широкая поддержка и сообщество</a:t>
          </a:r>
          <a:endParaRPr lang="en-US" sz="2200" kern="1200"/>
        </a:p>
      </dsp:txBody>
      <dsp:txXfrm>
        <a:off x="1971077" y="3816830"/>
        <a:ext cx="2724677" cy="1634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9E50-FD71-A407-7EE5-D7C28FE9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5C47-7246-9D25-3525-8146126A2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C6638-E873-8DE3-F99F-779BEB32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BB1E6-6D78-3C44-9D05-B0E2A7B1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68B-BF9B-6530-9514-A3DDCB67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02898-1381-3716-FBB0-809E6E99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8C20F5-6C8A-9130-4E99-FFDA23B2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48BCD-75B5-CCD2-E3E0-47C13B55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A0E04-22C4-DD63-827C-F96AFA51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2B3FF-7C73-2F38-22D6-671A9B9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7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B24DC1-9D5A-6374-43F4-AFB2DB344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3F894B-E811-6617-A904-D802AA90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415C7-BF92-CF97-CB6E-3FE0C2F2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B6052-DE1D-C433-5449-C88EE94D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379DE-9A3C-E5D2-85A3-A776173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9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5CE1F-31DF-C26C-B977-40AC7C0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07A90-D2F7-9EDD-2322-D722F82C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221C9-C120-8BA7-64E0-030B773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89A9C-8D28-E15C-EB6E-0439F5E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70817-7E1D-50D1-2E59-F526647B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3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590D-C590-8E20-8FD8-FE862A9A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CEE3E-CA1E-5BB6-65E9-D9666050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A52FB-02A2-BF89-DD9F-C3A93304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E3DC6-B629-B390-1521-58E22DA5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CD474-FBB4-C9B2-9CBD-D9DD138F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5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D209C-AA3C-2586-FDEA-D46A2AF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5F23D-1DB5-5B47-9C0D-BDB67600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D61FFB-2E55-EF08-E80B-712F3758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98A3F-D0AA-18B7-809B-3D4E4A2C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4F0B1F-A200-C9F6-2E7F-75E2331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62A82C-007B-856D-4304-5FF2884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6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2BE6-F8B4-2EAF-197A-96416461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7F31C-235A-B99E-33AD-69E4C74B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8C96B3-0975-DF59-5C04-D04DC7F5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298597-453B-0EA5-55ED-00DFA4A7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649596-0E69-9809-053F-3F134D03A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BBA54C-1952-8772-74B3-8646DD74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E700D4-2500-8BF6-B92E-81CEEC34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031CC-80AF-D174-5E53-199E0DED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11FB8-7FD8-706A-7908-F41CB87A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911A89-3A8C-BCEE-725B-36317A89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3C1E50-8EB6-A1E8-DFD4-11D068AB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F5366-AAA8-D399-817A-4125E456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FA5D63-4166-3DC8-BA47-E2F13237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06CA13-0BD5-8BF4-B49B-3BA63D67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7F877F-63A7-0CF2-BC1A-A9539270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144C-5A38-9147-D1A9-9358A01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1AA86-7B74-7C7C-B590-B5552EC2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31B5E0-6D73-E45C-24CA-59B920B27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6F04C-F839-42C6-9B8A-12BBF71B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674E05-D348-ACE4-01B9-F02F9EA3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2A5B9-0AEC-EF62-096D-78CBA2D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5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A00FC-38DB-9B8A-3DC1-13B54FBF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C004E6-4436-CD73-740E-320B3AF7A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6FB32E-D94F-931A-16AE-B7D18DED8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AA5265-7A34-2C04-F822-94A5220E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EF1FC0-3BFC-BA5B-4A93-3D83FFA8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5CAFD-D87E-9058-7D14-89C3F39A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3BC2E-5097-5A28-FDCF-BC7897D4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43CEC1-C10D-7E8E-7826-2965F921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2B996-EAB8-476D-917C-5592AA110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35D6D-B387-4D2C-8966-38D6E0B46701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5A5D0E-C7FB-600C-5CAB-657747D3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76939-C7F5-8358-ADBC-8A8EC60F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3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3" name="Rectangle 208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Rectangle 208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логотип, Графика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ABC777CA-C366-5D2F-A3FA-92E46ADDA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51" y="457200"/>
            <a:ext cx="5958497" cy="59436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B6366BE-C364-78D5-109A-D768AD5DC5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330" y="136956"/>
            <a:ext cx="1307527" cy="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1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A0E6F-E6DE-CC22-9A73-FA323998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ru-RU" sz="3400">
                <a:solidFill>
                  <a:srgbClr val="FFFFFF"/>
                </a:solidFill>
              </a:rPr>
              <a:t>Преимущества</a:t>
            </a:r>
          </a:p>
        </p:txBody>
      </p:sp>
      <p:graphicFrame>
        <p:nvGraphicFramePr>
          <p:cNvPr id="15" name="Объект 2">
            <a:extLst>
              <a:ext uri="{FF2B5EF4-FFF2-40B4-BE49-F238E27FC236}">
                <a16:creationId xmlns:a16="http://schemas.microsoft.com/office/drawing/2014/main" id="{0D8572A7-F7E9-80E0-7DD6-13D9A4BF8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7713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DE568F-6614-EEDE-DC8B-A73D0592975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953" y="271101"/>
            <a:ext cx="1307527" cy="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3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4F6806-5898-4FE8-B610-A058C8B8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1DDCC-9109-AE56-C6B8-40DEFED4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746" y="4914002"/>
            <a:ext cx="6256964" cy="14593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Команда</a:t>
            </a:r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Quantic</a:t>
            </a:r>
          </a:p>
        </p:txBody>
      </p:sp>
      <p:pic>
        <p:nvPicPr>
          <p:cNvPr id="6" name="Рисунок 5" descr="Изображение выглядит как Человеческое лицо, человек, одежд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9F3E4C9-53B5-2097-2E31-3A26E3D60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1" r="-2" b="-2"/>
          <a:stretch/>
        </p:blipFill>
        <p:spPr>
          <a:xfrm>
            <a:off x="4406845" y="4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8" name="Рисунок 7" descr="Изображение выглядит как Человеческое лицо, человек, одежда, Модный аксессуар&#10;&#10;Автоматически созданное описание">
            <a:extLst>
              <a:ext uri="{FF2B5EF4-FFF2-40B4-BE49-F238E27FC236}">
                <a16:creationId xmlns:a16="http://schemas.microsoft.com/office/drawing/2014/main" id="{4331F02B-B0F6-4D2B-9E90-BDB563EC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9" r="6519" b="3"/>
          <a:stretch/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12" name="Рисунок 11" descr="Изображение выглядит как человек, небо, одежда, облако&#10;&#10;Автоматически созданное описание">
            <a:extLst>
              <a:ext uri="{FF2B5EF4-FFF2-40B4-BE49-F238E27FC236}">
                <a16:creationId xmlns:a16="http://schemas.microsoft.com/office/drawing/2014/main" id="{5DE17E2E-67B8-D6E5-4B90-C240F2188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6" r="7502" b="-4"/>
          <a:stretch/>
        </p:blipFill>
        <p:spPr>
          <a:xfrm>
            <a:off x="8653074" y="-3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80A1D2-1476-513E-E0F8-E217A75A1440}"/>
              </a:ext>
            </a:extLst>
          </p:cNvPr>
          <p:cNvSpPr txBox="1"/>
          <p:nvPr/>
        </p:nvSpPr>
        <p:spPr>
          <a:xfrm>
            <a:off x="5046619" y="3612403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(Front) </a:t>
            </a:r>
            <a:r>
              <a:rPr lang="ru-RU" dirty="0" err="1"/>
              <a:t>Петевотов</a:t>
            </a:r>
            <a:r>
              <a:rPr lang="ru-RU" dirty="0"/>
              <a:t> Виктор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8DB7D-8105-015B-5BED-EC6A48BFA66D}"/>
              </a:ext>
            </a:extLst>
          </p:cNvPr>
          <p:cNvSpPr txBox="1"/>
          <p:nvPr/>
        </p:nvSpPr>
        <p:spPr>
          <a:xfrm>
            <a:off x="1435509" y="6171513"/>
            <a:ext cx="36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TeamLead</a:t>
            </a:r>
            <a:r>
              <a:rPr lang="en-US" dirty="0"/>
              <a:t>) </a:t>
            </a:r>
            <a:r>
              <a:rPr lang="ru-RU" dirty="0"/>
              <a:t>Тюрников Дмитрий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01E4C-8C60-30B4-75DC-8DB866D6ACE1}"/>
              </a:ext>
            </a:extLst>
          </p:cNvPr>
          <p:cNvSpPr txBox="1"/>
          <p:nvPr/>
        </p:nvSpPr>
        <p:spPr>
          <a:xfrm>
            <a:off x="8867775" y="4341054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(Back) </a:t>
            </a:r>
            <a:r>
              <a:rPr lang="ru-RU" dirty="0"/>
              <a:t>Говорухин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08666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Рабочие инструменты на красном фоне">
            <a:extLst>
              <a:ext uri="{FF2B5EF4-FFF2-40B4-BE49-F238E27FC236}">
                <a16:creationId xmlns:a16="http://schemas.microsoft.com/office/drawing/2014/main" id="{9860AACA-3667-466C-AECC-EBD9DC199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8" r="25707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6BAC9-7835-203A-ED65-CD0478C9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ru-RU" sz="400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384A3-FF98-B026-DF70-1CFCCDBD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Web</a:t>
            </a:r>
            <a:r>
              <a:rPr lang="ru-RU" sz="2000"/>
              <a:t>-сервис на .NET 8, React</a:t>
            </a:r>
            <a:r>
              <a:rPr lang="en-US" sz="2000"/>
              <a:t>.js</a:t>
            </a:r>
            <a:r>
              <a:rPr lang="ru-RU" sz="2000"/>
              <a:t> с </a:t>
            </a:r>
            <a:r>
              <a:rPr lang="en-US" sz="2000"/>
              <a:t>Ant Design</a:t>
            </a:r>
            <a:r>
              <a:rPr lang="ru-RU" sz="2000"/>
              <a:t> и PostgreSQL - надежное, производительное и простое в использовании решение для работы с данными и пользовательским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189738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2925B-8194-E4AC-BB45-7243A817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ru-RU" sz="4000"/>
              <a:t>Введение</a:t>
            </a:r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3636913D-90B9-EB8A-0B63-D36DAB8C2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5857138-F6B0-D5CB-D527-51E45674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Компания </a:t>
            </a:r>
            <a:r>
              <a:rPr lang="ru-RU" sz="2000" b="1"/>
              <a:t>WeldingAndSons</a:t>
            </a:r>
            <a:r>
              <a:rPr lang="ru-RU" sz="2000"/>
              <a:t> занимается предоставлением обучающих </a:t>
            </a:r>
            <a:r>
              <a:rPr lang="ru-RU" sz="2000" b="1"/>
              <a:t>услуг по рабочим профессиям</a:t>
            </a:r>
            <a:r>
              <a:rPr lang="en-US" sz="2000" b="1"/>
              <a:t> </a:t>
            </a:r>
            <a:r>
              <a:rPr lang="ru-RU" sz="2000" b="1"/>
              <a:t>для среднего и малого бизнеса</a:t>
            </a:r>
            <a:r>
              <a:rPr lang="en-US" sz="2000"/>
              <a:t>. </a:t>
            </a:r>
            <a:r>
              <a:rPr lang="ru-RU" sz="2000"/>
              <a:t>В этом году компания хочет занять нишу услуг обучения для большого бизнеса</a:t>
            </a:r>
            <a:endParaRPr lang="ru-RU" sz="2000" b="1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5659B6-3F95-0B0C-B2CF-A22D034573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651" y="191639"/>
            <a:ext cx="1307527" cy="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2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153593-CFA3-ED94-3A51-8AFFF747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Проблема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ru-RU" sz="4000" dirty="0">
                <a:solidFill>
                  <a:srgbClr val="FFFFFF"/>
                </a:solidFill>
              </a:rPr>
              <a:t>р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ешение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1BFD2D-41B1-B971-8A44-2FDA259E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того</a:t>
            </a:r>
            <a:r>
              <a:rPr lang="en-US" sz="2000" dirty="0"/>
              <a:t>, </a:t>
            </a:r>
            <a:r>
              <a:rPr lang="en-US" sz="2000" dirty="0" err="1"/>
              <a:t>чтобы</a:t>
            </a:r>
            <a:r>
              <a:rPr lang="en-US" sz="2000" dirty="0"/>
              <a:t> </a:t>
            </a:r>
            <a:r>
              <a:rPr lang="en-US" sz="2000" dirty="0" err="1"/>
              <a:t>занять</a:t>
            </a:r>
            <a:r>
              <a:rPr lang="en-US" sz="2000" dirty="0"/>
              <a:t> </a:t>
            </a:r>
            <a:r>
              <a:rPr lang="en-US" sz="2000" dirty="0" err="1"/>
              <a:t>нишу</a:t>
            </a:r>
            <a:r>
              <a:rPr lang="en-US" sz="2000" dirty="0"/>
              <a:t> </a:t>
            </a:r>
            <a:r>
              <a:rPr lang="en-US" sz="2000" dirty="0" err="1"/>
              <a:t>услуг</a:t>
            </a:r>
            <a:r>
              <a:rPr lang="en-US" sz="2000" dirty="0"/>
              <a:t> </a:t>
            </a:r>
            <a:r>
              <a:rPr lang="en-US" sz="2000" dirty="0" err="1"/>
              <a:t>обучения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большого</a:t>
            </a:r>
            <a:r>
              <a:rPr lang="en-US" sz="2000" dirty="0"/>
              <a:t> </a:t>
            </a:r>
            <a:r>
              <a:rPr lang="en-US" sz="2000" dirty="0" err="1"/>
              <a:t>бизнеса</a:t>
            </a:r>
            <a:r>
              <a:rPr lang="en-US" sz="2000" dirty="0"/>
              <a:t> </a:t>
            </a:r>
            <a:r>
              <a:rPr lang="en-US" sz="2000" dirty="0" err="1"/>
              <a:t>необходимо</a:t>
            </a:r>
            <a:r>
              <a:rPr lang="en-US" sz="2000" dirty="0"/>
              <a:t> </a:t>
            </a:r>
            <a:r>
              <a:rPr lang="en-US" sz="2000" b="1" dirty="0" err="1"/>
              <a:t>расширение</a:t>
            </a:r>
            <a:r>
              <a:rPr lang="en-US" sz="2000" b="1" dirty="0"/>
              <a:t> </a:t>
            </a:r>
            <a:r>
              <a:rPr lang="en-US" sz="2000" b="1" dirty="0" err="1"/>
              <a:t>штата</a:t>
            </a:r>
            <a:r>
              <a:rPr lang="en-US" sz="2000" b="1" dirty="0"/>
              <a:t> </a:t>
            </a:r>
            <a:r>
              <a:rPr lang="en-US" sz="2000" dirty="0" err="1"/>
              <a:t>преподавателей</a:t>
            </a:r>
            <a:r>
              <a:rPr lang="en-US" sz="2000" dirty="0"/>
              <a:t> и </a:t>
            </a:r>
            <a:r>
              <a:rPr lang="en-US" sz="2000" b="1" dirty="0" err="1"/>
              <a:t>изменения</a:t>
            </a:r>
            <a:r>
              <a:rPr lang="en-US" sz="2000" b="1" dirty="0"/>
              <a:t> </a:t>
            </a:r>
            <a:r>
              <a:rPr lang="en-US" sz="2000" b="1" dirty="0" err="1"/>
              <a:t>бизнес-процессов</a:t>
            </a:r>
            <a:r>
              <a:rPr lang="en-US" sz="2000" dirty="0"/>
              <a:t> в </a:t>
            </a:r>
            <a:r>
              <a:rPr lang="en-US" sz="2000" dirty="0" err="1"/>
              <a:t>управлении</a:t>
            </a:r>
            <a:r>
              <a:rPr lang="en-US" sz="2000" dirty="0"/>
              <a:t> </a:t>
            </a:r>
            <a:r>
              <a:rPr lang="en-US" sz="2000" dirty="0" err="1"/>
              <a:t>обучением</a:t>
            </a:r>
            <a:r>
              <a:rPr lang="en-US" sz="2000" dirty="0"/>
              <a:t>. </a:t>
            </a:r>
            <a:br>
              <a:rPr lang="ru-RU" sz="2000" dirty="0"/>
            </a:b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текущий</a:t>
            </a:r>
            <a:r>
              <a:rPr lang="en-US" sz="2000" dirty="0"/>
              <a:t> </a:t>
            </a:r>
            <a:r>
              <a:rPr lang="en-US" sz="2000" dirty="0" err="1"/>
              <a:t>момент</a:t>
            </a:r>
            <a:r>
              <a:rPr lang="en-US" sz="2000" dirty="0"/>
              <a:t> </a:t>
            </a:r>
            <a:r>
              <a:rPr lang="en-US" sz="2000" dirty="0" err="1"/>
              <a:t>этому</a:t>
            </a:r>
            <a:r>
              <a:rPr lang="en-US" sz="2000" dirty="0"/>
              <a:t> </a:t>
            </a:r>
            <a:r>
              <a:rPr lang="en-US" sz="2000" dirty="0" err="1"/>
              <a:t>мешает</a:t>
            </a:r>
            <a:r>
              <a:rPr lang="en-US" sz="2000" dirty="0"/>
              <a:t> </a:t>
            </a:r>
            <a:r>
              <a:rPr lang="en-US" sz="2000" b="1" dirty="0" err="1"/>
              <a:t>устаревшая</a:t>
            </a:r>
            <a:r>
              <a:rPr lang="en-US" sz="2000" b="1" dirty="0"/>
              <a:t> </a:t>
            </a:r>
            <a:r>
              <a:rPr lang="en-US" sz="2000" b="1" dirty="0" err="1"/>
              <a:t>система</a:t>
            </a:r>
            <a:r>
              <a:rPr lang="en-US" sz="2000" b="1" dirty="0"/>
              <a:t> </a:t>
            </a:r>
            <a:r>
              <a:rPr lang="en-US" sz="2000" dirty="0" err="1"/>
              <a:t>автоматизации</a:t>
            </a:r>
            <a:r>
              <a:rPr lang="en-US" sz="2000" dirty="0"/>
              <a:t> </a:t>
            </a:r>
            <a:r>
              <a:rPr lang="en-US" sz="2000" dirty="0" err="1"/>
              <a:t>процесса</a:t>
            </a:r>
            <a:r>
              <a:rPr lang="en-US" sz="2000" dirty="0"/>
              <a:t> </a:t>
            </a:r>
            <a:r>
              <a:rPr lang="en-US" sz="2000" dirty="0" err="1"/>
              <a:t>обучения</a:t>
            </a:r>
            <a:endParaRPr lang="en-US" sz="2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2">
            <a:extLst>
              <a:ext uri="{FF2B5EF4-FFF2-40B4-BE49-F238E27FC236}">
                <a16:creationId xmlns:a16="http://schemas.microsoft.com/office/drawing/2014/main" id="{60F0B286-10D3-1DBD-74FD-F6FE5BF9F439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Web-</a:t>
            </a:r>
            <a:r>
              <a:rPr lang="en-US" sz="2000" b="1" dirty="0" err="1"/>
              <a:t>сервис</a:t>
            </a:r>
            <a:r>
              <a:rPr lang="en-US" sz="2000" b="1" dirty="0"/>
              <a:t>, </a:t>
            </a:r>
            <a:r>
              <a:rPr lang="en-US" sz="2000" dirty="0" err="1"/>
              <a:t>предназначенный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расширения</a:t>
            </a:r>
            <a:r>
              <a:rPr lang="en-US" sz="2000" dirty="0"/>
              <a:t> </a:t>
            </a:r>
            <a:r>
              <a:rPr lang="en-US" sz="2000" dirty="0" err="1"/>
              <a:t>возможностей</a:t>
            </a:r>
            <a:r>
              <a:rPr lang="en-US" sz="2000" dirty="0"/>
              <a:t> </a:t>
            </a:r>
            <a:r>
              <a:rPr lang="en-US" sz="2000" dirty="0" err="1"/>
              <a:t>управления</a:t>
            </a:r>
            <a:r>
              <a:rPr lang="en-US" sz="2000" dirty="0"/>
              <a:t> </a:t>
            </a:r>
            <a:r>
              <a:rPr lang="en-US" sz="2000" dirty="0" err="1"/>
              <a:t>обучением</a:t>
            </a:r>
            <a:r>
              <a:rPr lang="en-US" sz="2000" dirty="0"/>
              <a:t>, </a:t>
            </a:r>
            <a:r>
              <a:rPr lang="en-US" sz="2000" dirty="0" err="1"/>
              <a:t>штатом</a:t>
            </a:r>
            <a:r>
              <a:rPr lang="en-US" sz="2000" dirty="0"/>
              <a:t> и </a:t>
            </a:r>
            <a:r>
              <a:rPr lang="en-US" sz="2000" dirty="0" err="1"/>
              <a:t>бизнес-процессами</a:t>
            </a:r>
            <a:r>
              <a:rPr lang="en-US" sz="2000" dirty="0"/>
              <a:t> </a:t>
            </a:r>
            <a:r>
              <a:rPr lang="en-US" sz="2000" dirty="0" err="1"/>
              <a:t>внутри</a:t>
            </a:r>
            <a:r>
              <a:rPr lang="en-US" sz="2000" dirty="0"/>
              <a:t> </a:t>
            </a:r>
            <a:r>
              <a:rPr lang="en-US" sz="2000" dirty="0" err="1"/>
              <a:t>них</a:t>
            </a: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Backend - </a:t>
            </a:r>
            <a:r>
              <a:rPr lang="en-US" sz="2000" dirty="0" err="1"/>
              <a:t>.Net</a:t>
            </a:r>
            <a:r>
              <a:rPr lang="en-US" sz="2000" dirty="0"/>
              <a:t> 8 + Postgres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Frontend – </a:t>
            </a:r>
            <a:r>
              <a:rPr lang="en-US" sz="2000" dirty="0"/>
              <a:t>React.js c Ant Design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E284E1-9A16-277E-AE2B-FE433B3002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436" y="188230"/>
            <a:ext cx="1307527" cy="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7D0FD-33EB-F5AA-B3F4-DC2BAE7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Бизнес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модель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8DEBC1-0727-AD96-A009-8D56B65148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1091" y="237391"/>
            <a:ext cx="1307527" cy="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ntegrate Entity Framework Core in .NET Core Application | by Kundan Zalte  | C# Programming | Medium">
            <a:extLst>
              <a:ext uri="{FF2B5EF4-FFF2-40B4-BE49-F238E27FC236}">
                <a16:creationId xmlns:a16="http://schemas.microsoft.com/office/drawing/2014/main" id="{013BBEB2-9C74-63A9-4A79-51817C3CD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8"/>
          <a:stretch/>
        </p:blipFill>
        <p:spPr bwMode="auto">
          <a:xfrm>
            <a:off x="1502109" y="1686131"/>
            <a:ext cx="3255742" cy="14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278C6397-3D40-9F42-A31D-6624582D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37" y="3112386"/>
            <a:ext cx="3255743" cy="149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ANT DESIGN">
            <a:extLst>
              <a:ext uri="{FF2B5EF4-FFF2-40B4-BE49-F238E27FC236}">
                <a16:creationId xmlns:a16="http://schemas.microsoft.com/office/drawing/2014/main" id="{DA70D792-DC6F-362F-6284-8361FC59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93" y="2095532"/>
            <a:ext cx="3171697" cy="31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Docker - ПО для разработки, тестирования и запуска веб-приложений">
            <a:extLst>
              <a:ext uri="{FF2B5EF4-FFF2-40B4-BE49-F238E27FC236}">
                <a16:creationId xmlns:a16="http://schemas.microsoft.com/office/drawing/2014/main" id="{406A7714-F159-3DFD-C874-6E3145491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04" y="5126345"/>
            <a:ext cx="1693429" cy="14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ED818E0-3BD8-CB8B-C459-6D4FC263BE48}"/>
              </a:ext>
            </a:extLst>
          </p:cNvPr>
          <p:cNvCxnSpPr>
            <a:cxnSpLocks/>
          </p:cNvCxnSpPr>
          <p:nvPr/>
        </p:nvCxnSpPr>
        <p:spPr>
          <a:xfrm>
            <a:off x="0" y="448638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D2FA87D-D029-B1D8-0C95-2B44FFD8FA3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095847" y="1007714"/>
            <a:ext cx="0" cy="3478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16" descr="git: советы и шпаргалки">
            <a:extLst>
              <a:ext uri="{FF2B5EF4-FFF2-40B4-BE49-F238E27FC236}">
                <a16:creationId xmlns:a16="http://schemas.microsoft.com/office/drawing/2014/main" id="{C1421B25-D011-E2D3-AD39-46291A1E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6" y="5975594"/>
            <a:ext cx="586255" cy="58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GitHub - Wikipedia">
            <a:extLst>
              <a:ext uri="{FF2B5EF4-FFF2-40B4-BE49-F238E27FC236}">
                <a16:creationId xmlns:a16="http://schemas.microsoft.com/office/drawing/2014/main" id="{B6CCA742-4A8A-66BC-2BE3-EEA762F44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36" y="5975594"/>
            <a:ext cx="628802" cy="6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icture background">
            <a:extLst>
              <a:ext uri="{FF2B5EF4-FFF2-40B4-BE49-F238E27FC236}">
                <a16:creationId xmlns:a16="http://schemas.microsoft.com/office/drawing/2014/main" id="{521A4CC5-CC73-C97B-E06C-A828E0DE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52" y="1848747"/>
            <a:ext cx="3366254" cy="11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1ED6B2-2985-1BE9-B1C5-B3B47663C95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7845" y="290708"/>
            <a:ext cx="1307527" cy="595736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775C8C9-5045-9984-5792-6DB9B4B4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" y="0"/>
            <a:ext cx="12191999" cy="1007714"/>
          </a:xfr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Стек технологий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0EDF23B-B802-11E9-28A3-D78020D6742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1091" y="237391"/>
            <a:ext cx="1307527" cy="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F5B33-23C2-534D-52B5-A300F25C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Ресурсы для развертывания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Ветровые турбины на фоне голубого неба">
            <a:extLst>
              <a:ext uri="{FF2B5EF4-FFF2-40B4-BE49-F238E27FC236}">
                <a16:creationId xmlns:a16="http://schemas.microsoft.com/office/drawing/2014/main" id="{BA13071A-8A6D-EA72-BE12-086AA02DD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2" t="-1" r="7463" b="-1"/>
          <a:stretch/>
        </p:blipFill>
        <p:spPr>
          <a:xfrm>
            <a:off x="7000569" y="10"/>
            <a:ext cx="519143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80BC2-756C-9D7C-317E-7CF89DCF2B58}"/>
              </a:ext>
            </a:extLst>
          </p:cNvPr>
          <p:cNvSpPr txBox="1"/>
          <p:nvPr/>
        </p:nvSpPr>
        <p:spPr>
          <a:xfrm>
            <a:off x="762001" y="2671967"/>
            <a:ext cx="75708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Системные требования:</a:t>
            </a:r>
          </a:p>
          <a:p>
            <a:r>
              <a:rPr lang="ru-RU" dirty="0"/>
              <a:t>   - CPU: минимум 2 ядра CPU</a:t>
            </a:r>
          </a:p>
          <a:p>
            <a:r>
              <a:rPr lang="ru-RU" dirty="0"/>
              <a:t>   - RAM: не менее 2 ГБ</a:t>
            </a:r>
          </a:p>
          <a:p>
            <a:r>
              <a:rPr lang="ru-RU" dirty="0"/>
              <a:t>   - ROM: не менее </a:t>
            </a:r>
            <a:r>
              <a:rPr lang="en-US" dirty="0"/>
              <a:t>3</a:t>
            </a:r>
            <a:r>
              <a:rPr lang="ru-RU" dirty="0"/>
              <a:t>2 ГБ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2. Предустановленные библиотеки и фреймворки:</a:t>
            </a:r>
          </a:p>
          <a:p>
            <a:r>
              <a:rPr lang="ru-RU" dirty="0"/>
              <a:t>   - .NET 8</a:t>
            </a:r>
          </a:p>
          <a:p>
            <a:r>
              <a:rPr lang="ru-RU" dirty="0"/>
              <a:t>   - Node.js и </a:t>
            </a:r>
            <a:r>
              <a:rPr lang="ru-RU" dirty="0" err="1"/>
              <a:t>npm</a:t>
            </a:r>
            <a:endParaRPr lang="ru-RU" dirty="0"/>
          </a:p>
          <a:p>
            <a:r>
              <a:rPr lang="ru-RU" dirty="0"/>
              <a:t>   - </a:t>
            </a:r>
            <a:r>
              <a:rPr lang="ru-RU" dirty="0" err="1"/>
              <a:t>Docker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3. Приложения:</a:t>
            </a:r>
          </a:p>
          <a:p>
            <a:r>
              <a:rPr lang="ru-RU" dirty="0"/>
              <a:t>   - </a:t>
            </a:r>
            <a:r>
              <a:rPr lang="ru-RU" dirty="0" err="1"/>
              <a:t>PostgreSQL</a:t>
            </a:r>
            <a:endParaRPr lang="ru-RU" dirty="0"/>
          </a:p>
          <a:p>
            <a:r>
              <a:rPr lang="ru-RU" dirty="0"/>
              <a:t>   - Редактор кода: например </a:t>
            </a:r>
            <a:r>
              <a:rPr lang="en-US" dirty="0"/>
              <a:t>VS Code</a:t>
            </a:r>
            <a:r>
              <a:rPr lang="ru-RU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F27252-86C8-C468-B487-1F3C82B445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1091" y="237391"/>
            <a:ext cx="1307527" cy="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B2449-96D5-4637-AAD3-421ADB9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Стоимость сопровождения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C2751-9148-8888-6187-BA4556CC9BBC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1. </a:t>
            </a:r>
            <a:r>
              <a:rPr lang="en-US" sz="1900" b="1" dirty="0" err="1"/>
              <a:t>Разработчик</a:t>
            </a:r>
            <a:r>
              <a:rPr lang="en-US" sz="1900" b="1" dirty="0"/>
              <a:t> </a:t>
            </a:r>
            <a:r>
              <a:rPr lang="en-US" sz="1900" b="1" dirty="0" err="1"/>
              <a:t>бэкенда</a:t>
            </a:r>
            <a:r>
              <a:rPr lang="en-US" sz="1900" b="1" dirty="0"/>
              <a:t> </a:t>
            </a:r>
            <a:r>
              <a:rPr lang="en-US" sz="1900" dirty="0"/>
              <a:t>(.NET 8):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- </a:t>
            </a:r>
            <a:r>
              <a:rPr lang="en-US" sz="1900" dirty="0" err="1"/>
              <a:t>Зарплата</a:t>
            </a:r>
            <a:r>
              <a:rPr lang="en-US" sz="1900" dirty="0"/>
              <a:t>: 150 000 в </a:t>
            </a:r>
            <a:r>
              <a:rPr lang="en-US" sz="1900" dirty="0" err="1"/>
              <a:t>месяц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2. </a:t>
            </a:r>
            <a:r>
              <a:rPr lang="en-US" sz="1900" b="1" dirty="0" err="1"/>
              <a:t>Разработчик</a:t>
            </a:r>
            <a:r>
              <a:rPr lang="en-US" sz="1900" b="1" dirty="0"/>
              <a:t> </a:t>
            </a:r>
            <a:r>
              <a:rPr lang="en-US" sz="1900" b="1" dirty="0" err="1"/>
              <a:t>фронтенда</a:t>
            </a:r>
            <a:r>
              <a:rPr lang="en-US" sz="1900" b="1" dirty="0"/>
              <a:t> </a:t>
            </a:r>
            <a:r>
              <a:rPr lang="en-US" sz="1900" dirty="0"/>
              <a:t>(React + Ant Design):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- </a:t>
            </a:r>
            <a:r>
              <a:rPr lang="en-US" sz="1900" dirty="0" err="1"/>
              <a:t>Зарплата</a:t>
            </a:r>
            <a:r>
              <a:rPr lang="en-US" sz="1900" dirty="0"/>
              <a:t>: 150 000 в </a:t>
            </a:r>
            <a:r>
              <a:rPr lang="en-US" sz="1900" dirty="0" err="1"/>
              <a:t>месяц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3. </a:t>
            </a:r>
            <a:r>
              <a:rPr lang="en-US" sz="1900" b="1" dirty="0" err="1"/>
              <a:t>Системный</a:t>
            </a:r>
            <a:r>
              <a:rPr lang="en-US" sz="1900" b="1" dirty="0"/>
              <a:t> </a:t>
            </a:r>
            <a:r>
              <a:rPr lang="en-US" sz="1900" b="1" dirty="0" err="1"/>
              <a:t>администратор</a:t>
            </a:r>
            <a:r>
              <a:rPr lang="en-US" sz="1900" b="1" dirty="0"/>
              <a:t> / DevOps </a:t>
            </a:r>
            <a:r>
              <a:rPr lang="en-US" sz="1900" b="1" dirty="0" err="1"/>
              <a:t>инженер</a:t>
            </a:r>
            <a:r>
              <a:rPr lang="en-US" sz="19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- </a:t>
            </a:r>
            <a:r>
              <a:rPr lang="en-US" sz="1900" dirty="0" err="1"/>
              <a:t>Зарплата</a:t>
            </a:r>
            <a:r>
              <a:rPr lang="en-US" sz="1900" dirty="0"/>
              <a:t>: 150 000 в </a:t>
            </a:r>
            <a:r>
              <a:rPr lang="en-US" sz="1900" dirty="0" err="1"/>
              <a:t>месяц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4. </a:t>
            </a:r>
            <a:r>
              <a:rPr lang="en-US" sz="1900" b="1" dirty="0" err="1"/>
              <a:t>Инфраструктура</a:t>
            </a:r>
            <a:r>
              <a:rPr lang="en-US" sz="1900" b="1" dirty="0"/>
              <a:t> и </a:t>
            </a:r>
            <a:r>
              <a:rPr lang="en-US" sz="1900" b="1" dirty="0" err="1"/>
              <a:t>инструменты</a:t>
            </a:r>
            <a:r>
              <a:rPr lang="en-US" sz="19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   - </a:t>
            </a:r>
            <a:r>
              <a:rPr lang="en-US" sz="1900" dirty="0" err="1"/>
              <a:t>Облачные</a:t>
            </a:r>
            <a:r>
              <a:rPr lang="en-US" sz="1900" dirty="0"/>
              <a:t> </a:t>
            </a:r>
            <a:r>
              <a:rPr lang="en-US" sz="1900" dirty="0" err="1"/>
              <a:t>услуги</a:t>
            </a:r>
            <a:r>
              <a:rPr lang="en-US" sz="1900" dirty="0"/>
              <a:t>, </a:t>
            </a:r>
            <a:r>
              <a:rPr lang="en-US" sz="1900" dirty="0" err="1"/>
              <a:t>хостинг</a:t>
            </a:r>
            <a:r>
              <a:rPr lang="en-US" sz="1900" dirty="0"/>
              <a:t> и </a:t>
            </a:r>
            <a:r>
              <a:rPr lang="en-US" sz="1900" dirty="0" err="1"/>
              <a:t>инструменты</a:t>
            </a:r>
            <a:r>
              <a:rPr lang="en-US" sz="1900" dirty="0"/>
              <a:t> </a:t>
            </a:r>
            <a:r>
              <a:rPr lang="en-US" sz="1900" dirty="0" err="1"/>
              <a:t>мониторинга</a:t>
            </a:r>
            <a:r>
              <a:rPr lang="en-US" sz="1900" dirty="0"/>
              <a:t> и </a:t>
            </a:r>
            <a:r>
              <a:rPr lang="en-US" sz="1900" dirty="0" err="1"/>
              <a:t>безопасности</a:t>
            </a:r>
            <a:r>
              <a:rPr lang="en-US" sz="1900" dirty="0"/>
              <a:t> (</a:t>
            </a:r>
            <a:r>
              <a:rPr lang="en-US" sz="1900" dirty="0" err="1"/>
              <a:t>например</a:t>
            </a:r>
            <a:r>
              <a:rPr lang="en-US" sz="1900" dirty="0"/>
              <a:t>, Docker : 50 000 в </a:t>
            </a:r>
            <a:r>
              <a:rPr lang="en-US" sz="1900" dirty="0" err="1"/>
              <a:t>месяц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 err="1"/>
              <a:t>Общая</a:t>
            </a:r>
            <a:r>
              <a:rPr lang="en-US" sz="1900" b="1" dirty="0"/>
              <a:t> </a:t>
            </a:r>
            <a:r>
              <a:rPr lang="en-US" sz="1900" b="1" dirty="0" err="1"/>
              <a:t>стоимость</a:t>
            </a:r>
            <a:r>
              <a:rPr lang="en-US" sz="1900" dirty="0"/>
              <a:t>: 500 000 в </a:t>
            </a:r>
            <a:r>
              <a:rPr lang="en-US" sz="1900" dirty="0" err="1"/>
              <a:t>месяц</a:t>
            </a:r>
            <a:endParaRPr lang="en-US" sz="19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90BB21-BF75-BAFC-8E8C-3453F2EA0B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280" y="283917"/>
            <a:ext cx="1307527" cy="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6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1" y="114500"/>
            <a:ext cx="4519317" cy="841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Демонстрация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D2B330-2639-E952-3C86-ED1D1D1498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1091" y="237391"/>
            <a:ext cx="1307527" cy="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7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BCF57-6473-65BB-67CB-37C8B1E2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Масштабирование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011B1-B58C-7FE9-5BDB-AE3CFE40332E}"/>
              </a:ext>
            </a:extLst>
          </p:cNvPr>
          <p:cNvSpPr txBox="1"/>
          <p:nvPr/>
        </p:nvSpPr>
        <p:spPr>
          <a:xfrm>
            <a:off x="5814192" y="293429"/>
            <a:ext cx="6103488" cy="627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1. </a:t>
            </a:r>
            <a:r>
              <a:rPr lang="en-US" sz="1600" b="1" dirty="0"/>
              <a:t>Backend (.NET Core 8 C#)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- </a:t>
            </a:r>
            <a:r>
              <a:rPr lang="en-US" sz="1600" b="1" dirty="0" err="1"/>
              <a:t>Горизонтальное</a:t>
            </a:r>
            <a:r>
              <a:rPr lang="en-US" sz="1600" b="1" dirty="0"/>
              <a:t> </a:t>
            </a:r>
            <a:r>
              <a:rPr lang="en-US" sz="1600" b="1" dirty="0" err="1"/>
              <a:t>масштабирование</a:t>
            </a:r>
            <a:r>
              <a:rPr lang="en-US" sz="16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Балансировщик</a:t>
            </a:r>
            <a:r>
              <a:rPr lang="en-US" sz="1600" dirty="0"/>
              <a:t> </a:t>
            </a:r>
            <a:r>
              <a:rPr lang="en-US" sz="1600" dirty="0" err="1"/>
              <a:t>нагрузки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Контейнеризация</a:t>
            </a:r>
            <a:r>
              <a:rPr lang="en-US" sz="1600" dirty="0"/>
              <a:t> и Kubernetes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Микросервисы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- </a:t>
            </a:r>
            <a:r>
              <a:rPr lang="en-US" sz="1600" b="1" dirty="0" err="1"/>
              <a:t>Вертикальное</a:t>
            </a:r>
            <a:r>
              <a:rPr lang="en-US" sz="1600" b="1" dirty="0"/>
              <a:t> </a:t>
            </a:r>
            <a:r>
              <a:rPr lang="en-US" sz="1600" b="1" dirty="0" err="1"/>
              <a:t>масштабирование</a:t>
            </a:r>
            <a:r>
              <a:rPr lang="en-US" sz="16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Увеличение</a:t>
            </a:r>
            <a:r>
              <a:rPr lang="en-US" sz="1600" dirty="0"/>
              <a:t> </a:t>
            </a:r>
            <a:r>
              <a:rPr lang="en-US" sz="1600" dirty="0" err="1"/>
              <a:t>мощности</a:t>
            </a:r>
            <a:r>
              <a:rPr lang="en-US" sz="1600" dirty="0"/>
              <a:t> </a:t>
            </a:r>
            <a:r>
              <a:rPr lang="en-US" sz="1600" dirty="0" err="1"/>
              <a:t>серверов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Оптимизация</a:t>
            </a:r>
            <a:r>
              <a:rPr lang="en-US" sz="1600" dirty="0"/>
              <a:t> </a:t>
            </a:r>
            <a:r>
              <a:rPr lang="en-US" sz="1600" dirty="0" err="1"/>
              <a:t>кода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2. </a:t>
            </a:r>
            <a:r>
              <a:rPr lang="en-US" sz="1600" b="1" dirty="0"/>
              <a:t>Frontend (React.js с ant design)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   - </a:t>
            </a:r>
            <a:r>
              <a:rPr lang="en-US" sz="1600" b="1" dirty="0" err="1"/>
              <a:t>Горизонтальное</a:t>
            </a:r>
            <a:r>
              <a:rPr lang="en-US" sz="1600" b="1" dirty="0"/>
              <a:t> </a:t>
            </a:r>
            <a:r>
              <a:rPr lang="en-US" sz="1600" b="1" dirty="0" err="1"/>
              <a:t>масштабирование</a:t>
            </a:r>
            <a:r>
              <a:rPr lang="en-US" sz="1600" b="1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CDN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Статический</a:t>
            </a:r>
            <a:r>
              <a:rPr lang="en-US" sz="1600" dirty="0"/>
              <a:t> </a:t>
            </a:r>
            <a:r>
              <a:rPr lang="en-US" sz="1600" dirty="0" err="1"/>
              <a:t>хостинг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   - </a:t>
            </a:r>
            <a:r>
              <a:rPr lang="en-US" sz="1600" b="1" dirty="0" err="1"/>
              <a:t>Вертикальное</a:t>
            </a:r>
            <a:r>
              <a:rPr lang="en-US" sz="1600" b="1" dirty="0"/>
              <a:t> </a:t>
            </a:r>
            <a:r>
              <a:rPr lang="en-US" sz="1600" b="1" dirty="0" err="1"/>
              <a:t>масштабирование</a:t>
            </a:r>
            <a:r>
              <a:rPr lang="en-US" sz="1600" b="1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Оптимизация</a:t>
            </a:r>
            <a:r>
              <a:rPr lang="en-US" sz="1600" dirty="0"/>
              <a:t> </a:t>
            </a:r>
            <a:r>
              <a:rPr lang="en-US" sz="1600" dirty="0" err="1"/>
              <a:t>сборки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Кэширование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3. </a:t>
            </a:r>
            <a:r>
              <a:rPr lang="en-US" sz="1600" b="1" dirty="0" err="1"/>
              <a:t>База</a:t>
            </a:r>
            <a:r>
              <a:rPr lang="en-US" sz="1600" b="1" dirty="0"/>
              <a:t> </a:t>
            </a:r>
            <a:r>
              <a:rPr lang="en-US" sz="1600" b="1" dirty="0" err="1"/>
              <a:t>данных</a:t>
            </a:r>
            <a:r>
              <a:rPr lang="en-US" sz="1600" b="1" dirty="0"/>
              <a:t> (Postgres)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   - </a:t>
            </a:r>
            <a:r>
              <a:rPr lang="en-US" sz="1600" b="1" dirty="0" err="1"/>
              <a:t>Горизонтальное</a:t>
            </a:r>
            <a:r>
              <a:rPr lang="en-US" sz="1600" b="1" dirty="0"/>
              <a:t> </a:t>
            </a:r>
            <a:r>
              <a:rPr lang="en-US" sz="1600" b="1" dirty="0" err="1"/>
              <a:t>масштабирование</a:t>
            </a:r>
            <a:r>
              <a:rPr lang="en-US" sz="1600" b="1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Репликация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Шардинг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   - </a:t>
            </a:r>
            <a:r>
              <a:rPr lang="en-US" sz="1600" b="1" dirty="0" err="1"/>
              <a:t>Вертикальное</a:t>
            </a:r>
            <a:r>
              <a:rPr lang="en-US" sz="1600" b="1" dirty="0"/>
              <a:t> </a:t>
            </a:r>
            <a:r>
              <a:rPr lang="en-US" sz="1600" b="1" dirty="0" err="1"/>
              <a:t>масштабирование</a:t>
            </a:r>
            <a:r>
              <a:rPr lang="en-US" sz="1600" b="1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Увеличение</a:t>
            </a:r>
            <a:r>
              <a:rPr lang="en-US" sz="1600" dirty="0"/>
              <a:t> </a:t>
            </a:r>
            <a:r>
              <a:rPr lang="en-US" sz="1600" dirty="0" err="1"/>
              <a:t>ресурсов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- </a:t>
            </a:r>
            <a:r>
              <a:rPr lang="en-US" sz="1600" dirty="0" err="1"/>
              <a:t>Индексация</a:t>
            </a:r>
            <a:endParaRPr lang="en-US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0835E0-3BF1-6188-4B8D-8CE60D9499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953" y="271101"/>
            <a:ext cx="1307527" cy="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98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6616</TotalTime>
  <Words>434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Тема Office</vt:lpstr>
      <vt:lpstr>Презентация PowerPoint</vt:lpstr>
      <vt:lpstr>Введение</vt:lpstr>
      <vt:lpstr>Проблема - решение</vt:lpstr>
      <vt:lpstr>Бизнес модель</vt:lpstr>
      <vt:lpstr>Стек технологий</vt:lpstr>
      <vt:lpstr>Ресурсы для развертывания</vt:lpstr>
      <vt:lpstr>Стоимость сопровождения</vt:lpstr>
      <vt:lpstr>Демонстрация</vt:lpstr>
      <vt:lpstr>Масштабирование</vt:lpstr>
      <vt:lpstr>Преимущества</vt:lpstr>
      <vt:lpstr>Команда Quantic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AtomSkills 2024</dc:title>
  <dc:creator>Александр Говорухин</dc:creator>
  <cp:lastModifiedBy>Александр Говорухин</cp:lastModifiedBy>
  <cp:revision>28</cp:revision>
  <dcterms:created xsi:type="dcterms:W3CDTF">2024-04-16T18:05:02Z</dcterms:created>
  <dcterms:modified xsi:type="dcterms:W3CDTF">2024-06-11T08:13:18Z</dcterms:modified>
</cp:coreProperties>
</file>