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60" r:id="rId7"/>
    <p:sldId id="265" r:id="rId8"/>
    <p:sldId id="261" r:id="rId9"/>
    <p:sldId id="262" r:id="rId10"/>
    <p:sldId id="266" r:id="rId11"/>
    <p:sldId id="268" r:id="rId12"/>
    <p:sldId id="269" r:id="rId13"/>
    <p:sldId id="270" r:id="rId14"/>
    <p:sldId id="271" r:id="rId15"/>
    <p:sldId id="296" r:id="rId16"/>
    <p:sldId id="277" r:id="rId17"/>
    <p:sldId id="297" r:id="rId18"/>
    <p:sldId id="273" r:id="rId19"/>
    <p:sldId id="279" r:id="rId20"/>
    <p:sldId id="275" r:id="rId21"/>
    <p:sldId id="280" r:id="rId22"/>
    <p:sldId id="259" r:id="rId23"/>
    <p:sldId id="283" r:id="rId24"/>
    <p:sldId id="284" r:id="rId25"/>
    <p:sldId id="295" r:id="rId26"/>
    <p:sldId id="285" r:id="rId27"/>
    <p:sldId id="286" r:id="rId28"/>
    <p:sldId id="287" r:id="rId29"/>
    <p:sldId id="282" r:id="rId30"/>
    <p:sldId id="288" r:id="rId31"/>
    <p:sldId id="290" r:id="rId32"/>
    <p:sldId id="292" r:id="rId33"/>
    <p:sldId id="289" r:id="rId34"/>
    <p:sldId id="291" r:id="rId35"/>
    <p:sldId id="293" r:id="rId36"/>
    <p:sldId id="294" r:id="rId37"/>
    <p:sldId id="298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8EE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A83ED-D9A9-4B8D-B096-B9124EFA42C2}" v="15" dt="2020-09-14T16:04:3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1" autoAdjust="0"/>
    <p:restoredTop sz="95238" autoAdjust="0"/>
  </p:normalViewPr>
  <p:slideViewPr>
    <p:cSldViewPr>
      <p:cViewPr varScale="1">
        <p:scale>
          <a:sx n="89" d="100"/>
          <a:sy n="89" d="100"/>
        </p:scale>
        <p:origin x="8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416" y="-32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z="1200" dirty="0"/>
              <a:t>Fundamentals of Structured Decision Making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z="1200" dirty="0"/>
              <a:t>02 October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sz="1200" dirty="0"/>
              <a:t>Module 1-</a:t>
            </a:r>
            <a:fld id="{FFD9FF2B-A070-481F-9BCD-05F702288160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z="1200" dirty="0"/>
              <a:t>The Wildlife Society 2020 Annual Conference</a:t>
            </a:r>
          </a:p>
        </p:txBody>
      </p:sp>
    </p:spTree>
    <p:extLst>
      <p:ext uri="{BB962C8B-B14F-4D97-AF65-F5344CB8AC3E}">
        <p14:creationId xmlns:p14="http://schemas.microsoft.com/office/powerpoint/2010/main" val="406871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C6E35E-F461-4FFD-BB6E-A1085E39FC0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3863059-2BBF-47A2-BB63-335972ED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63059-2BBF-47A2-BB63-335972ED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68" y="1782271"/>
            <a:ext cx="8382000" cy="1470025"/>
          </a:xfrm>
        </p:spPr>
        <p:txBody>
          <a:bodyPr/>
          <a:lstStyle>
            <a:lvl1pPr>
              <a:defRPr baseline="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3886201"/>
            <a:ext cx="8382000" cy="224653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Click to edit Master Subtitle style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3657600"/>
            <a:ext cx="8382000" cy="0"/>
          </a:xfrm>
          <a:prstGeom prst="line">
            <a:avLst/>
          </a:prstGeom>
          <a:ln w="7620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>
            <a:off x="-10732" y="5112856"/>
            <a:ext cx="9144000" cy="2653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0" y="1524000"/>
            <a:ext cx="9144000" cy="27304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36" b="-4402"/>
          <a:stretch/>
        </p:blipFill>
        <p:spPr bwMode="auto">
          <a:xfrm>
            <a:off x="2839963" y="382878"/>
            <a:ext cx="1032434" cy="107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2643"/>
            <a:ext cx="2209800" cy="8087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https://s3-us-west-2.amazonaws.com/uw-s3-cdn/wp-content/uploads/sites/98/2014/10/07214224/Signature_Stacked_Purple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86" y="497236"/>
            <a:ext cx="1622425" cy="79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A6BEF11-4CA4-46AE-82B3-7894CE42B5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200" y="442420"/>
            <a:ext cx="3048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0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36" b="-4402"/>
          <a:stretch/>
        </p:blipFill>
        <p:spPr bwMode="auto">
          <a:xfrm>
            <a:off x="493643" y="6188325"/>
            <a:ext cx="609600" cy="6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1" b="20890"/>
          <a:stretch/>
        </p:blipFill>
        <p:spPr bwMode="auto">
          <a:xfrm>
            <a:off x="2619986" y="6229043"/>
            <a:ext cx="1111093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D17C3CEB-C09D-4BEF-86ED-008007634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5247822" y="6320483"/>
            <a:ext cx="1258825" cy="457200"/>
          </a:xfrm>
          <a:prstGeom prst="rect">
            <a:avLst/>
          </a:prstGeom>
        </p:spPr>
      </p:pic>
      <p:pic>
        <p:nvPicPr>
          <p:cNvPr id="15" name="Picture 14" descr="A drawing of a person&#10;&#10;Description automatically generated">
            <a:extLst>
              <a:ext uri="{FF2B5EF4-FFF2-40B4-BE49-F238E27FC236}">
                <a16:creationId xmlns:a16="http://schemas.microsoft.com/office/drawing/2014/main" id="{7C1BE721-7A87-45FF-9854-8D1CC6D3DD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90" y="6323106"/>
            <a:ext cx="66341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1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2FBD-7E92-49AB-8912-95AD1251E6C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2FBD-7E92-49AB-8912-95AD1251E6C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2FBD-7E92-49AB-8912-95AD1251E6C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2FBD-7E92-49AB-8912-95AD1251E6C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1534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011F-1AF9-4C7F-A08A-4388D1FBACF5}" type="slidenum">
              <a:rPr lang="en-US" smtClean="0"/>
              <a:t>‹#›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8" y="1524000"/>
            <a:ext cx="8047037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02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382000" cy="1470025"/>
          </a:xfrm>
        </p:spPr>
        <p:txBody>
          <a:bodyPr/>
          <a:lstStyle/>
          <a:p>
            <a:r>
              <a:rPr lang="en-US" dirty="0"/>
              <a:t>Overview of Structured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33800"/>
            <a:ext cx="8382000" cy="1524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Module 1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Developed by: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Sarah J Converse,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i="1" dirty="0"/>
              <a:t>US Geological Survey Washington Cooperative Fish and Wildlife Research Unit,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i="1" dirty="0"/>
              <a:t>School of Environmental and Forest Sciences &amp; School of Aquatic and Fishery Sciences,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i="1" dirty="0"/>
              <a:t>University of Washington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367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Workshop: </a:t>
            </a:r>
            <a:r>
              <a:rPr lang="en-US" sz="2000" i="1" dirty="0"/>
              <a:t>Fundamentals of Structured Decision Making</a:t>
            </a:r>
          </a:p>
          <a:p>
            <a:pPr algn="ctr"/>
            <a:r>
              <a:rPr lang="en-US" sz="2000" dirty="0"/>
              <a:t>The Wildlife Society 2020 Annual Conference</a:t>
            </a:r>
          </a:p>
          <a:p>
            <a:pPr algn="ctr"/>
            <a:r>
              <a:rPr lang="en-US" sz="2000" dirty="0"/>
              <a:t>October 2, 2020</a:t>
            </a:r>
          </a:p>
        </p:txBody>
      </p:sp>
    </p:spTree>
    <p:extLst>
      <p:ext uri="{BB962C8B-B14F-4D97-AF65-F5344CB8AC3E}">
        <p14:creationId xmlns:p14="http://schemas.microsoft.com/office/powerpoint/2010/main" val="82340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Two cognitive systems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System 1 makes snap judgements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System 2 does the hard thinking but is lazy and will defer to System 1</a:t>
            </a: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000" dirty="0"/>
              <a:t>System 1 has some advantages…</a:t>
            </a: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000" dirty="0"/>
              <a:t>So does System 2…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B8128205-8877-466C-93DB-17BA347A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97" y="3456990"/>
            <a:ext cx="2173573" cy="23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 few examples of heuristics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Anchoring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Representativeness heuristic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Recognition heuristic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242394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Anchoring: we make an initial judgment and then deviate only slightly based on additional information</a:t>
            </a:r>
          </a:p>
          <a:p>
            <a:pPr marL="0" lvl="0" indent="0">
              <a:buNone/>
            </a:pPr>
            <a:endParaRPr lang="en-US" altLang="en-US" sz="2000" dirty="0"/>
          </a:p>
          <a:p>
            <a:pPr lvl="1">
              <a:buNone/>
            </a:pPr>
            <a:endParaRPr lang="en-US" altLang="en-US" sz="2800" dirty="0">
              <a:latin typeface="+mn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77588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Anchoring: we make an initial judgment and then deviate only slightly based on additional information</a:t>
            </a:r>
          </a:p>
          <a:p>
            <a:pPr marL="0" lvl="0" indent="0">
              <a:buNone/>
            </a:pPr>
            <a:endParaRPr lang="en-US" altLang="en-US" sz="2000" dirty="0"/>
          </a:p>
          <a:p>
            <a:pPr marL="0" lvl="0" indent="0">
              <a:buNone/>
            </a:pPr>
            <a:r>
              <a:rPr lang="en-US" altLang="en-US" sz="2000" dirty="0"/>
              <a:t>Group 1: 8*7*6*5*4*3*2*1 = ? </a:t>
            </a:r>
          </a:p>
          <a:p>
            <a:pPr marL="0" lvl="0" indent="0">
              <a:buNone/>
            </a:pPr>
            <a:endParaRPr lang="en-US" altLang="en-US" sz="2000" dirty="0"/>
          </a:p>
          <a:p>
            <a:pPr marL="0" lvl="0" indent="0">
              <a:buNone/>
            </a:pPr>
            <a:r>
              <a:rPr lang="en-US" altLang="en-US" sz="2000" dirty="0"/>
              <a:t>Group 2: 1*2*3*4*5*6*7*8 = ? </a:t>
            </a:r>
          </a:p>
          <a:p>
            <a:pPr lvl="1">
              <a:buNone/>
            </a:pPr>
            <a:r>
              <a:rPr lang="en-US" altLang="en-US" sz="2800" dirty="0">
                <a:latin typeface="+mn-lt"/>
              </a:rPr>
              <a:t>  </a:t>
            </a:r>
          </a:p>
          <a:p>
            <a:pPr lvl="1">
              <a:buNone/>
            </a:pPr>
            <a:endParaRPr lang="en-US" altLang="en-US" sz="2800" dirty="0">
              <a:latin typeface="+mn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17471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Anchoring: we make an initial judgment and then deviate only slightly based on additional information</a:t>
            </a:r>
          </a:p>
          <a:p>
            <a:pPr marL="0" lvl="0" indent="0">
              <a:buNone/>
            </a:pPr>
            <a:endParaRPr lang="en-US" altLang="en-US" sz="2000" dirty="0"/>
          </a:p>
          <a:p>
            <a:pPr marL="0" lvl="0" indent="0">
              <a:buNone/>
            </a:pPr>
            <a:r>
              <a:rPr lang="en-US" altLang="en-US" sz="2000" dirty="0"/>
              <a:t>Group 1: 8*7*6*5*4*3*2*1 = ? </a:t>
            </a:r>
          </a:p>
          <a:p>
            <a:pPr marL="0" lvl="0" indent="0">
              <a:buNone/>
            </a:pPr>
            <a:r>
              <a:rPr lang="en-US" altLang="en-US" sz="2000" dirty="0"/>
              <a:t>	Average estimate: 2250</a:t>
            </a:r>
          </a:p>
          <a:p>
            <a:pPr marL="0" lvl="0" indent="0">
              <a:buNone/>
            </a:pPr>
            <a:r>
              <a:rPr lang="en-US" altLang="en-US" sz="2000" dirty="0"/>
              <a:t>Group 2: 1*2*3*4*5*6*7*8 = ? </a:t>
            </a:r>
          </a:p>
          <a:p>
            <a:pPr marL="0" lvl="0" indent="0">
              <a:buNone/>
            </a:pPr>
            <a:r>
              <a:rPr lang="en-US" altLang="en-US" sz="2000" dirty="0"/>
              <a:t>	 Average estimate: 512</a:t>
            </a:r>
          </a:p>
          <a:p>
            <a:pPr marL="0" lvl="0" indent="0">
              <a:buNone/>
            </a:pPr>
            <a:endParaRPr lang="en-US" altLang="en-US" sz="2000" dirty="0">
              <a:latin typeface="+mn-lt"/>
            </a:endParaRPr>
          </a:p>
          <a:p>
            <a:pPr marL="0" lvl="0" indent="0">
              <a:buNone/>
            </a:pPr>
            <a:r>
              <a:rPr lang="en-US" altLang="en-US" sz="2000" dirty="0"/>
              <a:t>Answer: 40,320</a:t>
            </a:r>
          </a:p>
          <a:p>
            <a:pPr lvl="1">
              <a:buNone/>
            </a:pPr>
            <a:endParaRPr lang="en-US" altLang="en-US" sz="2800" dirty="0">
              <a:latin typeface="+mn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18989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Representativeness Heuristic: we judge the likelihood of an event based on the degree to which it seems to have the key features of the generating process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random poker hand is more likely? </a:t>
            </a:r>
          </a:p>
          <a:p>
            <a:pPr marL="0" indent="0">
              <a:buNone/>
            </a:pPr>
            <a:r>
              <a:rPr lang="en-US" sz="2000" dirty="0"/>
              <a:t>	Hand 1: 10♠, J♠, Q♠, K♠, A♠  </a:t>
            </a:r>
          </a:p>
          <a:p>
            <a:pPr marL="0" indent="0">
              <a:buNone/>
            </a:pPr>
            <a:r>
              <a:rPr lang="en-US" sz="2000" dirty="0"/>
              <a:t>	Hand 2: </a:t>
            </a:r>
            <a:r>
              <a:rPr lang="en-US" sz="2000" dirty="0">
                <a:solidFill>
                  <a:srgbClr val="FF0000"/>
                </a:solidFill>
              </a:rPr>
              <a:t>4♦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4♥</a:t>
            </a:r>
            <a:r>
              <a:rPr lang="en-US" sz="2000" dirty="0"/>
              <a:t>, 6♠, 7♣, </a:t>
            </a:r>
            <a:r>
              <a:rPr lang="en-US" sz="2000" dirty="0">
                <a:solidFill>
                  <a:srgbClr val="FF0000"/>
                </a:solidFill>
              </a:rPr>
              <a:t>Q♥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33833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Recognition Heuristic: we judge the value of things based on our familiarity with them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Can you think of some evidence that the recognition heuristic is a powerful force in our decision making? 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25534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Heuristics are not always bad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car has run a traffic light and I am headed straight for it. What do I do?  </a:t>
            </a: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000" dirty="0"/>
              <a:t>But they can: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cause you to limit the search for relevant information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make you rely on ingrained short cuts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lead you to be overconfident by discounting complexity or disconfirming information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bias your perceptions and lead to sub-optimal decisions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41525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PrOACT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Defining the </a:t>
            </a:r>
            <a:r>
              <a:rPr lang="en-US" sz="2200" u="sng" dirty="0"/>
              <a:t>Pr</a:t>
            </a:r>
            <a:r>
              <a:rPr lang="en-US" sz="2200" dirty="0"/>
              <a:t>oblem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Determining the </a:t>
            </a:r>
            <a:r>
              <a:rPr lang="en-US" sz="2200" u="sng" dirty="0"/>
              <a:t>O</a:t>
            </a:r>
            <a:r>
              <a:rPr lang="en-US" sz="2200" dirty="0"/>
              <a:t>bjectives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Identifying </a:t>
            </a:r>
            <a:r>
              <a:rPr lang="en-US" sz="2200" u="sng" dirty="0"/>
              <a:t>A</a:t>
            </a:r>
            <a:r>
              <a:rPr lang="en-US" sz="2200" dirty="0"/>
              <a:t>lternatives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Forecasting the </a:t>
            </a:r>
            <a:r>
              <a:rPr lang="en-US" sz="2200" u="sng" dirty="0"/>
              <a:t>C</a:t>
            </a:r>
            <a:r>
              <a:rPr lang="en-US" sz="2200" dirty="0"/>
              <a:t>onsequences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Evaluating the </a:t>
            </a:r>
            <a:r>
              <a:rPr lang="en-US" sz="2200" u="sng" dirty="0"/>
              <a:t>T</a:t>
            </a:r>
            <a:r>
              <a:rPr lang="en-US" sz="2200" dirty="0"/>
              <a:t>rade-offs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Taking additional steps: e.g., sensitivity analysis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Making the decision and taking action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Monitoring the outcome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SDM?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9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3864D6-01EE-465F-A7B7-023E208F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PrOACT</a:t>
            </a:r>
            <a:r>
              <a:rPr lang="en-US" dirty="0"/>
              <a:t> Framework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F397E-2B75-40E3-BC40-BC57EE6BC214}"/>
              </a:ext>
            </a:extLst>
          </p:cNvPr>
          <p:cNvGrpSpPr/>
          <p:nvPr/>
        </p:nvGrpSpPr>
        <p:grpSpPr>
          <a:xfrm>
            <a:off x="2133600" y="1752600"/>
            <a:ext cx="4876800" cy="4876800"/>
            <a:chOff x="2133600" y="1066800"/>
            <a:chExt cx="4876800" cy="4876800"/>
          </a:xfrm>
        </p:grpSpPr>
        <p:sp>
          <p:nvSpPr>
            <p:cNvPr id="6" name="Rounded Rectangle 48">
              <a:extLst>
                <a:ext uri="{FF2B5EF4-FFF2-40B4-BE49-F238E27FC236}">
                  <a16:creationId xmlns:a16="http://schemas.microsoft.com/office/drawing/2014/main" id="{D1B3060F-8015-4B39-92E6-EC86FC32D02D}"/>
                </a:ext>
              </a:extLst>
            </p:cNvPr>
            <p:cNvSpPr/>
            <p:nvPr/>
          </p:nvSpPr>
          <p:spPr>
            <a:xfrm>
              <a:off x="3924300" y="1066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Problem Framing</a:t>
              </a:r>
            </a:p>
          </p:txBody>
        </p:sp>
        <p:sp>
          <p:nvSpPr>
            <p:cNvPr id="7" name="Rounded Rectangle 49">
              <a:extLst>
                <a:ext uri="{FF2B5EF4-FFF2-40B4-BE49-F238E27FC236}">
                  <a16:creationId xmlns:a16="http://schemas.microsoft.com/office/drawing/2014/main" id="{AFA6035D-4853-4AA6-B819-A1D18C3CBF72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Elicit Objectives</a:t>
              </a:r>
            </a:p>
          </p:txBody>
        </p:sp>
        <p:sp>
          <p:nvSpPr>
            <p:cNvPr id="8" name="Rounded Rectangle 50">
              <a:extLst>
                <a:ext uri="{FF2B5EF4-FFF2-40B4-BE49-F238E27FC236}">
                  <a16:creationId xmlns:a16="http://schemas.microsoft.com/office/drawing/2014/main" id="{274FC41C-F1C6-4001-8D9D-D9886F4B8D04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Develop Alternatives</a:t>
              </a:r>
            </a:p>
          </p:txBody>
        </p:sp>
        <p:sp>
          <p:nvSpPr>
            <p:cNvPr id="9" name="Rounded Rectangle 51">
              <a:extLst>
                <a:ext uri="{FF2B5EF4-FFF2-40B4-BE49-F238E27FC236}">
                  <a16:creationId xmlns:a16="http://schemas.microsoft.com/office/drawing/2014/main" id="{6713D81C-10A7-4EE7-8E17-991F52DB0764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Evaluate Consequences</a:t>
              </a:r>
            </a:p>
          </p:txBody>
        </p:sp>
        <p:sp>
          <p:nvSpPr>
            <p:cNvPr id="10" name="Rounded Rectangle 52">
              <a:extLst>
                <a:ext uri="{FF2B5EF4-FFF2-40B4-BE49-F238E27FC236}">
                  <a16:creationId xmlns:a16="http://schemas.microsoft.com/office/drawing/2014/main" id="{6F2D6BBE-BF49-45EF-8053-9D945F2697F7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Identify Preferred Alternative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4AEEE6-63DC-48DD-B514-3D70883502CB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>
              <a:off x="5219700" y="1447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8761DE-242F-4D0A-957D-941C1C9AB48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DDFC20-C5CB-4BA3-BE53-6D92490F5588}"/>
                </a:ext>
              </a:extLst>
            </p:cNvPr>
            <p:cNvCxnSpPr>
              <a:stCxn id="8" idx="2"/>
              <a:endCxn id="9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23EB4E-7408-414F-ACE6-962770E00896}"/>
                </a:ext>
              </a:extLst>
            </p:cNvPr>
            <p:cNvCxnSpPr>
              <a:stCxn id="10" idx="1"/>
              <a:endCxn id="10" idx="1"/>
            </p:cNvCxnSpPr>
            <p:nvPr/>
          </p:nvCxnSpPr>
          <p:spPr>
            <a:xfrm>
              <a:off x="2133600" y="4495800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6B37A4-05E4-433F-A3F3-B17457158004}"/>
                </a:ext>
              </a:extLst>
            </p:cNvPr>
            <p:cNvCxnSpPr>
              <a:stCxn id="9" idx="1"/>
              <a:endCxn id="10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D9D6F5-BC90-44F6-943E-55712D1DA7C5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2781300" y="2895599"/>
              <a:ext cx="0" cy="1219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194A877-4560-4A27-BD4F-FB123B3E8655}"/>
                </a:ext>
              </a:extLst>
            </p:cNvPr>
            <p:cNvSpPr/>
            <p:nvPr/>
          </p:nvSpPr>
          <p:spPr>
            <a:xfrm>
              <a:off x="2133600" y="2133600"/>
              <a:ext cx="1295400" cy="761999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Implement Action</a:t>
              </a:r>
            </a:p>
          </p:txBody>
        </p:sp>
        <p:cxnSp>
          <p:nvCxnSpPr>
            <p:cNvPr id="18" name="Straight Arrow Connector 60">
              <a:extLst>
                <a:ext uri="{FF2B5EF4-FFF2-40B4-BE49-F238E27FC236}">
                  <a16:creationId xmlns:a16="http://schemas.microsoft.com/office/drawing/2014/main" id="{CB31D906-A957-46EB-B7A5-0C94F833F6FD}"/>
                </a:ext>
              </a:extLst>
            </p:cNvPr>
            <p:cNvCxnSpPr>
              <a:endCxn id="6" idx="2"/>
            </p:cNvCxnSpPr>
            <p:nvPr/>
          </p:nvCxnSpPr>
          <p:spPr>
            <a:xfrm rot="10800000">
              <a:off x="4572001" y="1828800"/>
              <a:ext cx="1142999" cy="533400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0">
              <a:extLst>
                <a:ext uri="{FF2B5EF4-FFF2-40B4-BE49-F238E27FC236}">
                  <a16:creationId xmlns:a16="http://schemas.microsoft.com/office/drawing/2014/main" id="{F7E450D8-5E96-422B-B963-CD2E8669FA2A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>
              <a:off x="5715000" y="2514600"/>
              <a:ext cx="12700" cy="1981200"/>
            </a:xfrm>
            <a:prstGeom prst="curvedConnector3">
              <a:avLst>
                <a:gd name="adj1" fmla="val 2861055"/>
              </a:avLst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60">
              <a:extLst>
                <a:ext uri="{FF2B5EF4-FFF2-40B4-BE49-F238E27FC236}">
                  <a16:creationId xmlns:a16="http://schemas.microsoft.com/office/drawing/2014/main" id="{ACA45E9F-78AF-475C-9F47-8774F15E7296}"/>
                </a:ext>
              </a:extLst>
            </p:cNvPr>
            <p:cNvCxnSpPr/>
            <p:nvPr/>
          </p:nvCxnSpPr>
          <p:spPr>
            <a:xfrm>
              <a:off x="3429000" y="4495800"/>
              <a:ext cx="914400" cy="685800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60">
              <a:extLst>
                <a:ext uri="{FF2B5EF4-FFF2-40B4-BE49-F238E27FC236}">
                  <a16:creationId xmlns:a16="http://schemas.microsoft.com/office/drawing/2014/main" id="{42CDFE0F-B63F-44B7-A49E-77F7DD3991AC}"/>
                </a:ext>
              </a:extLst>
            </p:cNvPr>
            <p:cNvCxnSpPr>
              <a:stCxn id="9" idx="0"/>
            </p:cNvCxnSpPr>
            <p:nvPr/>
          </p:nvCxnSpPr>
          <p:spPr>
            <a:xfrm rot="5400000" flipH="1" flipV="1">
              <a:off x="4876800" y="4343400"/>
              <a:ext cx="533400" cy="1143000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3664A13-621B-42E0-803A-6CB894ED1C42}"/>
              </a:ext>
            </a:extLst>
          </p:cNvPr>
          <p:cNvSpPr txBox="1"/>
          <p:nvPr/>
        </p:nvSpPr>
        <p:spPr>
          <a:xfrm>
            <a:off x="5943600" y="5887592"/>
            <a:ext cx="3086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from</a:t>
            </a:r>
            <a:r>
              <a:rPr lang="en-US" sz="1000" dirty="0"/>
              <a:t> Runge MC, Grand JB, Mitchell MS. 2013. Structured decision making. Chapter 5 </a:t>
            </a:r>
            <a:r>
              <a:rPr lang="en-US" sz="1000" i="1" dirty="0"/>
              <a:t>in</a:t>
            </a:r>
            <a:r>
              <a:rPr lang="en-US" sz="1000" dirty="0"/>
              <a:t> </a:t>
            </a:r>
            <a:r>
              <a:rPr lang="en-US" sz="1000" dirty="0" err="1"/>
              <a:t>Krausman</a:t>
            </a:r>
            <a:r>
              <a:rPr lang="en-US" sz="1000" dirty="0"/>
              <a:t> PR, Cain JW III, eds. Wildlife Management: Contemporary Principles and Practices. Johns Hopkins University Press, Baltimore, Maryland.</a:t>
            </a:r>
          </a:p>
        </p:txBody>
      </p:sp>
    </p:spTree>
    <p:extLst>
      <p:ext uri="{BB962C8B-B14F-4D97-AF65-F5344CB8AC3E}">
        <p14:creationId xmlns:p14="http://schemas.microsoft.com/office/powerpoint/2010/main" val="200366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5F812-FE7B-4DC9-8377-39C2C060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“Decisions are the only means you have to change your future life.”  Ronald Howard</a:t>
            </a: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000" dirty="0"/>
              <a:t>A decision is a conscious choice among two or more alternatives that allocate resources (e.g., time, money) in your control: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 decide to take the day off and go hiking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You buy a new car</a:t>
            </a: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000" dirty="0"/>
              <a:t>An important decision is characterized by an irrevocable allocation of resources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12D4E0-86E7-4494-95D9-A7A4119B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a decision? </a:t>
            </a:r>
          </a:p>
        </p:txBody>
      </p:sp>
    </p:spTree>
    <p:extLst>
      <p:ext uri="{BB962C8B-B14F-4D97-AF65-F5344CB8AC3E}">
        <p14:creationId xmlns:p14="http://schemas.microsoft.com/office/powerpoint/2010/main" val="23577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Hines Emerald Dragonfly</a:t>
            </a:r>
          </a:p>
        </p:txBody>
      </p:sp>
      <p:pic>
        <p:nvPicPr>
          <p:cNvPr id="4" name="Picture 3" descr="http://chicagotonight.wttw.com/sites/default/files/styles/gallery_large/public/Hines%20Emerald%20Dragonfly.jpg">
            <a:extLst>
              <a:ext uri="{FF2B5EF4-FFF2-40B4-BE49-F238E27FC236}">
                <a16:creationId xmlns:a16="http://schemas.microsoft.com/office/drawing/2014/main" id="{89670BBE-AC02-4032-8ED9-D5089845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8625"/>
            <a:ext cx="6885005" cy="45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8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Which chemical should we use to manage invasive plants that threaten HED habitat?</a:t>
            </a:r>
          </a:p>
          <a:p>
            <a:r>
              <a:rPr lang="en-US" sz="1800" dirty="0"/>
              <a:t>Can we succeed without chemicals? (e.g. mow, burn, or both) </a:t>
            </a:r>
          </a:p>
          <a:p>
            <a:r>
              <a:rPr lang="en-US" sz="1800" dirty="0"/>
              <a:t>Should we treat in spring, summer, or fall?</a:t>
            </a:r>
          </a:p>
          <a:p>
            <a:r>
              <a:rPr lang="en-US" sz="1800" dirty="0"/>
              <a:t>Or, maybe we shouldn’t do anything all? </a:t>
            </a:r>
          </a:p>
          <a:p>
            <a:r>
              <a:rPr lang="en-US" sz="1800" dirty="0"/>
              <a:t>So many options…what to do?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Decision Problem Definition: What is the best habitat management approach we can take to conserve the HED, while meeting other objectives and controlling costs?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Problem…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7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Fundamental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Ensure persistence of the HED population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Ensure persistence of native grassland vegetation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Control costs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Means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Maintain suitable HED habitat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Promote native species by reducing </a:t>
            </a:r>
            <a:r>
              <a:rPr lang="en-US" sz="2200" dirty="0" err="1"/>
              <a:t>invasives</a:t>
            </a:r>
            <a:endParaRPr lang="en-US" sz="22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Manage multiple sites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Objectives…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6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Management Actions: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Chemical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Non-chemical treatments (mowing,  burning, grazing)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Chemical &amp; mowing or burning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No treatment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Permutations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Chemical options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Application method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Application time period</a:t>
            </a:r>
            <a:endParaRPr lang="en-US" altLang="en-US" sz="2000" i="1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Management Alternatives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many alternatives:</a:t>
            </a:r>
            <a:r>
              <a:rPr lang="en-US" altLang="en-US" sz="2000" dirty="0"/>
              <a:t> (3 non-chemical options x 5 chemical options x 3 application methods + 5 chemical options x 2 application methods x 4 application periods x 4 add-on options = 205 alternatives)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Alternatives…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" descr="C:\Users\jszymanski\AppData\Local\Microsoft\Windows\Temporary Internet Files\Content.IE5\TKVQLJTV\MM900236357[1].gif">
            <a:extLst>
              <a:ext uri="{FF2B5EF4-FFF2-40B4-BE49-F238E27FC236}">
                <a16:creationId xmlns:a16="http://schemas.microsoft.com/office/drawing/2014/main" id="{E4BC787C-67F1-45AD-BA65-063DCD0FA1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1519238" cy="20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jszymanski\AppData\Local\Microsoft\Windows\Temporary Internet Files\Content.IE5\TKVQLJTV\MM900234725[1].gif">
            <a:extLst>
              <a:ext uri="{FF2B5EF4-FFF2-40B4-BE49-F238E27FC236}">
                <a16:creationId xmlns:a16="http://schemas.microsoft.com/office/drawing/2014/main" id="{8E994E57-A687-4A6E-8F40-708608028A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791598"/>
            <a:ext cx="12096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jszymanski\AppData\Local\Microsoft\Windows\Temporary Internet Files\Content.IE5\TKVQLJTV\MM900285283[1].gif">
            <a:extLst>
              <a:ext uri="{FF2B5EF4-FFF2-40B4-BE49-F238E27FC236}">
                <a16:creationId xmlns:a16="http://schemas.microsoft.com/office/drawing/2014/main" id="{7B4FF0FA-F82C-42F8-9755-FADF484A66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26" y="3429000"/>
            <a:ext cx="2209800" cy="14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20" fill="hold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20" fill="hold">
                                          <p:stCondLst>
                                            <p:cond delay="44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20" fill="hold">
                                          <p:stCondLst>
                                            <p:cond delay="66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20" fill="hold">
                                          <p:stCondLst>
                                            <p:cond delay="88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Predict </a:t>
            </a:r>
            <a:r>
              <a:rPr lang="en-US" sz="2000" dirty="0">
                <a:sym typeface="Wingdings" panose="05000000000000000000" pitchFamily="2" charset="2"/>
              </a:rPr>
              <a:t> Models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How HED would respond if exposed to treatments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How native vegetation would respond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How successful the treatment would be in controlling the invasive species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How much would the management action cost over multiple sites and years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These models might be mental, conceptual, or quantitative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But they need to explicitly link actions to objectives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Consequences…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88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Optimal solution found by integrating: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Objectives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Models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Identify the action and its timing that best achieve the objectives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An optimal solution might be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Clearcast</a:t>
            </a:r>
            <a:r>
              <a:rPr lang="en-US" sz="2000" dirty="0"/>
              <a:t> via backpack spray in combo with early spring mowing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Tradeoffs…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54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tx2"/>
                </a:solidFill>
              </a:rPr>
              <a:t>Decision analysis is “a formalization of common sense for decision problems which are too complex for informal use of common sense.”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	- Ralph Keeney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SDM? 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6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200" dirty="0"/>
              <a:t>SDM in 31 words: </a:t>
            </a:r>
          </a:p>
          <a:p>
            <a:pPr>
              <a:spcBef>
                <a:spcPts val="0"/>
              </a:spcBef>
            </a:pPr>
            <a:r>
              <a:rPr lang="en-AU" sz="2200" dirty="0"/>
              <a:t>What do you want? </a:t>
            </a:r>
          </a:p>
          <a:p>
            <a:pPr>
              <a:spcBef>
                <a:spcPts val="0"/>
              </a:spcBef>
            </a:pPr>
            <a:r>
              <a:rPr lang="en-AU" sz="2200" dirty="0"/>
              <a:t>What can you do? </a:t>
            </a:r>
          </a:p>
          <a:p>
            <a:pPr>
              <a:spcBef>
                <a:spcPts val="0"/>
              </a:spcBef>
            </a:pPr>
            <a:r>
              <a:rPr lang="en-AU" sz="2200" dirty="0"/>
              <a:t>How do things you can do change what you want?</a:t>
            </a:r>
          </a:p>
          <a:p>
            <a:pPr>
              <a:spcBef>
                <a:spcPts val="0"/>
              </a:spcBef>
            </a:pPr>
            <a:r>
              <a:rPr lang="en-AU" sz="2200" dirty="0"/>
              <a:t>Choose from things you can do to get what you want</a:t>
            </a:r>
          </a:p>
          <a:p>
            <a:pPr>
              <a:spcBef>
                <a:spcPts val="0"/>
              </a:spcBef>
            </a:pPr>
            <a:endParaRPr lang="en-AU" sz="2200" dirty="0"/>
          </a:p>
          <a:p>
            <a:pPr>
              <a:spcBef>
                <a:spcPts val="0"/>
              </a:spcBef>
            </a:pPr>
            <a:r>
              <a:rPr lang="en-AU" sz="2200" dirty="0"/>
              <a:t>Do</a:t>
            </a:r>
          </a:p>
          <a:p>
            <a:pPr>
              <a:spcBef>
                <a:spcPts val="0"/>
              </a:spcBef>
            </a:pPr>
            <a:r>
              <a:rPr lang="en-AU" sz="2200" dirty="0"/>
              <a:t>Learn</a:t>
            </a:r>
          </a:p>
          <a:p>
            <a:pPr marL="0" indent="0">
              <a:spcBef>
                <a:spcPts val="0"/>
              </a:spcBef>
              <a:buNone/>
            </a:pPr>
            <a:endParaRPr lang="en-AU" sz="2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/>
              <a:t>	- Hugh </a:t>
            </a:r>
            <a:r>
              <a:rPr lang="en-AU" sz="2200" dirty="0" err="1"/>
              <a:t>Possingham</a:t>
            </a:r>
            <a:endParaRPr lang="en-AU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SDM? 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2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000" dirty="0"/>
              <a:t>“I used to think of decision analysis as common sense for solving difficult decision problems.”</a:t>
            </a:r>
          </a:p>
          <a:p>
            <a:pPr>
              <a:spcBef>
                <a:spcPts val="0"/>
              </a:spcBef>
              <a:defRPr/>
            </a:pP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“Now I think that the more important role of decision analysis is a way of thinking through any of the decisions you face.”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/>
              <a:t>	- Ralph Keeney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SDM? 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635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E8AF3-FF03-4C5F-8266-A0B937D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Decisions worth thinking about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6153D9C6-B458-4C4F-AF50-154AEF8F04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8FA96DBC-B6C9-421D-A208-C2A3E7E78348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55A166D2-99EC-44BC-AD84-4669894E2A44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DDE9B336-01A2-4B2E-8BF9-FB2FFA53656E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A261C13-A6AF-4024-8ECA-597A4362FF60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2C46AE0D-A4AB-4817-A94D-65C3671E8811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EBFCC2-244C-4708-90C9-F75B6EE4A2CF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2C9372-D2D9-4B43-AAAB-B32C40B10C4D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C9734A-65BB-4C54-BEB6-C52B8F705BE2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524FFE-41A9-4105-9E25-C93C484D1EF2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416B36-5EF4-434B-98BA-1C1A9E903A2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DC077C76-10EC-4E3D-96F5-021545BFD9C6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9" name="Picture 4">
            <a:extLst>
              <a:ext uri="{FF2B5EF4-FFF2-40B4-BE49-F238E27FC236}">
                <a16:creationId xmlns:a16="http://schemas.microsoft.com/office/drawing/2014/main" id="{D4778837-B248-42F2-8656-433BAC2E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3" y="1786176"/>
            <a:ext cx="6781800" cy="44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3A4A20F-F7DE-4D2E-A9B1-6DA49ADA52A7}"/>
              </a:ext>
            </a:extLst>
          </p:cNvPr>
          <p:cNvSpPr/>
          <p:nvPr/>
        </p:nvSpPr>
        <p:spPr>
          <a:xfrm>
            <a:off x="2362200" y="3124200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73B0C3-B637-4F56-95EA-8C77094515D2}"/>
              </a:ext>
            </a:extLst>
          </p:cNvPr>
          <p:cNvSpPr/>
          <p:nvPr/>
        </p:nvSpPr>
        <p:spPr>
          <a:xfrm>
            <a:off x="4114800" y="1981200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4921CC-BDA4-4053-8F30-E2BDC36EDD5B}"/>
              </a:ext>
            </a:extLst>
          </p:cNvPr>
          <p:cNvSpPr/>
          <p:nvPr/>
        </p:nvSpPr>
        <p:spPr>
          <a:xfrm>
            <a:off x="4396872" y="2911641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747ED-928E-4999-AD05-0098B4B1E98D}"/>
              </a:ext>
            </a:extLst>
          </p:cNvPr>
          <p:cNvSpPr/>
          <p:nvPr/>
        </p:nvSpPr>
        <p:spPr>
          <a:xfrm>
            <a:off x="4267200" y="4267200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026A43B9-D290-4C17-BEFF-3DDE034F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453" y="5563394"/>
            <a:ext cx="440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Keeney 2004. Making better decision makers.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Decision Analysis 1:193-204.</a:t>
            </a:r>
          </a:p>
        </p:txBody>
      </p:sp>
    </p:spTree>
    <p:extLst>
      <p:ext uri="{BB962C8B-B14F-4D97-AF65-F5344CB8AC3E}">
        <p14:creationId xmlns:p14="http://schemas.microsoft.com/office/powerpoint/2010/main" val="14225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A76A9-2A39-4FD9-A653-4D1447E8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000" dirty="0">
                <a:latin typeface="+mn-lt"/>
              </a:rPr>
              <a:t>One that achieves a good result?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+mn-lt"/>
              </a:rPr>
              <a:t>Or one that follows a process most likely to achieve a good result?</a:t>
            </a:r>
            <a:endParaRPr lang="en-US" altLang="en-US" sz="2000" dirty="0"/>
          </a:p>
          <a:p>
            <a:pPr>
              <a:spcBef>
                <a:spcPts val="0"/>
              </a:spcBef>
            </a:pPr>
            <a:endParaRPr lang="en-US" altLang="en-US" sz="2000" dirty="0"/>
          </a:p>
          <a:p>
            <a:pPr>
              <a:spcBef>
                <a:spcPts val="0"/>
              </a:spcBef>
            </a:pPr>
            <a:r>
              <a:rPr lang="en-US" altLang="en-US" sz="2000" dirty="0"/>
              <a:t>Can a bad decision lead to a good outcome? </a:t>
            </a:r>
            <a:endParaRPr lang="en-US" altLang="en-US" sz="2000" dirty="0">
              <a:latin typeface="+mn-lt"/>
            </a:endParaRP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The new refuge manager tells his staff, “I don’t need data. I have a gut feeling about how to manage for this endangered butterfly.” He implements his plan and the butterfly population increases.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Was this a good decision? Why do you think so?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EC264-296C-4D48-ABD3-46DE800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a good decision?</a:t>
            </a:r>
          </a:p>
        </p:txBody>
      </p:sp>
    </p:spTree>
    <p:extLst>
      <p:ext uri="{BB962C8B-B14F-4D97-AF65-F5344CB8AC3E}">
        <p14:creationId xmlns:p14="http://schemas.microsoft.com/office/powerpoint/2010/main" val="114093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How far along Keeney’s tree diagram do I need to go? </a:t>
            </a:r>
          </a:p>
          <a:p>
            <a:pPr lvl="0">
              <a:spcBef>
                <a:spcPts val="0"/>
              </a:spcBef>
            </a:pPr>
            <a:endParaRPr lang="en-US" sz="2200" dirty="0"/>
          </a:p>
          <a:p>
            <a:pPr lvl="0">
              <a:spcBef>
                <a:spcPts val="0"/>
              </a:spcBef>
            </a:pPr>
            <a:r>
              <a:rPr lang="en-US" sz="2200" dirty="0"/>
              <a:t>Structure and analyze the problem only as much as is needed to reach a good decision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Hard to recognize at the beginning how much analysis is needed (more art than science)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much analysis is needed? 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Rapid Prototyping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Start simple, try it out, change or add where needed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 prototype is amenable to testing and ‘trial and error’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Low effort, so less resistant to change if warranted</a:t>
            </a:r>
          </a:p>
          <a:p>
            <a:pPr lvl="0">
              <a:spcBef>
                <a:spcPts val="0"/>
              </a:spcBef>
            </a:pPr>
            <a:r>
              <a:rPr lang="en-US" sz="2000" dirty="0"/>
              <a:t>Application to structuring decisions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Sketch the decision structure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Add complexity as needed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Gain insight and revise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Revise as needed until a decision is reached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Getting Underway: </a:t>
            </a:r>
            <a:br>
              <a:rPr lang="en-US" sz="2800" dirty="0"/>
            </a:br>
            <a:r>
              <a:rPr lang="en-US" sz="2800" dirty="0"/>
              <a:t>Rapid Prototyping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2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SDM works best in the absence of disputes about values or knowledge.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But a structured decision process </a:t>
            </a:r>
            <a:r>
              <a:rPr lang="en-US" sz="2000" u="sng" dirty="0"/>
              <a:t>can</a:t>
            </a:r>
            <a:r>
              <a:rPr lang="en-US" sz="2000" dirty="0"/>
              <a:t> work to reduce dispute and move towards collaboration.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does SDM apply? 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0B3C3FD-DAB5-4035-99F6-91D78334E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4648200" cy="28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96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i="1" dirty="0"/>
              <a:t>Unfortunately, all the scientific information in the world cannot tell a manager what course is best, if that information is not placed within a cognitively tractable framework.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i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i="1" dirty="0"/>
              <a:t>This is the essential basis of Sherlock Holmes' three-pipe problem – when faced with a complex and pressing need to undertake a course of action, it is prudent to stop and think hard about the decision of how to act.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i="1" dirty="0"/>
              <a:t>- Converse and Grant 2019. A three-pipe problem: dealing with complexity to halt amphibian declines. Biological Conservation 236:107-114. 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“But I must be prompt over this matter.” [said Holmes.]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“What are you going to do, then?” I asked.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“To smoke,” he answered. “It is quite a three pipe problem, and I beg that you won't speak to me for fifty minutes.”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/>
              <a:t>- The Red Headed League, Sir Arthur Conan Doyle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a Cognitive Framework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700" i="1" dirty="0"/>
              <a:t>Think about your research. Consider a decision your research results might help to address.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700" i="1" dirty="0"/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700" i="1" dirty="0"/>
              <a:t>What is the decision?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700" i="1" dirty="0"/>
              <a:t>Who will have to make it? 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700" i="1" dirty="0"/>
              <a:t>When will they have to make it? 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700" i="1" dirty="0"/>
              <a:t>Under what (legal) authority will they make it? 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700" i="1" dirty="0"/>
              <a:t>What will be the spatial/temporal scope covered?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700" i="1" dirty="0"/>
              <a:t>What are some likely objectives? 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700" i="1" dirty="0"/>
              <a:t>Distinguish fundamental (important for their own sake) from means (important because they might help you reach a fundamental objective) – use the WITI question to help you think about this 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700" i="1" dirty="0"/>
              <a:t>Don’t miss out on things like budget, conforming to legal mandates, public opinion, etc. 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700" i="1" dirty="0"/>
              <a:t>What are some likely alternatives? What form do these take?  </a:t>
            </a:r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235C30B5-6B1A-4A3B-9410-A3BECD048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9362" y="228600"/>
            <a:ext cx="990600" cy="990600"/>
            <a:chOff x="2133600" y="1066800"/>
            <a:chExt cx="4876800" cy="4876800"/>
          </a:xfrm>
        </p:grpSpPr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7C53D924-FB3F-4BB3-B417-C4BF7ECE8801}"/>
                </a:ext>
              </a:extLst>
            </p:cNvPr>
            <p:cNvSpPr/>
            <p:nvPr/>
          </p:nvSpPr>
          <p:spPr>
            <a:xfrm>
              <a:off x="3428999" y="1066800"/>
              <a:ext cx="1790700" cy="761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Pr</a:t>
              </a: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C7C0AD47-69B9-4DEA-AF71-25FCBA93A9A6}"/>
                </a:ext>
              </a:extLst>
            </p:cNvPr>
            <p:cNvSpPr/>
            <p:nvPr/>
          </p:nvSpPr>
          <p:spPr>
            <a:xfrm>
              <a:off x="5715000" y="2133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19" name="Rounded Rectangle 50">
              <a:extLst>
                <a:ext uri="{FF2B5EF4-FFF2-40B4-BE49-F238E27FC236}">
                  <a16:creationId xmlns:a16="http://schemas.microsoft.com/office/drawing/2014/main" id="{77554338-7275-483A-BAFC-72F05D739472}"/>
                </a:ext>
              </a:extLst>
            </p:cNvPr>
            <p:cNvSpPr/>
            <p:nvPr/>
          </p:nvSpPr>
          <p:spPr>
            <a:xfrm>
              <a:off x="57150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B629288E-C97B-4C33-9F59-60B54EA6131A}"/>
                </a:ext>
              </a:extLst>
            </p:cNvPr>
            <p:cNvSpPr/>
            <p:nvPr/>
          </p:nvSpPr>
          <p:spPr>
            <a:xfrm>
              <a:off x="3924300" y="51816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1" name="Rounded Rectangle 52">
              <a:extLst>
                <a:ext uri="{FF2B5EF4-FFF2-40B4-BE49-F238E27FC236}">
                  <a16:creationId xmlns:a16="http://schemas.microsoft.com/office/drawing/2014/main" id="{665DCA5C-46D9-4E78-BB68-1CCF31F58DC0}"/>
                </a:ext>
              </a:extLst>
            </p:cNvPr>
            <p:cNvSpPr/>
            <p:nvPr/>
          </p:nvSpPr>
          <p:spPr>
            <a:xfrm>
              <a:off x="2133600" y="4114800"/>
              <a:ext cx="12954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4B57CE-54B2-47CE-A08C-2668B76E44B4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>
              <a:off x="5219700" y="1447802"/>
              <a:ext cx="1143001" cy="685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8EE9D-B83F-4492-8C5B-F9AD69D67E2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627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70B021-1F15-4DFC-ABCC-D0304F75B4F6}"/>
                </a:ext>
              </a:extLst>
            </p:cNvPr>
            <p:cNvCxnSpPr>
              <a:cxnSpLocks/>
              <a:stCxn id="19" idx="2"/>
              <a:endCxn id="20" idx="3"/>
            </p:cNvCxnSpPr>
            <p:nvPr/>
          </p:nvCxnSpPr>
          <p:spPr>
            <a:xfrm flipH="1">
              <a:off x="52197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FF5EC-781C-4151-88D7-A64D087EDAB8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81300" y="4876800"/>
              <a:ext cx="1143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CCB84C-01BA-40F0-98AE-807391AE2C6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781300" y="2895600"/>
              <a:ext cx="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CB43952-747A-426F-BAEB-68F171215C1B}"/>
                </a:ext>
              </a:extLst>
            </p:cNvPr>
            <p:cNvSpPr/>
            <p:nvPr/>
          </p:nvSpPr>
          <p:spPr>
            <a:xfrm>
              <a:off x="2133600" y="2133600"/>
              <a:ext cx="1295400" cy="762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75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A76A9-2A39-4FD9-A653-4D1447E8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000" dirty="0">
                <a:latin typeface="+mn-lt"/>
              </a:rPr>
              <a:t>We can’t perfectly control the outcome of our decisions, but we can control the way in which we make decisions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+mn-lt"/>
              </a:rPr>
              <a:t>Our goal </a:t>
            </a:r>
            <a:r>
              <a:rPr lang="en-US" altLang="en-US" sz="2000" dirty="0"/>
              <a:t>should be </a:t>
            </a:r>
            <a:r>
              <a:rPr lang="en-US" altLang="en-US" sz="2000" dirty="0">
                <a:latin typeface="+mn-lt"/>
              </a:rPr>
              <a:t>a decision process that will improve – even maximize</a:t>
            </a:r>
            <a:r>
              <a:rPr lang="en-US" altLang="en-US" sz="2000" dirty="0"/>
              <a:t> – </a:t>
            </a:r>
            <a:r>
              <a:rPr lang="en-US" altLang="en-US" sz="2000" dirty="0">
                <a:latin typeface="+mn-lt"/>
              </a:rPr>
              <a:t>the probability of a good outcome</a:t>
            </a:r>
          </a:p>
          <a:p>
            <a:pPr>
              <a:spcBef>
                <a:spcPts val="0"/>
              </a:spcBef>
            </a:pPr>
            <a:endParaRPr lang="en-US" alt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EC264-296C-4D48-ABD3-46DE800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a good decision?</a:t>
            </a:r>
          </a:p>
        </p:txBody>
      </p:sp>
    </p:spTree>
    <p:extLst>
      <p:ext uri="{BB962C8B-B14F-4D97-AF65-F5344CB8AC3E}">
        <p14:creationId xmlns:p14="http://schemas.microsoft.com/office/powerpoint/2010/main" val="9511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434CA6-D767-4693-BE54-6B2F1F4B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Each of us makes many decisions through the day, and most of those decisions we make quickly and automatically.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How did you decide…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What to eat for breakfast?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What to wear today?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Whether to share or hide your video?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 all our decisions deserve careful thought?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32ED2F-DA25-4FCA-9F08-BB1E958C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do we need a structured </a:t>
            </a:r>
            <a:br>
              <a:rPr lang="en-US" sz="3000" dirty="0"/>
            </a:br>
            <a:r>
              <a:rPr lang="en-US" sz="3000" dirty="0"/>
              <a:t>decision-making process? </a:t>
            </a:r>
          </a:p>
        </p:txBody>
      </p:sp>
    </p:spTree>
    <p:extLst>
      <p:ext uri="{BB962C8B-B14F-4D97-AF65-F5344CB8AC3E}">
        <p14:creationId xmlns:p14="http://schemas.microsoft.com/office/powerpoint/2010/main" val="362763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E8AF3-FF03-4C5F-8266-A0B937D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Decisions worth thinking about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D4778837-B248-42F2-8656-433BAC2E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3" y="1786176"/>
            <a:ext cx="6781800" cy="44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3A4A20F-F7DE-4D2E-A9B1-6DA49ADA52A7}"/>
              </a:ext>
            </a:extLst>
          </p:cNvPr>
          <p:cNvSpPr/>
          <p:nvPr/>
        </p:nvSpPr>
        <p:spPr>
          <a:xfrm>
            <a:off x="2830688" y="5167756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73B0C3-B637-4F56-95EA-8C77094515D2}"/>
              </a:ext>
            </a:extLst>
          </p:cNvPr>
          <p:cNvSpPr/>
          <p:nvPr/>
        </p:nvSpPr>
        <p:spPr>
          <a:xfrm>
            <a:off x="2463804" y="1933220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4921CC-BDA4-4053-8F30-E2BDC36EDD5B}"/>
              </a:ext>
            </a:extLst>
          </p:cNvPr>
          <p:cNvSpPr/>
          <p:nvPr/>
        </p:nvSpPr>
        <p:spPr>
          <a:xfrm>
            <a:off x="2325508" y="3124200"/>
            <a:ext cx="990600" cy="95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026A43B9-D290-4C17-BEFF-3DDE034F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453" y="5563394"/>
            <a:ext cx="440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Keeney 2004. Making better decision makers.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Decision Analysis 1:193-204.</a:t>
            </a:r>
          </a:p>
        </p:txBody>
      </p:sp>
    </p:spTree>
    <p:extLst>
      <p:ext uri="{BB962C8B-B14F-4D97-AF65-F5344CB8AC3E}">
        <p14:creationId xmlns:p14="http://schemas.microsoft.com/office/powerpoint/2010/main" val="18389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200" dirty="0"/>
              <a:t>Decisions worth thinking about: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have meaningful consequences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are not “no brainers” 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What makes decisions hard?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The objectives are contradictory or complex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The alternatives are unknown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We have significant uncertainty about outcomes 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Even knowing everything else, the best alternative is difficult to identify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Decisions worth thinking about</a:t>
            </a:r>
          </a:p>
        </p:txBody>
      </p:sp>
    </p:spTree>
    <p:extLst>
      <p:ext uri="{BB962C8B-B14F-4D97-AF65-F5344CB8AC3E}">
        <p14:creationId xmlns:p14="http://schemas.microsoft.com/office/powerpoint/2010/main" val="37508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To help us: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deal with the factors that make decisions hard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overcome our cognitive biases </a:t>
            </a:r>
          </a:p>
          <a:p>
            <a:pPr lvl="2">
              <a:spcBef>
                <a:spcPts val="0"/>
              </a:spcBef>
            </a:pPr>
            <a:r>
              <a:rPr lang="en-US" sz="2000" i="1" dirty="0"/>
              <a:t>Just like the scientific method helps us to overcome our cognitive biases in understanding how the world works, decision analysis helps us to overcome our cognitive biases in decision making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be sure we’ve accounted for all the important factors and integrated all the relevant information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explain to others how we reached a decision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Why do we need a structured </a:t>
            </a:r>
            <a:br>
              <a:rPr lang="en-US" sz="3000" dirty="0"/>
            </a:br>
            <a:r>
              <a:rPr lang="en-US" sz="3000" dirty="0"/>
              <a:t>decision-making process? </a:t>
            </a:r>
          </a:p>
        </p:txBody>
      </p:sp>
    </p:spTree>
    <p:extLst>
      <p:ext uri="{BB962C8B-B14F-4D97-AF65-F5344CB8AC3E}">
        <p14:creationId xmlns:p14="http://schemas.microsoft.com/office/powerpoint/2010/main" val="19714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C5655-8BE3-4CCF-91BE-51F2D7C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To make decisions, we have to: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Make judgments or forecasts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Deal with complexity  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People use heuristics (cognitive shortcuts) for completing these tasks quickly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Some of these heuristics represent “cognitive biases” that can steer us wrong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3C2E0-8E89-4602-A869-0DC0599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our natural </a:t>
            </a:r>
            <a:br>
              <a:rPr lang="en-US" sz="2800" dirty="0"/>
            </a:br>
            <a:r>
              <a:rPr lang="en-US" sz="2800" dirty="0"/>
              <a:t>tendencies as decision makers?</a:t>
            </a:r>
          </a:p>
        </p:txBody>
      </p:sp>
    </p:spTree>
    <p:extLst>
      <p:ext uri="{BB962C8B-B14F-4D97-AF65-F5344CB8AC3E}">
        <p14:creationId xmlns:p14="http://schemas.microsoft.com/office/powerpoint/2010/main" val="21890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ortune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0578A2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9D24D32BB84A9CFEF6813161B2CE" ma:contentTypeVersion="2" ma:contentTypeDescription="Create a new document." ma:contentTypeScope="" ma:versionID="fbeca57facafd24534841a73a176bf8c">
  <xsd:schema xmlns:xsd="http://www.w3.org/2001/XMLSchema" xmlns:xs="http://www.w3.org/2001/XMLSchema" xmlns:p="http://schemas.microsoft.com/office/2006/metadata/properties" xmlns:ns2="0846da39-7132-4414-a17d-03b5518e26cb" targetNamespace="http://schemas.microsoft.com/office/2006/metadata/properties" ma:root="true" ma:fieldsID="b15ab2ffb85146464a3f17098d291d92" ns2:_="">
    <xsd:import namespace="0846da39-7132-4414-a17d-03b5518e2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6da39-7132-4414-a17d-03b5518e2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CDC12D-8D91-4A3C-B40A-5B588CC4B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6da39-7132-4414-a17d-03b5518e2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4884E-461E-4463-BCBE-30CBEAA95EFC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0846da39-7132-4414-a17d-03b5518e26c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6A3407-5852-419F-BE92-9BB8DC43FA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9941</TotalTime>
  <Words>1964</Words>
  <Application>Microsoft Office PowerPoint</Application>
  <PresentationFormat>On-screen Show (4:3)</PresentationFormat>
  <Paragraphs>338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Wingdings</vt:lpstr>
      <vt:lpstr>Office Theme</vt:lpstr>
      <vt:lpstr>Overview of Structured Decision Making</vt:lpstr>
      <vt:lpstr>What is a decision? </vt:lpstr>
      <vt:lpstr>What is a good decision?</vt:lpstr>
      <vt:lpstr>What is a good decision?</vt:lpstr>
      <vt:lpstr>When do we need a structured  decision-making process? </vt:lpstr>
      <vt:lpstr>Decisions worth thinking about</vt:lpstr>
      <vt:lpstr>Decisions worth thinking about</vt:lpstr>
      <vt:lpstr>Why do we need a structured  decision-making process? </vt:lpstr>
      <vt:lpstr>What are our natural  tendencies as decision makers?</vt:lpstr>
      <vt:lpstr>What are our natural  tendencies as decision makers?</vt:lpstr>
      <vt:lpstr>What are our natural  tendencies as decision makers?</vt:lpstr>
      <vt:lpstr>What are our natural  tendencies as decision makers?</vt:lpstr>
      <vt:lpstr>What are our natural  tendencies as decision makers?</vt:lpstr>
      <vt:lpstr>What are our natural  tendencies as decision makers?</vt:lpstr>
      <vt:lpstr>What are our natural  tendencies as decision makers?</vt:lpstr>
      <vt:lpstr>What are our natural  tendencies as decision makers?</vt:lpstr>
      <vt:lpstr>What are our natural  tendencies as decision makers?</vt:lpstr>
      <vt:lpstr>What is SDM?</vt:lpstr>
      <vt:lpstr>PrOACT Framework</vt:lpstr>
      <vt:lpstr>Hines Emerald Dragonfly</vt:lpstr>
      <vt:lpstr>The Problem…</vt:lpstr>
      <vt:lpstr>The Objectives…</vt:lpstr>
      <vt:lpstr>The Alternatives…</vt:lpstr>
      <vt:lpstr>The Consequences…</vt:lpstr>
      <vt:lpstr>The Tradeoffs…</vt:lpstr>
      <vt:lpstr>What is SDM? </vt:lpstr>
      <vt:lpstr>What is SDM? </vt:lpstr>
      <vt:lpstr>What is SDM? </vt:lpstr>
      <vt:lpstr>Decisions worth thinking about</vt:lpstr>
      <vt:lpstr>How much analysis is needed? </vt:lpstr>
      <vt:lpstr>Getting Underway:  Rapid Prototyping</vt:lpstr>
      <vt:lpstr>When does SDM apply? </vt:lpstr>
      <vt:lpstr>Building a Cognitive Framework</vt:lpstr>
      <vt:lpstr>EXERCISE</vt:lpstr>
    </vt:vector>
  </TitlesOfParts>
  <Company>U.S. Fish &amp; Wildlife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Fortune Isham, Ashley</dc:creator>
  <cp:lastModifiedBy>Sarah J Converse</cp:lastModifiedBy>
  <cp:revision>62</cp:revision>
  <dcterms:created xsi:type="dcterms:W3CDTF">2015-08-27T19:28:28Z</dcterms:created>
  <dcterms:modified xsi:type="dcterms:W3CDTF">2023-08-07T04:52:31Z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0x010100FC249D24D32BB84A9CFEF6813161B2CE</vt:lpwstr>
  </property>
</Properties>
</file>